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3" r:id="rId1"/>
    <p:sldMasterId id="2147483715" r:id="rId2"/>
  </p:sldMasterIdLst>
  <p:notesMasterIdLst>
    <p:notesMasterId r:id="rId289"/>
  </p:notesMasterIdLst>
  <p:sldIdLst>
    <p:sldId id="1085" r:id="rId3"/>
    <p:sldId id="1086" r:id="rId4"/>
    <p:sldId id="1328" r:id="rId5"/>
    <p:sldId id="1088" r:id="rId6"/>
    <p:sldId id="1305" r:id="rId7"/>
    <p:sldId id="1087" r:id="rId8"/>
    <p:sldId id="1090" r:id="rId9"/>
    <p:sldId id="1089" r:id="rId10"/>
    <p:sldId id="1306" r:id="rId11"/>
    <p:sldId id="1342" r:id="rId12"/>
    <p:sldId id="1207" r:id="rId13"/>
    <p:sldId id="1353" r:id="rId14"/>
    <p:sldId id="1313" r:id="rId15"/>
    <p:sldId id="1354" r:id="rId16"/>
    <p:sldId id="1355" r:id="rId17"/>
    <p:sldId id="1356" r:id="rId18"/>
    <p:sldId id="1357" r:id="rId19"/>
    <p:sldId id="1358" r:id="rId20"/>
    <p:sldId id="1364" r:id="rId21"/>
    <p:sldId id="1091" r:id="rId22"/>
    <p:sldId id="1092" r:id="rId23"/>
    <p:sldId id="1093" r:id="rId24"/>
    <p:sldId id="1094" r:id="rId25"/>
    <p:sldId id="1107" r:id="rId26"/>
    <p:sldId id="1095" r:id="rId27"/>
    <p:sldId id="1096" r:id="rId28"/>
    <p:sldId id="1097" r:id="rId29"/>
    <p:sldId id="1098" r:id="rId30"/>
    <p:sldId id="1099" r:id="rId31"/>
    <p:sldId id="1344" r:id="rId32"/>
    <p:sldId id="1101" r:id="rId33"/>
    <p:sldId id="1294" r:id="rId34"/>
    <p:sldId id="1102" r:id="rId35"/>
    <p:sldId id="1106" r:id="rId36"/>
    <p:sldId id="1345" r:id="rId37"/>
    <p:sldId id="1103" r:id="rId38"/>
    <p:sldId id="1346" r:id="rId39"/>
    <p:sldId id="1347" r:id="rId40"/>
    <p:sldId id="1348" r:id="rId41"/>
    <p:sldId id="1349" r:id="rId42"/>
    <p:sldId id="1308" r:id="rId43"/>
    <p:sldId id="1105" r:id="rId44"/>
    <p:sldId id="1100" r:id="rId45"/>
    <p:sldId id="1104" r:id="rId46"/>
    <p:sldId id="1109" r:id="rId47"/>
    <p:sldId id="1113" r:id="rId48"/>
    <p:sldId id="1111" r:id="rId49"/>
    <p:sldId id="1112" r:id="rId50"/>
    <p:sldId id="1108" r:id="rId51"/>
    <p:sldId id="1110" r:id="rId52"/>
    <p:sldId id="1115" r:id="rId53"/>
    <p:sldId id="1114" r:id="rId54"/>
    <p:sldId id="1118" r:id="rId55"/>
    <p:sldId id="1117" r:id="rId56"/>
    <p:sldId id="1151" r:id="rId57"/>
    <p:sldId id="1372" r:id="rId58"/>
    <p:sldId id="1116" r:id="rId59"/>
    <p:sldId id="1120" r:id="rId60"/>
    <p:sldId id="1121" r:id="rId61"/>
    <p:sldId id="1124" r:id="rId62"/>
    <p:sldId id="1194" r:id="rId63"/>
    <p:sldId id="1123" r:id="rId64"/>
    <p:sldId id="1126" r:id="rId65"/>
    <p:sldId id="1127" r:id="rId66"/>
    <p:sldId id="1119" r:id="rId67"/>
    <p:sldId id="1122" r:id="rId68"/>
    <p:sldId id="1128" r:id="rId69"/>
    <p:sldId id="1130" r:id="rId70"/>
    <p:sldId id="1125" r:id="rId71"/>
    <p:sldId id="1310" r:id="rId72"/>
    <p:sldId id="1312" r:id="rId73"/>
    <p:sldId id="1205" r:id="rId74"/>
    <p:sldId id="1206" r:id="rId75"/>
    <p:sldId id="1135" r:id="rId76"/>
    <p:sldId id="1208" r:id="rId77"/>
    <p:sldId id="1209" r:id="rId78"/>
    <p:sldId id="1210" r:id="rId79"/>
    <p:sldId id="1211" r:id="rId80"/>
    <p:sldId id="1212" r:id="rId81"/>
    <p:sldId id="1213" r:id="rId82"/>
    <p:sldId id="1214" r:id="rId83"/>
    <p:sldId id="1215" r:id="rId84"/>
    <p:sldId id="1216" r:id="rId85"/>
    <p:sldId id="1149" r:id="rId86"/>
    <p:sldId id="1370" r:id="rId87"/>
    <p:sldId id="1153" r:id="rId88"/>
    <p:sldId id="1226" r:id="rId89"/>
    <p:sldId id="1227" r:id="rId90"/>
    <p:sldId id="1228" r:id="rId91"/>
    <p:sldId id="1229" r:id="rId92"/>
    <p:sldId id="1152" r:id="rId93"/>
    <p:sldId id="1154" r:id="rId94"/>
    <p:sldId id="1157" r:id="rId95"/>
    <p:sldId id="1159" r:id="rId96"/>
    <p:sldId id="1160" r:id="rId97"/>
    <p:sldId id="1182" r:id="rId98"/>
    <p:sldId id="1156" r:id="rId99"/>
    <p:sldId id="1158" r:id="rId100"/>
    <p:sldId id="1155" r:id="rId101"/>
    <p:sldId id="1161" r:id="rId102"/>
    <p:sldId id="1173" r:id="rId103"/>
    <p:sldId id="1181" r:id="rId104"/>
    <p:sldId id="1163" r:id="rId105"/>
    <p:sldId id="1162" r:id="rId106"/>
    <p:sldId id="1217" r:id="rId107"/>
    <p:sldId id="1218" r:id="rId108"/>
    <p:sldId id="1219" r:id="rId109"/>
    <p:sldId id="1220" r:id="rId110"/>
    <p:sldId id="1190" r:id="rId111"/>
    <p:sldId id="1191" r:id="rId112"/>
    <p:sldId id="1221" r:id="rId113"/>
    <p:sldId id="1222" r:id="rId114"/>
    <p:sldId id="1223" r:id="rId115"/>
    <p:sldId id="1224" r:id="rId116"/>
    <p:sldId id="1225" r:id="rId117"/>
    <p:sldId id="1196" r:id="rId118"/>
    <p:sldId id="1195" r:id="rId119"/>
    <p:sldId id="1197" r:id="rId120"/>
    <p:sldId id="1198" r:id="rId121"/>
    <p:sldId id="1199" r:id="rId122"/>
    <p:sldId id="1200" r:id="rId123"/>
    <p:sldId id="1201" r:id="rId124"/>
    <p:sldId id="1230" r:id="rId125"/>
    <p:sldId id="1231" r:id="rId126"/>
    <p:sldId id="1232" r:id="rId127"/>
    <p:sldId id="1340" r:id="rId128"/>
    <p:sldId id="1233" r:id="rId129"/>
    <p:sldId id="1234" r:id="rId130"/>
    <p:sldId id="1235" r:id="rId131"/>
    <p:sldId id="1236" r:id="rId132"/>
    <p:sldId id="1299" r:id="rId133"/>
    <p:sldId id="1302" r:id="rId134"/>
    <p:sldId id="1315" r:id="rId135"/>
    <p:sldId id="1316" r:id="rId136"/>
    <p:sldId id="1317" r:id="rId137"/>
    <p:sldId id="1318" r:id="rId138"/>
    <p:sldId id="1319" r:id="rId139"/>
    <p:sldId id="1320" r:id="rId140"/>
    <p:sldId id="1321" r:id="rId141"/>
    <p:sldId id="1322" r:id="rId142"/>
    <p:sldId id="1323" r:id="rId143"/>
    <p:sldId id="1334" r:id="rId144"/>
    <p:sldId id="1335" r:id="rId145"/>
    <p:sldId id="1336" r:id="rId146"/>
    <p:sldId id="1337" r:id="rId147"/>
    <p:sldId id="1338" r:id="rId148"/>
    <p:sldId id="1339" r:id="rId149"/>
    <p:sldId id="1333" r:id="rId150"/>
    <p:sldId id="1332" r:id="rId151"/>
    <p:sldId id="1324" r:id="rId152"/>
    <p:sldId id="1325" r:id="rId153"/>
    <p:sldId id="1326" r:id="rId154"/>
    <p:sldId id="1327" r:id="rId155"/>
    <p:sldId id="1329" r:id="rId156"/>
    <p:sldId id="1330" r:id="rId157"/>
    <p:sldId id="1331" r:id="rId158"/>
    <p:sldId id="1350" r:id="rId159"/>
    <p:sldId id="1351" r:id="rId160"/>
    <p:sldId id="1352" r:id="rId161"/>
    <p:sldId id="1150" r:id="rId162"/>
    <p:sldId id="1132" r:id="rId163"/>
    <p:sldId id="1133" r:id="rId164"/>
    <p:sldId id="1134" r:id="rId165"/>
    <p:sldId id="1136" r:id="rId166"/>
    <p:sldId id="1137" r:id="rId167"/>
    <p:sldId id="1139" r:id="rId168"/>
    <p:sldId id="1140" r:id="rId169"/>
    <p:sldId id="1138" r:id="rId170"/>
    <p:sldId id="1141" r:id="rId171"/>
    <p:sldId id="1142" r:id="rId172"/>
    <p:sldId id="1144" r:id="rId173"/>
    <p:sldId id="1145" r:id="rId174"/>
    <p:sldId id="1146" r:id="rId175"/>
    <p:sldId id="1147" r:id="rId176"/>
    <p:sldId id="1148" r:id="rId177"/>
    <p:sldId id="1143" r:id="rId178"/>
    <p:sldId id="1254" r:id="rId179"/>
    <p:sldId id="1166" r:id="rId180"/>
    <p:sldId id="1304" r:id="rId181"/>
    <p:sldId id="1167" r:id="rId182"/>
    <p:sldId id="1172" r:id="rId183"/>
    <p:sldId id="1303" r:id="rId184"/>
    <p:sldId id="1341" r:id="rId185"/>
    <p:sldId id="1262" r:id="rId186"/>
    <p:sldId id="1263" r:id="rId187"/>
    <p:sldId id="1264" r:id="rId188"/>
    <p:sldId id="1265" r:id="rId189"/>
    <p:sldId id="1266" r:id="rId190"/>
    <p:sldId id="1129" r:id="rId191"/>
    <p:sldId id="1279" r:id="rId192"/>
    <p:sldId id="1280" r:id="rId193"/>
    <p:sldId id="1293" r:id="rId194"/>
    <p:sldId id="1281" r:id="rId195"/>
    <p:sldId id="1282" r:id="rId196"/>
    <p:sldId id="1283" r:id="rId197"/>
    <p:sldId id="1284" r:id="rId198"/>
    <p:sldId id="1285" r:id="rId199"/>
    <p:sldId id="1286" r:id="rId200"/>
    <p:sldId id="1287" r:id="rId201"/>
    <p:sldId id="1288" r:id="rId202"/>
    <p:sldId id="1193" r:id="rId203"/>
    <p:sldId id="1289" r:id="rId204"/>
    <p:sldId id="1290" r:id="rId205"/>
    <p:sldId id="1291" r:id="rId206"/>
    <p:sldId id="1292" r:id="rId207"/>
    <p:sldId id="1384" r:id="rId208"/>
    <p:sldId id="1387" r:id="rId209"/>
    <p:sldId id="1386" r:id="rId210"/>
    <p:sldId id="1385" r:id="rId211"/>
    <p:sldId id="1388" r:id="rId212"/>
    <p:sldId id="1237" r:id="rId213"/>
    <p:sldId id="1238" r:id="rId214"/>
    <p:sldId id="1300" r:id="rId215"/>
    <p:sldId id="1192" r:id="rId216"/>
    <p:sldId id="1239" r:id="rId217"/>
    <p:sldId id="1240" r:id="rId218"/>
    <p:sldId id="1301" r:id="rId219"/>
    <p:sldId id="1241" r:id="rId220"/>
    <p:sldId id="1242" r:id="rId221"/>
    <p:sldId id="1243" r:id="rId222"/>
    <p:sldId id="1244" r:id="rId223"/>
    <p:sldId id="1245" r:id="rId224"/>
    <p:sldId id="1246" r:id="rId225"/>
    <p:sldId id="1247" r:id="rId226"/>
    <p:sldId id="1248" r:id="rId227"/>
    <p:sldId id="1249" r:id="rId228"/>
    <p:sldId id="1373" r:id="rId229"/>
    <p:sldId id="1380" r:id="rId230"/>
    <p:sldId id="1375" r:id="rId231"/>
    <p:sldId id="1381" r:id="rId232"/>
    <p:sldId id="1374" r:id="rId233"/>
    <p:sldId id="1376" r:id="rId234"/>
    <p:sldId id="1377" r:id="rId235"/>
    <p:sldId id="1378" r:id="rId236"/>
    <p:sldId id="1379" r:id="rId237"/>
    <p:sldId id="1382" r:id="rId238"/>
    <p:sldId id="1383" r:id="rId239"/>
    <p:sldId id="1295" r:id="rId240"/>
    <p:sldId id="1175" r:id="rId241"/>
    <p:sldId id="1176" r:id="rId242"/>
    <p:sldId id="1177" r:id="rId243"/>
    <p:sldId id="1178" r:id="rId244"/>
    <p:sldId id="1183" r:id="rId245"/>
    <p:sldId id="1179" r:id="rId246"/>
    <p:sldId id="1184" r:id="rId247"/>
    <p:sldId id="1185" r:id="rId248"/>
    <p:sldId id="1180" r:id="rId249"/>
    <p:sldId id="1186" r:id="rId250"/>
    <p:sldId id="1187" r:id="rId251"/>
    <p:sldId id="1188" r:id="rId252"/>
    <p:sldId id="1296" r:id="rId253"/>
    <p:sldId id="1297" r:id="rId254"/>
    <p:sldId id="1298" r:id="rId255"/>
    <p:sldId id="1202" r:id="rId256"/>
    <p:sldId id="1203" r:id="rId257"/>
    <p:sldId id="1204" r:id="rId258"/>
    <p:sldId id="1250" r:id="rId259"/>
    <p:sldId id="1251" r:id="rId260"/>
    <p:sldId id="1252" r:id="rId261"/>
    <p:sldId id="1253" r:id="rId262"/>
    <p:sldId id="1255" r:id="rId263"/>
    <p:sldId id="1256" r:id="rId264"/>
    <p:sldId id="1257" r:id="rId265"/>
    <p:sldId id="1258" r:id="rId266"/>
    <p:sldId id="1259" r:id="rId267"/>
    <p:sldId id="1260" r:id="rId268"/>
    <p:sldId id="1261" r:id="rId269"/>
    <p:sldId id="1267" r:id="rId270"/>
    <p:sldId id="1268" r:id="rId271"/>
    <p:sldId id="1269" r:id="rId272"/>
    <p:sldId id="1270" r:id="rId273"/>
    <p:sldId id="1365" r:id="rId274"/>
    <p:sldId id="1366" r:id="rId275"/>
    <p:sldId id="1367" r:id="rId276"/>
    <p:sldId id="1368" r:id="rId277"/>
    <p:sldId id="1369" r:id="rId278"/>
    <p:sldId id="1273" r:id="rId279"/>
    <p:sldId id="1168" r:id="rId280"/>
    <p:sldId id="1169" r:id="rId281"/>
    <p:sldId id="1170" r:id="rId282"/>
    <p:sldId id="1171" r:id="rId283"/>
    <p:sldId id="1274" r:id="rId284"/>
    <p:sldId id="1275" r:id="rId285"/>
    <p:sldId id="1276" r:id="rId286"/>
    <p:sldId id="1277" r:id="rId287"/>
    <p:sldId id="1278" r:id="rId288"/>
  </p:sldIdLst>
  <p:sldSz cx="9144000" cy="6858000" type="screen4x3"/>
  <p:notesSz cx="6669088"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819EA99-E246-400A-B4A8-77433D5062FC}">
          <p14:sldIdLst>
            <p14:sldId id="1085"/>
          </p14:sldIdLst>
        </p14:section>
        <p14:section name="Presentación" id="{7E14B3A3-3494-4434-9444-89B989B7D424}">
          <p14:sldIdLst>
            <p14:sldId id="1086"/>
            <p14:sldId id="1328"/>
            <p14:sldId id="1088"/>
            <p14:sldId id="1305"/>
            <p14:sldId id="1087"/>
            <p14:sldId id="1090"/>
            <p14:sldId id="1089"/>
          </p14:sldIdLst>
        </p14:section>
        <p14:section name="Evolución. Estilos" id="{7891A357-CEC9-4BBD-BCE3-D5F1B7D46034}">
          <p14:sldIdLst>
            <p14:sldId id="1306"/>
            <p14:sldId id="1342"/>
            <p14:sldId id="1207"/>
            <p14:sldId id="1353"/>
            <p14:sldId id="1313"/>
            <p14:sldId id="1354"/>
            <p14:sldId id="1355"/>
            <p14:sldId id="1356"/>
            <p14:sldId id="1357"/>
            <p14:sldId id="1358"/>
            <p14:sldId id="1364"/>
          </p14:sldIdLst>
        </p14:section>
        <p14:section name="Características generales" id="{F82E89D4-E81A-4B3A-B318-76919D12F027}">
          <p14:sldIdLst>
            <p14:sldId id="1091"/>
            <p14:sldId id="1092"/>
            <p14:sldId id="1093"/>
            <p14:sldId id="1094"/>
            <p14:sldId id="1107"/>
            <p14:sldId id="1095"/>
            <p14:sldId id="1096"/>
            <p14:sldId id="1097"/>
            <p14:sldId id="1098"/>
            <p14:sldId id="1099"/>
            <p14:sldId id="1344"/>
          </p14:sldIdLst>
        </p14:section>
        <p14:section name="Instalación e inicio" id="{53D131E8-6451-4AD1-9E9C-7C523C222607}">
          <p14:sldIdLst>
            <p14:sldId id="1101"/>
            <p14:sldId id="1294"/>
            <p14:sldId id="1102"/>
            <p14:sldId id="1106"/>
            <p14:sldId id="1345"/>
            <p14:sldId id="1103"/>
            <p14:sldId id="1346"/>
            <p14:sldId id="1347"/>
            <p14:sldId id="1348"/>
            <p14:sldId id="1349"/>
            <p14:sldId id="1308"/>
          </p14:sldIdLst>
        </p14:section>
        <p14:section name="Desarrollo declarativo" id="{8D237172-20D6-41E2-88E5-A840884AE49B}">
          <p14:sldIdLst>
            <p14:sldId id="1105"/>
            <p14:sldId id="1100"/>
            <p14:sldId id="1104"/>
            <p14:sldId id="1109"/>
            <p14:sldId id="1113"/>
            <p14:sldId id="1111"/>
            <p14:sldId id="1112"/>
            <p14:sldId id="1108"/>
            <p14:sldId id="1110"/>
            <p14:sldId id="1115"/>
            <p14:sldId id="1114"/>
            <p14:sldId id="1118"/>
            <p14:sldId id="1117"/>
            <p14:sldId id="1151"/>
            <p14:sldId id="1372"/>
          </p14:sldIdLst>
        </p14:section>
        <p14:section name="Desarrollo imperativo" id="{7B31301D-6739-4808-9785-8AF5D985F3BA}">
          <p14:sldIdLst>
            <p14:sldId id="1116"/>
            <p14:sldId id="1120"/>
            <p14:sldId id="1121"/>
            <p14:sldId id="1124"/>
            <p14:sldId id="1194"/>
            <p14:sldId id="1123"/>
            <p14:sldId id="1126"/>
            <p14:sldId id="1127"/>
            <p14:sldId id="1119"/>
            <p14:sldId id="1122"/>
            <p14:sldId id="1128"/>
            <p14:sldId id="1130"/>
            <p14:sldId id="1125"/>
            <p14:sldId id="1310"/>
            <p14:sldId id="1312"/>
          </p14:sldIdLst>
        </p14:section>
        <p14:section name="Modularidad y estilos" id="{BB87C6CB-6541-4DC6-8BD0-AF26DC890C1A}">
          <p14:sldIdLst>
            <p14:sldId id="1205"/>
            <p14:sldId id="1206"/>
            <p14:sldId id="1135"/>
            <p14:sldId id="1208"/>
            <p14:sldId id="1209"/>
            <p14:sldId id="1210"/>
            <p14:sldId id="1211"/>
            <p14:sldId id="1212"/>
            <p14:sldId id="1213"/>
            <p14:sldId id="1214"/>
            <p14:sldId id="1215"/>
            <p14:sldId id="1216"/>
          </p14:sldIdLst>
        </p14:section>
        <p14:section name="Desarrollo declarativo 2" id="{CCEA7015-7498-46C6-AF96-C5D758FED4C2}">
          <p14:sldIdLst>
            <p14:sldId id="1149"/>
            <p14:sldId id="1370"/>
            <p14:sldId id="1153"/>
            <p14:sldId id="1226"/>
            <p14:sldId id="1227"/>
            <p14:sldId id="1228"/>
            <p14:sldId id="1229"/>
            <p14:sldId id="1152"/>
            <p14:sldId id="1154"/>
            <p14:sldId id="1157"/>
            <p14:sldId id="1159"/>
            <p14:sldId id="1160"/>
            <p14:sldId id="1182"/>
            <p14:sldId id="1156"/>
            <p14:sldId id="1158"/>
            <p14:sldId id="1155"/>
            <p14:sldId id="1161"/>
            <p14:sldId id="1173"/>
            <p14:sldId id="1181"/>
            <p14:sldId id="1163"/>
            <p14:sldId id="1162"/>
          </p14:sldIdLst>
        </p14:section>
        <p14:section name="Formularios" id="{C37E0B6E-4928-4838-88F8-922E6043CBC7}">
          <p14:sldIdLst>
            <p14:sldId id="1217"/>
            <p14:sldId id="1218"/>
            <p14:sldId id="1219"/>
            <p14:sldId id="1220"/>
            <p14:sldId id="1190"/>
            <p14:sldId id="1191"/>
            <p14:sldId id="1221"/>
            <p14:sldId id="1222"/>
            <p14:sldId id="1223"/>
            <p14:sldId id="1224"/>
            <p14:sldId id="1225"/>
          </p14:sldIdLst>
        </p14:section>
        <p14:section name="Proyectos y prototipos" id="{8E0C4583-F6EC-477E-8D1E-E305982624CC}">
          <p14:sldIdLst>
            <p14:sldId id="1196"/>
            <p14:sldId id="1195"/>
            <p14:sldId id="1197"/>
            <p14:sldId id="1198"/>
            <p14:sldId id="1199"/>
            <p14:sldId id="1200"/>
            <p14:sldId id="1201"/>
            <p14:sldId id="1230"/>
            <p14:sldId id="1231"/>
            <p14:sldId id="1232"/>
            <p14:sldId id="1340"/>
            <p14:sldId id="1233"/>
            <p14:sldId id="1234"/>
            <p14:sldId id="1235"/>
            <p14:sldId id="1236"/>
          </p14:sldIdLst>
        </p14:section>
        <p14:section name="SEGUNDA PARTE" id="{CA1685B4-4C35-4AD7-B0E7-EEBF8A068DEF}">
          <p14:sldIdLst>
            <p14:sldId id="1299"/>
            <p14:sldId id="1302"/>
          </p14:sldIdLst>
        </p14:section>
        <p14:section name="Instalación sistemática" id="{A0E17D4F-EB0E-4F78-9E5E-42CC474BBADC}">
          <p14:sldIdLst>
            <p14:sldId id="1315"/>
            <p14:sldId id="1316"/>
            <p14:sldId id="1317"/>
            <p14:sldId id="1318"/>
            <p14:sldId id="1319"/>
            <p14:sldId id="1320"/>
            <p14:sldId id="1321"/>
            <p14:sldId id="1322"/>
          </p14:sldIdLst>
        </p14:section>
        <p14:section name="npm" id="{12609E0E-1E31-4BDE-A7F8-47D91386AC7E}">
          <p14:sldIdLst>
            <p14:sldId id="1323"/>
            <p14:sldId id="1334"/>
            <p14:sldId id="1335"/>
            <p14:sldId id="1336"/>
            <p14:sldId id="1337"/>
            <p14:sldId id="1338"/>
            <p14:sldId id="1339"/>
            <p14:sldId id="1333"/>
          </p14:sldIdLst>
        </p14:section>
        <p14:section name="Bower" id="{6BA20CC7-4527-4435-B3FF-EDBF4331E696}">
          <p14:sldIdLst>
            <p14:sldId id="1332"/>
            <p14:sldId id="1324"/>
            <p14:sldId id="1325"/>
            <p14:sldId id="1326"/>
            <p14:sldId id="1327"/>
            <p14:sldId id="1329"/>
            <p14:sldId id="1330"/>
            <p14:sldId id="1331"/>
          </p14:sldIdLst>
        </p14:section>
        <p14:section name="Despliegue de aplicaciones" id="{740A106A-8843-47D5-83E6-AD4D29270710}">
          <p14:sldIdLst>
            <p14:sldId id="1350"/>
            <p14:sldId id="1351"/>
            <p14:sldId id="1352"/>
          </p14:sldIdLst>
        </p14:section>
        <p14:section name="Scaffolding y plantillas" id="{919FAB28-203A-4531-B644-87A660E4D623}">
          <p14:sldIdLst>
            <p14:sldId id="1150"/>
            <p14:sldId id="1132"/>
            <p14:sldId id="1133"/>
            <p14:sldId id="1134"/>
            <p14:sldId id="1136"/>
            <p14:sldId id="1137"/>
            <p14:sldId id="1139"/>
            <p14:sldId id="1140"/>
            <p14:sldId id="1138"/>
            <p14:sldId id="1141"/>
            <p14:sldId id="1142"/>
            <p14:sldId id="1144"/>
            <p14:sldId id="1145"/>
            <p14:sldId id="1146"/>
            <p14:sldId id="1147"/>
            <p14:sldId id="1148"/>
            <p14:sldId id="1143"/>
          </p14:sldIdLst>
        </p14:section>
        <p14:section name="Elementos injectables" id="{1057E947-5E64-4DB3-96B8-0CC230962493}">
          <p14:sldIdLst>
            <p14:sldId id="1254"/>
            <p14:sldId id="1166"/>
            <p14:sldId id="1304"/>
            <p14:sldId id="1167"/>
            <p14:sldId id="1172"/>
            <p14:sldId id="1303"/>
            <p14:sldId id="1341"/>
            <p14:sldId id="1262"/>
            <p14:sldId id="1263"/>
            <p14:sldId id="1264"/>
            <p14:sldId id="1265"/>
            <p14:sldId id="1266"/>
          </p14:sldIdLst>
        </p14:section>
        <p14:section name="Scope avanzado" id="{076D7D50-6D03-42B6-AA78-4FE6BB2F2DD3}">
          <p14:sldIdLst>
            <p14:sldId id="1129"/>
            <p14:sldId id="1279"/>
            <p14:sldId id="1280"/>
            <p14:sldId id="1293"/>
            <p14:sldId id="1281"/>
            <p14:sldId id="1282"/>
            <p14:sldId id="1283"/>
            <p14:sldId id="1284"/>
            <p14:sldId id="1285"/>
            <p14:sldId id="1286"/>
            <p14:sldId id="1287"/>
            <p14:sldId id="1288"/>
            <p14:sldId id="1193"/>
            <p14:sldId id="1289"/>
            <p14:sldId id="1290"/>
            <p14:sldId id="1291"/>
            <p14:sldId id="1292"/>
          </p14:sldIdLst>
        </p14:section>
        <p14:section name="Creación de filtros" id="{C960DB1C-C27C-4724-B754-584C4491D643}">
          <p14:sldIdLst>
            <p14:sldId id="1384"/>
            <p14:sldId id="1387"/>
            <p14:sldId id="1386"/>
            <p14:sldId id="1385"/>
            <p14:sldId id="1388"/>
          </p14:sldIdLst>
        </p14:section>
        <p14:section name="Directivas propias" id="{7A86C797-72AA-44D8-9622-9F9BC0889439}">
          <p14:sldIdLst>
            <p14:sldId id="1237"/>
            <p14:sldId id="1238"/>
            <p14:sldId id="1300"/>
            <p14:sldId id="1192"/>
            <p14:sldId id="1239"/>
            <p14:sldId id="1240"/>
            <p14:sldId id="1301"/>
            <p14:sldId id="1241"/>
            <p14:sldId id="1242"/>
            <p14:sldId id="1243"/>
            <p14:sldId id="1244"/>
            <p14:sldId id="1245"/>
            <p14:sldId id="1246"/>
          </p14:sldIdLst>
        </p14:section>
        <p14:section name="Componentes" id="{CDC2ABF4-4D38-43AD-9DB6-0F4180AD5624}">
          <p14:sldIdLst>
            <p14:sldId id="1247"/>
            <p14:sldId id="1248"/>
            <p14:sldId id="1249"/>
            <p14:sldId id="1373"/>
            <p14:sldId id="1380"/>
            <p14:sldId id="1375"/>
            <p14:sldId id="1381"/>
            <p14:sldId id="1374"/>
            <p14:sldId id="1376"/>
            <p14:sldId id="1377"/>
            <p14:sldId id="1378"/>
            <p14:sldId id="1379"/>
            <p14:sldId id="1382"/>
            <p14:sldId id="1383"/>
          </p14:sldIdLst>
        </p14:section>
        <p14:section name="Enrutamiento" id="{4F2637CD-2DCA-4447-9737-0D19D93D3832}">
          <p14:sldIdLst>
            <p14:sldId id="1295"/>
            <p14:sldId id="1175"/>
            <p14:sldId id="1176"/>
            <p14:sldId id="1177"/>
            <p14:sldId id="1178"/>
            <p14:sldId id="1183"/>
            <p14:sldId id="1179"/>
            <p14:sldId id="1184"/>
            <p14:sldId id="1185"/>
            <p14:sldId id="1180"/>
            <p14:sldId id="1186"/>
            <p14:sldId id="1187"/>
            <p14:sldId id="1188"/>
            <p14:sldId id="1296"/>
            <p14:sldId id="1297"/>
            <p14:sldId id="1298"/>
          </p14:sldIdLst>
        </p14:section>
        <p14:section name="Enrutamiento alternativo" id="{376F9B3D-1EB0-4558-BB4A-C2C4C5A01324}">
          <p14:sldIdLst>
            <p14:sldId id="1202"/>
            <p14:sldId id="1203"/>
            <p14:sldId id="1204"/>
            <p14:sldId id="1250"/>
            <p14:sldId id="1251"/>
            <p14:sldId id="1252"/>
            <p14:sldId id="1253"/>
          </p14:sldIdLst>
        </p14:section>
        <p14:section name="Creacion de  Servicios y Providers" id="{5EF5FA7F-285E-4165-A071-AD75E24FCB30}">
          <p14:sldIdLst>
            <p14:sldId id="1255"/>
            <p14:sldId id="1256"/>
            <p14:sldId id="1257"/>
            <p14:sldId id="1258"/>
            <p14:sldId id="1259"/>
            <p14:sldId id="1260"/>
            <p14:sldId id="1261"/>
            <p14:sldId id="1267"/>
            <p14:sldId id="1268"/>
            <p14:sldId id="1269"/>
            <p14:sldId id="1270"/>
          </p14:sldIdLst>
        </p14:section>
        <p14:section name="Promesas y Datos REST" id="{C129E8D8-AF43-4AFC-A364-689777441BCF}">
          <p14:sldIdLst>
            <p14:sldId id="1365"/>
            <p14:sldId id="1366"/>
            <p14:sldId id="1367"/>
            <p14:sldId id="1368"/>
            <p14:sldId id="1369"/>
            <p14:sldId id="1273"/>
            <p14:sldId id="1168"/>
            <p14:sldId id="1169"/>
            <p14:sldId id="1170"/>
            <p14:sldId id="1171"/>
            <p14:sldId id="1274"/>
            <p14:sldId id="1275"/>
            <p14:sldId id="1276"/>
            <p14:sldId id="1277"/>
            <p14:sldId id="1278"/>
          </p14:sldIdLst>
        </p14:section>
      </p14:sectionLst>
    </p:ext>
    <p:ext uri="{EFAFB233-063F-42B5-8137-9DF3F51BA10A}">
      <p15:sldGuideLst xmlns:p15="http://schemas.microsoft.com/office/powerpoint/2012/main">
        <p15:guide id="1" orient="horz" pos="2296" userDrawn="1">
          <p15:clr>
            <a:srgbClr val="A4A3A4"/>
          </p15:clr>
        </p15:guide>
        <p15:guide id="2" pos="158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veWeb" initials="LiveWeb" lastIdx="3" clrIdx="0"/>
  <p:cmAuthor id="2" name="Alejandro Cerezo" initials="AC" lastIdx="6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AEAEA"/>
    <a:srgbClr val="FFFF00"/>
    <a:srgbClr val="ED7D31"/>
    <a:srgbClr val="AAAB85"/>
    <a:srgbClr val="FF6600"/>
    <a:srgbClr val="333333"/>
    <a:srgbClr val="4D4D4D"/>
    <a:srgbClr val="80808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84" autoAdjust="0"/>
    <p:restoredTop sz="81168" autoAdjust="0"/>
  </p:normalViewPr>
  <p:slideViewPr>
    <p:cSldViewPr snapToGrid="0">
      <p:cViewPr varScale="1">
        <p:scale>
          <a:sx n="73" d="100"/>
          <a:sy n="73" d="100"/>
        </p:scale>
        <p:origin x="810" y="60"/>
      </p:cViewPr>
      <p:guideLst>
        <p:guide orient="horz" pos="2296"/>
        <p:guide pos="158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44"/>
    </p:cViewPr>
  </p:sorterViewPr>
  <p:notesViewPr>
    <p:cSldViewPr snapToGrid="0">
      <p:cViewPr varScale="1">
        <p:scale>
          <a:sx n="63" d="100"/>
          <a:sy n="63" d="100"/>
        </p:scale>
        <p:origin x="2670"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commentAuthors" Target="commentAuthors.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presProps" Target="presProps.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92" Type="http://schemas.openxmlformats.org/officeDocument/2006/relationships/viewProps" Target="viewProps.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slide" Target="slides/slide285.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microsoft.com/office/2016/11/relationships/changesInfo" Target="changesInfos/changesInfo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226E8A3F-535B-4031-836A-9FC9A8341E92}"/>
    <pc:docChg chg="undo modSld">
      <pc:chgData name="Alejandro Cerezo" userId="5ea20e796f35876f" providerId="LiveId" clId="{226E8A3F-535B-4031-836A-9FC9A8341E92}" dt="2017-09-09T14:35:33.903" v="3" actId="1076"/>
      <pc:docMkLst>
        <pc:docMk/>
      </pc:docMkLst>
      <pc:sldChg chg="modSp">
        <pc:chgData name="Alejandro Cerezo" userId="5ea20e796f35876f" providerId="LiveId" clId="{226E8A3F-535B-4031-836A-9FC9A8341E92}" dt="2017-09-09T14:35:33.903" v="3" actId="1076"/>
        <pc:sldMkLst>
          <pc:docMk/>
          <pc:sldMk cId="3610231049" sldId="1088"/>
        </pc:sldMkLst>
        <pc:picChg chg="mod">
          <ac:chgData name="Alejandro Cerezo" userId="5ea20e796f35876f" providerId="LiveId" clId="{226E8A3F-535B-4031-836A-9FC9A8341E92}" dt="2017-09-09T14:35:33.903" v="3" actId="1076"/>
          <ac:picMkLst>
            <pc:docMk/>
            <pc:sldMk cId="3610231049" sldId="1088"/>
            <ac:picMk id="4" creationId="{00000000-0000-0000-0000-000000000000}"/>
          </ac:picMkLst>
        </pc:picChg>
      </pc:sldChg>
    </pc:docChg>
  </pc:docChgLst>
  <pc:docChgLst>
    <pc:chgData name="Alejandro Cerezo" userId="5ea20e796f35876f" providerId="LiveId" clId="{600DE530-D03A-45DC-A29D-661347B0EFC0}"/>
    <pc:docChg chg="custSel modSld modMainMaster">
      <pc:chgData name="Alejandro Cerezo" userId="5ea20e796f35876f" providerId="LiveId" clId="{600DE530-D03A-45DC-A29D-661347B0EFC0}" dt="2017-09-17T08:29:42.439" v="2" actId="1076"/>
      <pc:docMkLst>
        <pc:docMk/>
      </pc:docMkLst>
      <pc:sldChg chg="modSp">
        <pc:chgData name="Alejandro Cerezo" userId="5ea20e796f35876f" providerId="LiveId" clId="{600DE530-D03A-45DC-A29D-661347B0EFC0}" dt="2017-09-17T08:29:42.439" v="2" actId="1076"/>
        <pc:sldMkLst>
          <pc:docMk/>
          <pc:sldMk cId="4036585628" sldId="1121"/>
        </pc:sldMkLst>
        <pc:spChg chg="mod">
          <ac:chgData name="Alejandro Cerezo" userId="5ea20e796f35876f" providerId="LiveId" clId="{600DE530-D03A-45DC-A29D-661347B0EFC0}" dt="2017-09-17T08:29:42.439" v="2" actId="1076"/>
          <ac:spMkLst>
            <pc:docMk/>
            <pc:sldMk cId="4036585628" sldId="1121"/>
            <ac:spMk id="16" creationId="{00000000-0000-0000-0000-000000000000}"/>
          </ac:spMkLst>
        </pc:spChg>
      </pc:sldChg>
      <pc:sldChg chg="modSp">
        <pc:chgData name="Alejandro Cerezo" userId="5ea20e796f35876f" providerId="LiveId" clId="{600DE530-D03A-45DC-A29D-661347B0EFC0}" dt="2017-09-16T22:59:13.564" v="1" actId="1076"/>
        <pc:sldMkLst>
          <pc:docMk/>
          <pc:sldMk cId="3490453728" sldId="1132"/>
        </pc:sldMkLst>
        <pc:spChg chg="mod">
          <ac:chgData name="Alejandro Cerezo" userId="5ea20e796f35876f" providerId="LiveId" clId="{600DE530-D03A-45DC-A29D-661347B0EFC0}" dt="2017-09-16T22:59:13.564" v="1" actId="1076"/>
          <ac:spMkLst>
            <pc:docMk/>
            <pc:sldMk cId="3490453728" sldId="1132"/>
            <ac:spMk id="5" creationId="{00000000-0000-0000-0000-000000000000}"/>
          </ac:spMkLst>
        </pc:spChg>
      </pc:sldChg>
      <pc:sldMasterChg chg="delSp">
        <pc:chgData name="Alejandro Cerezo" userId="5ea20e796f35876f" providerId="LiveId" clId="{600DE530-D03A-45DC-A29D-661347B0EFC0}" dt="2017-09-16T22:06:59.506" v="0" actId="478"/>
        <pc:sldMasterMkLst>
          <pc:docMk/>
          <pc:sldMasterMk cId="1481885671" sldId="2147483733"/>
        </pc:sldMasterMkLst>
        <pc:picChg chg="del">
          <ac:chgData name="Alejandro Cerezo" userId="5ea20e796f35876f" providerId="LiveId" clId="{600DE530-D03A-45DC-A29D-661347B0EFC0}" dt="2017-09-16T22:06:59.506" v="0" actId="478"/>
          <ac:picMkLst>
            <pc:docMk/>
            <pc:sldMasterMk cId="1481885671" sldId="2147483733"/>
            <ac:picMk id="8" creationId="{00000000-0000-0000-0000-000000000000}"/>
          </ac:picMkLst>
        </pc:pic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777607" y="0"/>
            <a:ext cx="2889938" cy="498056"/>
          </a:xfrm>
          <a:prstGeom prst="rect">
            <a:avLst/>
          </a:prstGeom>
        </p:spPr>
        <p:txBody>
          <a:bodyPr vert="horz" lIns="91440" tIns="45720" rIns="91440" bIns="45720" rtlCol="0"/>
          <a:lstStyle>
            <a:lvl1pPr algn="r">
              <a:defRPr sz="1200"/>
            </a:lvl1pPr>
          </a:lstStyle>
          <a:p>
            <a:fld id="{43DA6D43-AC59-43A7-AD4C-04B200040C45}" type="datetimeFigureOut">
              <a:rPr lang="es-ES" smtClean="0"/>
              <a:t>17/09/2017</a:t>
            </a:fld>
            <a:endParaRPr lang="es-ES"/>
          </a:p>
        </p:txBody>
      </p:sp>
      <p:sp>
        <p:nvSpPr>
          <p:cNvPr id="4" name="Marcador de imagen de diapositiva 3"/>
          <p:cNvSpPr>
            <a:spLocks noGrp="1" noRot="1" noChangeAspect="1"/>
          </p:cNvSpPr>
          <p:nvPr>
            <p:ph type="sldImg" idx="2"/>
          </p:nvPr>
        </p:nvSpPr>
        <p:spPr>
          <a:xfrm>
            <a:off x="1101725" y="1241425"/>
            <a:ext cx="4465638" cy="33496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66909" y="4777194"/>
            <a:ext cx="533527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213BEB30-80E6-4210-9AC3-B99EA778F134}" type="slidenum">
              <a:rPr lang="es-ES" smtClean="0"/>
              <a:t>‹Nº›</a:t>
            </a:fld>
            <a:endParaRPr lang="es-ES"/>
          </a:p>
        </p:txBody>
      </p:sp>
    </p:spTree>
    <p:extLst>
      <p:ext uri="{BB962C8B-B14F-4D97-AF65-F5344CB8AC3E}">
        <p14:creationId xmlns:p14="http://schemas.microsoft.com/office/powerpoint/2010/main" val="415631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ngularjs.org/guide/databindin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a:t>
            </a:fld>
            <a:endParaRPr lang="es-ES">
              <a:solidFill>
                <a:prstClr val="black"/>
              </a:solidFill>
            </a:endParaRPr>
          </a:p>
        </p:txBody>
      </p:sp>
    </p:spTree>
    <p:extLst>
      <p:ext uri="{BB962C8B-B14F-4D97-AF65-F5344CB8AC3E}">
        <p14:creationId xmlns:p14="http://schemas.microsoft.com/office/powerpoint/2010/main" val="4230368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48</a:t>
            </a:fld>
            <a:endParaRPr lang="es-ES"/>
          </a:p>
        </p:txBody>
      </p:sp>
    </p:spTree>
    <p:extLst>
      <p:ext uri="{BB962C8B-B14F-4D97-AF65-F5344CB8AC3E}">
        <p14:creationId xmlns:p14="http://schemas.microsoft.com/office/powerpoint/2010/main" val="41279557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283</a:t>
            </a:fld>
            <a:endParaRPr lang="es-ES"/>
          </a:p>
        </p:txBody>
      </p:sp>
    </p:spTree>
    <p:extLst>
      <p:ext uri="{BB962C8B-B14F-4D97-AF65-F5344CB8AC3E}">
        <p14:creationId xmlns:p14="http://schemas.microsoft.com/office/powerpoint/2010/main" val="21084950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286</a:t>
            </a:fld>
            <a:endParaRPr lang="es-ES"/>
          </a:p>
        </p:txBody>
      </p:sp>
    </p:spTree>
    <p:extLst>
      <p:ext uri="{BB962C8B-B14F-4D97-AF65-F5344CB8AC3E}">
        <p14:creationId xmlns:p14="http://schemas.microsoft.com/office/powerpoint/2010/main" val="358023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55</a:t>
            </a:fld>
            <a:endParaRPr lang="es-ES"/>
          </a:p>
        </p:txBody>
      </p:sp>
    </p:spTree>
    <p:extLst>
      <p:ext uri="{BB962C8B-B14F-4D97-AF65-F5344CB8AC3E}">
        <p14:creationId xmlns:p14="http://schemas.microsoft.com/office/powerpoint/2010/main" val="233628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método actúa como si estuviera sobrecargado y se comporta de forma diferente según el número de parámetros que recibe. Esto permite</a:t>
            </a:r>
            <a:r>
              <a:rPr lang="es-ES" baseline="0" dirty="0"/>
              <a:t> no generar una innecesaria variable global</a:t>
            </a:r>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59</a:t>
            </a:fld>
            <a:endParaRPr lang="es-ES"/>
          </a:p>
        </p:txBody>
      </p:sp>
    </p:spTree>
    <p:extLst>
      <p:ext uri="{BB962C8B-B14F-4D97-AF65-F5344CB8AC3E}">
        <p14:creationId xmlns:p14="http://schemas.microsoft.com/office/powerpoint/2010/main" val="254088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60</a:t>
            </a:fld>
            <a:endParaRPr lang="es-ES"/>
          </a:p>
        </p:txBody>
      </p:sp>
    </p:spTree>
    <p:extLst>
      <p:ext uri="{BB962C8B-B14F-4D97-AF65-F5344CB8AC3E}">
        <p14:creationId xmlns:p14="http://schemas.microsoft.com/office/powerpoint/2010/main" val="1802120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desde la vista se crean variables por el hecho de ligarlas (</a:t>
            </a:r>
            <a:r>
              <a:rPr lang="es-ES" dirty="0" err="1"/>
              <a:t>binding</a:t>
            </a:r>
            <a:r>
              <a:rPr lang="es-ES" dirty="0"/>
              <a:t>) mediante una directiva</a:t>
            </a:r>
          </a:p>
          <a:p>
            <a:r>
              <a:rPr lang="es-ES" dirty="0"/>
              <a:t>- estas variables son accedidas desde el controlador a través del "</a:t>
            </a:r>
            <a:r>
              <a:rPr lang="es-ES" dirty="0" err="1"/>
              <a:t>scope</a:t>
            </a:r>
            <a:r>
              <a:rPr lang="es-ES" dirty="0"/>
              <a:t>"</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65</a:t>
            </a:fld>
            <a:endParaRPr lang="es-ES"/>
          </a:p>
        </p:txBody>
      </p:sp>
    </p:spTree>
    <p:extLst>
      <p:ext uri="{BB962C8B-B14F-4D97-AF65-F5344CB8AC3E}">
        <p14:creationId xmlns:p14="http://schemas.microsoft.com/office/powerpoint/2010/main" val="362391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ser útil en caso de </a:t>
            </a:r>
            <a:r>
              <a:rPr lang="en-US" i="1" noProof="0" dirty="0"/>
              <a:t>controllers</a:t>
            </a:r>
            <a:r>
              <a:rPr lang="es-ES" dirty="0"/>
              <a:t> anidados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68</a:t>
            </a:fld>
            <a:endParaRPr lang="es-ES"/>
          </a:p>
        </p:txBody>
      </p:sp>
    </p:spTree>
    <p:extLst>
      <p:ext uri="{BB962C8B-B14F-4D97-AF65-F5344CB8AC3E}">
        <p14:creationId xmlns:p14="http://schemas.microsoft.com/office/powerpoint/2010/main" val="2603360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ser útil en caso de </a:t>
            </a:r>
            <a:r>
              <a:rPr lang="en-US" i="1" noProof="0" dirty="0"/>
              <a:t>controllers</a:t>
            </a:r>
            <a:r>
              <a:rPr lang="es-ES" dirty="0"/>
              <a:t> anidados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70</a:t>
            </a:fld>
            <a:endParaRPr lang="es-ES"/>
          </a:p>
        </p:txBody>
      </p:sp>
    </p:spTree>
    <p:extLst>
      <p:ext uri="{BB962C8B-B14F-4D97-AF65-F5344CB8AC3E}">
        <p14:creationId xmlns:p14="http://schemas.microsoft.com/office/powerpoint/2010/main" val="4256425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85</a:t>
            </a:fld>
            <a:endParaRPr lang="es-ES"/>
          </a:p>
        </p:txBody>
      </p:sp>
    </p:spTree>
    <p:extLst>
      <p:ext uri="{BB962C8B-B14F-4D97-AF65-F5344CB8AC3E}">
        <p14:creationId xmlns:p14="http://schemas.microsoft.com/office/powerpoint/2010/main" val="411340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solidFill>
                  <a:srgbClr val="000000"/>
                </a:solidFill>
                <a:latin typeface="Calibri" panose="020F0502020204030204" pitchFamily="34" charset="0"/>
              </a:rPr>
              <a:t>Ejemplo de uso del operador ternario</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86</a:t>
            </a:fld>
            <a:endParaRPr lang="es-ES"/>
          </a:p>
        </p:txBody>
      </p:sp>
    </p:spTree>
    <p:extLst>
      <p:ext uri="{BB962C8B-B14F-4D97-AF65-F5344CB8AC3E}">
        <p14:creationId xmlns:p14="http://schemas.microsoft.com/office/powerpoint/2010/main" val="102449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87</a:t>
            </a:fld>
            <a:endParaRPr lang="es-ES"/>
          </a:p>
        </p:txBody>
      </p:sp>
    </p:spTree>
    <p:extLst>
      <p:ext uri="{BB962C8B-B14F-4D97-AF65-F5344CB8AC3E}">
        <p14:creationId xmlns:p14="http://schemas.microsoft.com/office/powerpoint/2010/main" val="43598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Abandonados</a:t>
            </a:r>
          </a:p>
          <a:p>
            <a:r>
              <a:rPr lang="es-ES" dirty="0" err="1"/>
              <a:t>CupQ</a:t>
            </a:r>
            <a:r>
              <a:rPr lang="es-ES" dirty="0"/>
              <a:t> – </a:t>
            </a:r>
            <a:r>
              <a:rPr lang="es-ES" dirty="0" err="1"/>
              <a:t>midori</a:t>
            </a:r>
            <a:r>
              <a:rPr lang="es-ES" dirty="0"/>
              <a:t> – </a:t>
            </a:r>
            <a:r>
              <a:rPr lang="es-ES" dirty="0" err="1"/>
              <a:t>MochiKit</a:t>
            </a:r>
            <a:r>
              <a:rPr lang="es-ES" dirty="0"/>
              <a:t> - Rico</a:t>
            </a:r>
          </a:p>
          <a:p>
            <a:endParaRPr lang="es-ES" dirty="0"/>
          </a:p>
          <a:p>
            <a:r>
              <a:rPr lang="es-ES" dirty="0" err="1"/>
              <a:t>Adds</a:t>
            </a:r>
            <a:r>
              <a:rPr lang="es-ES" dirty="0"/>
              <a:t>:</a:t>
            </a:r>
          </a:p>
          <a:p>
            <a:r>
              <a:rPr lang="es-ES" dirty="0" err="1"/>
              <a:t>Capuccino</a:t>
            </a:r>
            <a:r>
              <a:rPr lang="es-ES" baseline="0" dirty="0"/>
              <a:t> – </a:t>
            </a:r>
            <a:r>
              <a:rPr lang="es-ES" dirty="0" err="1"/>
              <a:t>JavaWebToolkit</a:t>
            </a:r>
            <a:r>
              <a:rPr lang="es-ES" dirty="0"/>
              <a:t> – </a:t>
            </a:r>
            <a:r>
              <a:rPr lang="es-ES" dirty="0" err="1"/>
              <a:t>Durandal</a:t>
            </a:r>
            <a:r>
              <a:rPr lang="es-ES" dirty="0"/>
              <a:t> - Aurelia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a:t>
            </a:fld>
            <a:endParaRPr lang="es-ES">
              <a:solidFill>
                <a:prstClr val="black"/>
              </a:solidFill>
            </a:endParaRPr>
          </a:p>
        </p:txBody>
      </p:sp>
    </p:spTree>
    <p:extLst>
      <p:ext uri="{BB962C8B-B14F-4D97-AF65-F5344CB8AC3E}">
        <p14:creationId xmlns:p14="http://schemas.microsoft.com/office/powerpoint/2010/main" val="298613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88</a:t>
            </a:fld>
            <a:endParaRPr lang="es-ES"/>
          </a:p>
        </p:txBody>
      </p:sp>
    </p:spTree>
    <p:extLst>
      <p:ext uri="{BB962C8B-B14F-4D97-AF65-F5344CB8AC3E}">
        <p14:creationId xmlns:p14="http://schemas.microsoft.com/office/powerpoint/2010/main" val="2305215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99</a:t>
            </a:fld>
            <a:endParaRPr lang="es-ES"/>
          </a:p>
        </p:txBody>
      </p:sp>
    </p:spTree>
    <p:extLst>
      <p:ext uri="{BB962C8B-B14F-4D97-AF65-F5344CB8AC3E}">
        <p14:creationId xmlns:p14="http://schemas.microsoft.com/office/powerpoint/2010/main" val="143752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107</a:t>
            </a:fld>
            <a:endParaRPr lang="es-ES"/>
          </a:p>
        </p:txBody>
      </p:sp>
    </p:spTree>
    <p:extLst>
      <p:ext uri="{BB962C8B-B14F-4D97-AF65-F5344CB8AC3E}">
        <p14:creationId xmlns:p14="http://schemas.microsoft.com/office/powerpoint/2010/main" val="1341856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provincia as </a:t>
            </a:r>
            <a:r>
              <a:rPr lang="es-ES" dirty="0" err="1"/>
              <a:t>provincia.nombre</a:t>
            </a:r>
            <a:r>
              <a:rPr lang="es-ES" dirty="0"/>
              <a:t> [</a:t>
            </a:r>
            <a:r>
              <a:rPr lang="en-US" dirty="0"/>
              <a:t>valor as </a:t>
            </a:r>
            <a:r>
              <a:rPr lang="en-US" dirty="0" err="1"/>
              <a:t>etiqueta</a:t>
            </a:r>
            <a:r>
              <a:rPr lang="es-ES" dirty="0"/>
              <a:t>]</a:t>
            </a:r>
          </a:p>
          <a:p>
            <a:r>
              <a:rPr lang="es-ES" dirty="0" err="1"/>
              <a:t>for</a:t>
            </a:r>
            <a:r>
              <a:rPr lang="es-ES" dirty="0"/>
              <a:t> provincia in provincias [</a:t>
            </a:r>
            <a:r>
              <a:rPr lang="en-US" dirty="0"/>
              <a:t>for item in items</a:t>
            </a:r>
            <a:r>
              <a:rPr lang="es-ES" dirty="0"/>
              <a:t>]</a:t>
            </a:r>
          </a:p>
          <a:p>
            <a:r>
              <a:rPr lang="es-ES" dirty="0" err="1"/>
              <a:t>track</a:t>
            </a:r>
            <a:r>
              <a:rPr lang="es-ES" dirty="0"/>
              <a:t> </a:t>
            </a:r>
            <a:r>
              <a:rPr lang="es-ES" dirty="0" err="1"/>
              <a:t>by</a:t>
            </a:r>
            <a:r>
              <a:rPr lang="es-ES" dirty="0"/>
              <a:t> </a:t>
            </a:r>
            <a:r>
              <a:rPr lang="es-ES" dirty="0" err="1"/>
              <a:t>provincia.idProvincia</a:t>
            </a:r>
            <a:r>
              <a:rPr lang="es-ES" dirty="0"/>
              <a:t> [</a:t>
            </a:r>
            <a:r>
              <a:rPr lang="en-US" dirty="0"/>
              <a:t>track by </a:t>
            </a:r>
            <a:r>
              <a:rPr lang="en-US" dirty="0" err="1"/>
              <a:t>claveunica</a:t>
            </a:r>
            <a:r>
              <a:rPr lang="en-US" dirty="0"/>
              <a:t>]</a:t>
            </a:r>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108</a:t>
            </a:fld>
            <a:endParaRPr lang="es-ES"/>
          </a:p>
        </p:txBody>
      </p:sp>
    </p:spTree>
    <p:extLst>
      <p:ext uri="{BB962C8B-B14F-4D97-AF65-F5344CB8AC3E}">
        <p14:creationId xmlns:p14="http://schemas.microsoft.com/office/powerpoint/2010/main" val="3864912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lista de todos los valores se obtiene de provincias.</a:t>
            </a:r>
          </a:p>
          <a:p>
            <a:r>
              <a:rPr lang="es-ES" dirty="0"/>
              <a:t>Cada uno de los elementos los referenciamos como provincia.</a:t>
            </a:r>
          </a:p>
          <a:p>
            <a:r>
              <a:rPr lang="es-ES" dirty="0"/>
              <a:t>La etiqueta de cada uno de los &lt;</a:t>
            </a:r>
            <a:r>
              <a:rPr lang="es-ES" dirty="0" err="1"/>
              <a:t>option</a:t>
            </a:r>
            <a:r>
              <a:rPr lang="es-ES" dirty="0"/>
              <a:t>&gt; es </a:t>
            </a:r>
            <a:r>
              <a:rPr lang="es-ES" dirty="0" err="1"/>
              <a:t>provincia.nombre</a:t>
            </a:r>
            <a:r>
              <a:rPr lang="es-ES" dirty="0"/>
              <a:t>.</a:t>
            </a:r>
          </a:p>
          <a:p>
            <a:r>
              <a:rPr lang="es-ES" dirty="0"/>
              <a:t>El valor que se asignará a la variable provincia del </a:t>
            </a:r>
            <a:r>
              <a:rPr lang="es-ES" dirty="0" err="1"/>
              <a:t>ng-model</a:t>
            </a:r>
            <a:r>
              <a:rPr lang="es-ES" dirty="0"/>
              <a:t> es la propia variable provincia de cada uno de los elementos.</a:t>
            </a:r>
          </a:p>
          <a:p>
            <a:r>
              <a:rPr lang="es-ES" dirty="0"/>
              <a:t>La clave única es </a:t>
            </a:r>
            <a:r>
              <a:rPr lang="es-ES" dirty="0" err="1"/>
              <a:t>provincia.idProvincia</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109</a:t>
            </a:fld>
            <a:endParaRPr lang="es-ES"/>
          </a:p>
        </p:txBody>
      </p:sp>
    </p:spTree>
    <p:extLst>
      <p:ext uri="{BB962C8B-B14F-4D97-AF65-F5344CB8AC3E}">
        <p14:creationId xmlns:p14="http://schemas.microsoft.com/office/powerpoint/2010/main" val="195832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i="1" noProof="1"/>
              <a:t>FormController </a:t>
            </a:r>
            <a:r>
              <a:rPr lang="es-ES" i="0" noProof="1"/>
              <a:t>es similar al </a:t>
            </a:r>
            <a:r>
              <a:rPr lang="es-ES" i="1" noProof="1"/>
              <a:t>NgModelController</a:t>
            </a:r>
            <a:r>
              <a:rPr lang="es-ES" i="0" noProof="1"/>
              <a:t> de cada control del formulario</a:t>
            </a:r>
            <a:endParaRPr lang="es-ES" i="0"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111</a:t>
            </a:fld>
            <a:endParaRPr lang="es-ES"/>
          </a:p>
        </p:txBody>
      </p:sp>
    </p:spTree>
    <p:extLst>
      <p:ext uri="{BB962C8B-B14F-4D97-AF65-F5344CB8AC3E}">
        <p14:creationId xmlns:p14="http://schemas.microsoft.com/office/powerpoint/2010/main" val="3457121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112</a:t>
            </a:fld>
            <a:endParaRPr lang="es-ES"/>
          </a:p>
        </p:txBody>
      </p:sp>
    </p:spTree>
    <p:extLst>
      <p:ext uri="{BB962C8B-B14F-4D97-AF65-F5344CB8AC3E}">
        <p14:creationId xmlns:p14="http://schemas.microsoft.com/office/powerpoint/2010/main" val="2814995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113</a:t>
            </a:fld>
            <a:endParaRPr lang="es-ES"/>
          </a:p>
        </p:txBody>
      </p:sp>
    </p:spTree>
    <p:extLst>
      <p:ext uri="{BB962C8B-B14F-4D97-AF65-F5344CB8AC3E}">
        <p14:creationId xmlns:p14="http://schemas.microsoft.com/office/powerpoint/2010/main" val="3227738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114</a:t>
            </a:fld>
            <a:endParaRPr lang="es-ES"/>
          </a:p>
        </p:txBody>
      </p:sp>
    </p:spTree>
    <p:extLst>
      <p:ext uri="{BB962C8B-B14F-4D97-AF65-F5344CB8AC3E}">
        <p14:creationId xmlns:p14="http://schemas.microsoft.com/office/powerpoint/2010/main" val="121928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116</a:t>
            </a:fld>
            <a:endParaRPr lang="es-ES"/>
          </a:p>
        </p:txBody>
      </p:sp>
    </p:spTree>
    <p:extLst>
      <p:ext uri="{BB962C8B-B14F-4D97-AF65-F5344CB8AC3E}">
        <p14:creationId xmlns:p14="http://schemas.microsoft.com/office/powerpoint/2010/main" val="331620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 de 5 años de Experiencia?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a:t>
            </a:fld>
            <a:endParaRPr lang="es-ES"/>
          </a:p>
        </p:txBody>
      </p:sp>
    </p:spTree>
    <p:extLst>
      <p:ext uri="{BB962C8B-B14F-4D97-AF65-F5344CB8AC3E}">
        <p14:creationId xmlns:p14="http://schemas.microsoft.com/office/powerpoint/2010/main" val="2013240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117</a:t>
            </a:fld>
            <a:endParaRPr lang="es-ES"/>
          </a:p>
        </p:txBody>
      </p:sp>
    </p:spTree>
    <p:extLst>
      <p:ext uri="{BB962C8B-B14F-4D97-AF65-F5344CB8AC3E}">
        <p14:creationId xmlns:p14="http://schemas.microsoft.com/office/powerpoint/2010/main" val="828772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118</a:t>
            </a:fld>
            <a:endParaRPr lang="es-ES"/>
          </a:p>
        </p:txBody>
      </p:sp>
    </p:spTree>
    <p:extLst>
      <p:ext uri="{BB962C8B-B14F-4D97-AF65-F5344CB8AC3E}">
        <p14:creationId xmlns:p14="http://schemas.microsoft.com/office/powerpoint/2010/main" val="3574342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119</a:t>
            </a:fld>
            <a:endParaRPr lang="es-ES"/>
          </a:p>
        </p:txBody>
      </p:sp>
    </p:spTree>
    <p:extLst>
      <p:ext uri="{BB962C8B-B14F-4D97-AF65-F5344CB8AC3E}">
        <p14:creationId xmlns:p14="http://schemas.microsoft.com/office/powerpoint/2010/main" val="3538921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120</a:t>
            </a:fld>
            <a:endParaRPr lang="es-ES"/>
          </a:p>
        </p:txBody>
      </p:sp>
    </p:spTree>
    <p:extLst>
      <p:ext uri="{BB962C8B-B14F-4D97-AF65-F5344CB8AC3E}">
        <p14:creationId xmlns:p14="http://schemas.microsoft.com/office/powerpoint/2010/main" val="311867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121</a:t>
            </a:fld>
            <a:endParaRPr lang="es-ES"/>
          </a:p>
        </p:txBody>
      </p:sp>
    </p:spTree>
    <p:extLst>
      <p:ext uri="{BB962C8B-B14F-4D97-AF65-F5344CB8AC3E}">
        <p14:creationId xmlns:p14="http://schemas.microsoft.com/office/powerpoint/2010/main" val="1172998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122</a:t>
            </a:fld>
            <a:endParaRPr lang="es-ES"/>
          </a:p>
        </p:txBody>
      </p:sp>
    </p:spTree>
    <p:extLst>
      <p:ext uri="{BB962C8B-B14F-4D97-AF65-F5344CB8AC3E}">
        <p14:creationId xmlns:p14="http://schemas.microsoft.com/office/powerpoint/2010/main" val="340292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123</a:t>
            </a:fld>
            <a:endParaRPr lang="es-ES"/>
          </a:p>
        </p:txBody>
      </p:sp>
    </p:spTree>
    <p:extLst>
      <p:ext uri="{BB962C8B-B14F-4D97-AF65-F5344CB8AC3E}">
        <p14:creationId xmlns:p14="http://schemas.microsoft.com/office/powerpoint/2010/main" val="3815734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124</a:t>
            </a:fld>
            <a:endParaRPr lang="es-ES"/>
          </a:p>
        </p:txBody>
      </p:sp>
    </p:spTree>
    <p:extLst>
      <p:ext uri="{BB962C8B-B14F-4D97-AF65-F5344CB8AC3E}">
        <p14:creationId xmlns:p14="http://schemas.microsoft.com/office/powerpoint/2010/main" val="650866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125</a:t>
            </a:fld>
            <a:endParaRPr lang="es-ES"/>
          </a:p>
        </p:txBody>
      </p:sp>
    </p:spTree>
    <p:extLst>
      <p:ext uri="{BB962C8B-B14F-4D97-AF65-F5344CB8AC3E}">
        <p14:creationId xmlns:p14="http://schemas.microsoft.com/office/powerpoint/2010/main" val="760610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126</a:t>
            </a:fld>
            <a:endParaRPr lang="es-ES"/>
          </a:p>
        </p:txBody>
      </p:sp>
    </p:spTree>
    <p:extLst>
      <p:ext uri="{BB962C8B-B14F-4D97-AF65-F5344CB8AC3E}">
        <p14:creationId xmlns:p14="http://schemas.microsoft.com/office/powerpoint/2010/main" val="406343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Versions 0.9. y 1.0</a:t>
            </a:r>
            <a:r>
              <a:rPr lang="en-US" baseline="0" dirty="0"/>
              <a:t> </a:t>
            </a:r>
            <a:r>
              <a:rPr lang="en-US" baseline="0" dirty="0" err="1"/>
              <a:t>rc</a:t>
            </a:r>
            <a:r>
              <a:rPr lang="en-US" dirty="0"/>
              <a:t> (2010-2011)</a:t>
            </a:r>
          </a:p>
          <a:p>
            <a:r>
              <a:rPr lang="en-US" dirty="0"/>
              <a:t>1.0 (Julio 2012)</a:t>
            </a:r>
          </a:p>
          <a:p>
            <a:r>
              <a:rPr lang="en-US" dirty="0"/>
              <a:t>1.1 (Agosto 2012) – </a:t>
            </a:r>
            <a:r>
              <a:rPr lang="en-US" dirty="0" err="1"/>
              <a:t>inestable</a:t>
            </a:r>
            <a:r>
              <a:rPr lang="en-US" dirty="0"/>
              <a:t>: </a:t>
            </a:r>
            <a:r>
              <a:rPr lang="en-US" sz="1200" b="0" i="1" kern="1200" dirty="0">
                <a:solidFill>
                  <a:schemeClr val="tx1"/>
                </a:solidFill>
                <a:effectLst/>
                <a:latin typeface="+mn-lt"/>
                <a:ea typeface="+mn-ea"/>
                <a:cs typeface="+mn-cs"/>
              </a:rPr>
              <a:t> reserve the right to change new features/</a:t>
            </a:r>
            <a:r>
              <a:rPr lang="en-US" sz="1200" b="0" i="1" kern="1200" dirty="0" err="1">
                <a:solidFill>
                  <a:schemeClr val="tx1"/>
                </a:solidFill>
                <a:effectLst/>
                <a:latin typeface="+mn-lt"/>
                <a:ea typeface="+mn-ea"/>
                <a:cs typeface="+mn-cs"/>
              </a:rPr>
              <a:t>apis</a:t>
            </a:r>
            <a:r>
              <a:rPr lang="en-US" sz="1200" b="0" i="1" kern="1200" dirty="0">
                <a:solidFill>
                  <a:schemeClr val="tx1"/>
                </a:solidFill>
                <a:effectLst/>
                <a:latin typeface="+mn-lt"/>
                <a:ea typeface="+mn-ea"/>
                <a:cs typeface="+mn-cs"/>
              </a:rPr>
              <a:t> in between minor releases.</a:t>
            </a:r>
            <a:endParaRPr lang="en-US" dirty="0"/>
          </a:p>
          <a:p>
            <a:endParaRPr lang="en-US" dirty="0"/>
          </a:p>
          <a:p>
            <a:r>
              <a:rPr lang="en-US" b="1" dirty="0"/>
              <a:t>Versions 1.2 </a:t>
            </a:r>
            <a:r>
              <a:rPr lang="en-US" dirty="0"/>
              <a:t>not support Internet Explorer versions 6 or 7. (</a:t>
            </a:r>
            <a:r>
              <a:rPr lang="en-US" dirty="0" err="1"/>
              <a:t>Noviembre</a:t>
            </a:r>
            <a:r>
              <a:rPr lang="en-US" dirty="0"/>
              <a:t> 2013)</a:t>
            </a:r>
          </a:p>
          <a:p>
            <a:endParaRPr lang="en-US" dirty="0"/>
          </a:p>
          <a:p>
            <a:r>
              <a:rPr lang="en-US" dirty="0"/>
              <a:t>Versions 1.3 dropped support for Internet Explorer 8 (</a:t>
            </a:r>
            <a:r>
              <a:rPr lang="en-US" dirty="0" err="1"/>
              <a:t>Octubre</a:t>
            </a:r>
            <a:r>
              <a:rPr lang="en-US" dirty="0"/>
              <a:t> 2014)</a:t>
            </a:r>
          </a:p>
          <a:p>
            <a:r>
              <a:rPr lang="en-US" dirty="0"/>
              <a:t>1.5</a:t>
            </a:r>
            <a:r>
              <a:rPr lang="en-US" baseline="0" dirty="0"/>
              <a:t> </a:t>
            </a:r>
            <a:r>
              <a:rPr lang="en-US" dirty="0"/>
              <a:t>This release added many of the concepts of Angular to AngularJS, including the concept of a component based architecture.</a:t>
            </a:r>
          </a:p>
          <a:p>
            <a:r>
              <a:rPr lang="en-US" dirty="0"/>
              <a:t>1.6 (2017)</a:t>
            </a:r>
          </a:p>
          <a:p>
            <a:endParaRPr lang="en-US" dirty="0"/>
          </a:p>
          <a:p>
            <a:r>
              <a:rPr lang="en-US" dirty="0"/>
              <a:t>Angular2 –</a:t>
            </a:r>
            <a:r>
              <a:rPr lang="en-US" baseline="0" dirty="0"/>
              <a:t> </a:t>
            </a:r>
          </a:p>
          <a:p>
            <a:endParaRPr lang="en-US" baseline="0" dirty="0"/>
          </a:p>
          <a:p>
            <a:r>
              <a:rPr lang="en-US" dirty="0"/>
              <a:t>Alphas (2015) </a:t>
            </a:r>
          </a:p>
          <a:p>
            <a:r>
              <a:rPr lang="en-US" dirty="0"/>
              <a:t>Beta 0 (</a:t>
            </a:r>
            <a:r>
              <a:rPr lang="en-US" dirty="0" err="1"/>
              <a:t>Diciembre</a:t>
            </a:r>
            <a:r>
              <a:rPr lang="en-US" dirty="0"/>
              <a:t> 2015)</a:t>
            </a:r>
          </a:p>
          <a:p>
            <a:r>
              <a:rPr lang="en-US" dirty="0"/>
              <a:t>RC (Mayo 2016)</a:t>
            </a:r>
          </a:p>
          <a:p>
            <a:r>
              <a:rPr lang="en-US" dirty="0"/>
              <a:t>2.0.0 (</a:t>
            </a:r>
            <a:r>
              <a:rPr lang="en-US" dirty="0" err="1"/>
              <a:t>Septiembre</a:t>
            </a:r>
            <a:r>
              <a:rPr lang="en-US" dirty="0"/>
              <a:t> 2016)</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a:t>
            </a:fld>
            <a:endParaRPr lang="es-ES"/>
          </a:p>
        </p:txBody>
      </p:sp>
    </p:spTree>
    <p:extLst>
      <p:ext uri="{BB962C8B-B14F-4D97-AF65-F5344CB8AC3E}">
        <p14:creationId xmlns:p14="http://schemas.microsoft.com/office/powerpoint/2010/main" val="3146306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127</a:t>
            </a:fld>
            <a:endParaRPr lang="es-ES"/>
          </a:p>
        </p:txBody>
      </p:sp>
    </p:spTree>
    <p:extLst>
      <p:ext uri="{BB962C8B-B14F-4D97-AF65-F5344CB8AC3E}">
        <p14:creationId xmlns:p14="http://schemas.microsoft.com/office/powerpoint/2010/main" val="57146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128</a:t>
            </a:fld>
            <a:endParaRPr lang="es-ES"/>
          </a:p>
        </p:txBody>
      </p:sp>
    </p:spTree>
    <p:extLst>
      <p:ext uri="{BB962C8B-B14F-4D97-AF65-F5344CB8AC3E}">
        <p14:creationId xmlns:p14="http://schemas.microsoft.com/office/powerpoint/2010/main" val="1303256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129</a:t>
            </a:fld>
            <a:endParaRPr lang="es-ES"/>
          </a:p>
        </p:txBody>
      </p:sp>
    </p:spTree>
    <p:extLst>
      <p:ext uri="{BB962C8B-B14F-4D97-AF65-F5344CB8AC3E}">
        <p14:creationId xmlns:p14="http://schemas.microsoft.com/office/powerpoint/2010/main" val="948168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136</a:t>
            </a:fld>
            <a:endParaRPr lang="es-ES">
              <a:solidFill>
                <a:prstClr val="black"/>
              </a:solidFill>
            </a:endParaRPr>
          </a:p>
        </p:txBody>
      </p:sp>
    </p:spTree>
    <p:extLst>
      <p:ext uri="{BB962C8B-B14F-4D97-AF65-F5344CB8AC3E}">
        <p14:creationId xmlns:p14="http://schemas.microsoft.com/office/powerpoint/2010/main" val="3688238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137</a:t>
            </a:fld>
            <a:endParaRPr lang="es-ES">
              <a:solidFill>
                <a:prstClr val="black"/>
              </a:solidFill>
            </a:endParaRPr>
          </a:p>
        </p:txBody>
      </p:sp>
    </p:spTree>
    <p:extLst>
      <p:ext uri="{BB962C8B-B14F-4D97-AF65-F5344CB8AC3E}">
        <p14:creationId xmlns:p14="http://schemas.microsoft.com/office/powerpoint/2010/main" val="3407309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139</a:t>
            </a:fld>
            <a:endParaRPr lang="es-ES"/>
          </a:p>
        </p:txBody>
      </p:sp>
    </p:spTree>
    <p:extLst>
      <p:ext uri="{BB962C8B-B14F-4D97-AF65-F5344CB8AC3E}">
        <p14:creationId xmlns:p14="http://schemas.microsoft.com/office/powerpoint/2010/main" val="1729850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140</a:t>
            </a:fld>
            <a:endParaRPr lang="es-ES"/>
          </a:p>
        </p:txBody>
      </p:sp>
    </p:spTree>
    <p:extLst>
      <p:ext uri="{BB962C8B-B14F-4D97-AF65-F5344CB8AC3E}">
        <p14:creationId xmlns:p14="http://schemas.microsoft.com/office/powerpoint/2010/main" val="27837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141</a:t>
            </a:fld>
            <a:endParaRPr lang="es-ES"/>
          </a:p>
        </p:txBody>
      </p:sp>
    </p:spTree>
    <p:extLst>
      <p:ext uri="{BB962C8B-B14F-4D97-AF65-F5344CB8AC3E}">
        <p14:creationId xmlns:p14="http://schemas.microsoft.com/office/powerpoint/2010/main" val="681036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142</a:t>
            </a:fld>
            <a:endParaRPr lang="es-ES"/>
          </a:p>
        </p:txBody>
      </p:sp>
    </p:spTree>
    <p:extLst>
      <p:ext uri="{BB962C8B-B14F-4D97-AF65-F5344CB8AC3E}">
        <p14:creationId xmlns:p14="http://schemas.microsoft.com/office/powerpoint/2010/main" val="1046185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149</a:t>
            </a:fld>
            <a:endParaRPr lang="es-ES"/>
          </a:p>
        </p:txBody>
      </p:sp>
    </p:spTree>
    <p:extLst>
      <p:ext uri="{BB962C8B-B14F-4D97-AF65-F5344CB8AC3E}">
        <p14:creationId xmlns:p14="http://schemas.microsoft.com/office/powerpoint/2010/main" val="5416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Estructura basada en componentes: en su primera versión defiende una estructura MVC, mientras que esta segunda se decanta por una interfaz de usuario basada en componentes, al igual que otras tecnologías que están tomando el mercado actualmente, como </a:t>
            </a:r>
            <a:r>
              <a:rPr lang="es-ES" dirty="0" err="1"/>
              <a:t>React</a:t>
            </a:r>
            <a:r>
              <a:rPr lang="es-ES" dirty="0"/>
              <a:t> o </a:t>
            </a:r>
            <a:r>
              <a:rPr lang="es-ES" dirty="0" err="1"/>
              <a:t>Polymer</a:t>
            </a:r>
            <a:r>
              <a:rPr lang="es-ES" dirty="0"/>
              <a:t>, que básicamente se compone del componente, el selector que aparecerá en forma de </a:t>
            </a:r>
            <a:r>
              <a:rPr lang="es-ES" dirty="0" err="1"/>
              <a:t>tag</a:t>
            </a:r>
            <a:r>
              <a:rPr lang="es-ES" dirty="0"/>
              <a:t> en el código HTML y de la vista, el </a:t>
            </a:r>
            <a:r>
              <a:rPr lang="es-ES" dirty="0" err="1"/>
              <a:t>template</a:t>
            </a:r>
            <a:r>
              <a:rPr lang="es-ES" dirty="0"/>
              <a:t> al que hace referencia el selector.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Desaparece el $</a:t>
            </a:r>
            <a:r>
              <a:rPr lang="es-ES" dirty="0" err="1"/>
              <a:t>scope</a:t>
            </a:r>
            <a:r>
              <a:rPr lang="es-ES" dirty="0"/>
              <a:t>: suprimen el $</a:t>
            </a:r>
            <a:r>
              <a:rPr lang="es-ES" dirty="0" err="1"/>
              <a:t>scope</a:t>
            </a:r>
            <a:r>
              <a:rPr lang="es-ES" dirty="0"/>
              <a:t> y los controladores.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Desaparecen las directivas de AngularJS: las famosas directivas que comienzan por las letras “</a:t>
            </a:r>
            <a:r>
              <a:rPr lang="es-ES" dirty="0" err="1"/>
              <a:t>ng</a:t>
            </a:r>
            <a:r>
              <a:rPr lang="es-ES" dirty="0"/>
              <a:t>-” desaparecen y cambian la nomenclatura a la hora de llamar a eventos.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Mejora el rendimiento: las promesas son más rápidas y la memoria es más eficiente, una de las razones por la que esto es así es por la supresión del </a:t>
            </a:r>
            <a:r>
              <a:rPr lang="es-ES" dirty="0" err="1"/>
              <a:t>two-way</a:t>
            </a:r>
            <a:r>
              <a:rPr lang="es-ES" dirty="0"/>
              <a:t> data </a:t>
            </a:r>
            <a:r>
              <a:rPr lang="es-ES" dirty="0" err="1"/>
              <a:t>binding</a:t>
            </a:r>
            <a:r>
              <a:rPr lang="es-ES" dirty="0"/>
              <a:t> o de los ciclos de </a:t>
            </a:r>
            <a:r>
              <a:rPr lang="es-ES" dirty="0" err="1"/>
              <a:t>digest</a:t>
            </a:r>
            <a:r>
              <a:rPr lang="es-E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Soporta y apoya el uso de </a:t>
            </a:r>
            <a:r>
              <a:rPr lang="es-ES" dirty="0" err="1"/>
              <a:t>Typescript</a:t>
            </a:r>
            <a:r>
              <a:rPr lang="es-ES" dirty="0"/>
              <a:t> y ES6.</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Enfocado también al desarrollo de apps móviles.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a:t>
            </a:fld>
            <a:endParaRPr lang="es-ES"/>
          </a:p>
        </p:txBody>
      </p:sp>
    </p:spTree>
    <p:extLst>
      <p:ext uri="{BB962C8B-B14F-4D97-AF65-F5344CB8AC3E}">
        <p14:creationId xmlns:p14="http://schemas.microsoft.com/office/powerpoint/2010/main" val="2036741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150</a:t>
            </a:fld>
            <a:endParaRPr lang="es-ES"/>
          </a:p>
        </p:txBody>
      </p:sp>
    </p:spTree>
    <p:extLst>
      <p:ext uri="{BB962C8B-B14F-4D97-AF65-F5344CB8AC3E}">
        <p14:creationId xmlns:p14="http://schemas.microsoft.com/office/powerpoint/2010/main" val="373466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151</a:t>
            </a:fld>
            <a:endParaRPr lang="es-ES"/>
          </a:p>
        </p:txBody>
      </p:sp>
    </p:spTree>
    <p:extLst>
      <p:ext uri="{BB962C8B-B14F-4D97-AF65-F5344CB8AC3E}">
        <p14:creationId xmlns:p14="http://schemas.microsoft.com/office/powerpoint/2010/main" val="2471931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152</a:t>
            </a:fld>
            <a:endParaRPr lang="es-ES"/>
          </a:p>
        </p:txBody>
      </p:sp>
    </p:spTree>
    <p:extLst>
      <p:ext uri="{BB962C8B-B14F-4D97-AF65-F5344CB8AC3E}">
        <p14:creationId xmlns:p14="http://schemas.microsoft.com/office/powerpoint/2010/main" val="2742505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bower</a:t>
            </a:r>
            <a:r>
              <a:rPr lang="es-ES" dirty="0"/>
              <a:t> home &lt;</a:t>
            </a:r>
            <a:r>
              <a:rPr lang="es-ES" dirty="0" err="1"/>
              <a:t>package</a:t>
            </a:r>
            <a:r>
              <a:rPr lang="es-ES" dirty="0"/>
              <a:t>&gt; permite </a:t>
            </a:r>
            <a:r>
              <a:rPr lang="es-ES" dirty="0" err="1"/>
              <a:t>aceder</a:t>
            </a:r>
            <a:r>
              <a:rPr lang="es-ES" dirty="0"/>
              <a:t> a la web de un determinado paquete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153</a:t>
            </a:fld>
            <a:endParaRPr lang="es-ES"/>
          </a:p>
        </p:txBody>
      </p:sp>
    </p:spTree>
    <p:extLst>
      <p:ext uri="{BB962C8B-B14F-4D97-AF65-F5344CB8AC3E}">
        <p14:creationId xmlns:p14="http://schemas.microsoft.com/office/powerpoint/2010/main" val="1517674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157</a:t>
            </a:fld>
            <a:endParaRPr lang="es-ES"/>
          </a:p>
        </p:txBody>
      </p:sp>
    </p:spTree>
    <p:extLst>
      <p:ext uri="{BB962C8B-B14F-4D97-AF65-F5344CB8AC3E}">
        <p14:creationId xmlns:p14="http://schemas.microsoft.com/office/powerpoint/2010/main" val="1899461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noProof="0" dirty="0"/>
              <a:t>Yeoman</a:t>
            </a:r>
            <a:r>
              <a:rPr lang="es-ES" dirty="0"/>
              <a:t> incluye herramientas</a:t>
            </a:r>
            <a:r>
              <a:rPr lang="es-ES" baseline="0" dirty="0"/>
              <a:t> con muchas posibilidades, como agregar elementos angular: vistas, servicios, directivas…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174</a:t>
            </a:fld>
            <a:endParaRPr lang="es-ES"/>
          </a:p>
        </p:txBody>
      </p:sp>
    </p:spTree>
    <p:extLst>
      <p:ext uri="{BB962C8B-B14F-4D97-AF65-F5344CB8AC3E}">
        <p14:creationId xmlns:p14="http://schemas.microsoft.com/office/powerpoint/2010/main" val="39345052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177</a:t>
            </a:fld>
            <a:endParaRPr lang="es-ES"/>
          </a:p>
        </p:txBody>
      </p:sp>
    </p:spTree>
    <p:extLst>
      <p:ext uri="{BB962C8B-B14F-4D97-AF65-F5344CB8AC3E}">
        <p14:creationId xmlns:p14="http://schemas.microsoft.com/office/powerpoint/2010/main" val="1446123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178</a:t>
            </a:fld>
            <a:endParaRPr lang="es-ES"/>
          </a:p>
        </p:txBody>
      </p:sp>
    </p:spTree>
    <p:extLst>
      <p:ext uri="{BB962C8B-B14F-4D97-AF65-F5344CB8AC3E}">
        <p14:creationId xmlns:p14="http://schemas.microsoft.com/office/powerpoint/2010/main" val="2746945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179</a:t>
            </a:fld>
            <a:endParaRPr lang="es-ES"/>
          </a:p>
        </p:txBody>
      </p:sp>
    </p:spTree>
    <p:extLst>
      <p:ext uri="{BB962C8B-B14F-4D97-AF65-F5344CB8AC3E}">
        <p14:creationId xmlns:p14="http://schemas.microsoft.com/office/powerpoint/2010/main" val="415675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Internationalization (i18n) is the process of developing products in such a way that they can be localized for languages and cultures easily. </a:t>
            </a:r>
          </a:p>
          <a:p>
            <a:r>
              <a:rPr lang="en-US" dirty="0"/>
              <a:t>Localization (l10n), is the process of adapting applications and text to enable their usability in a particular cultural or linguistic market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182</a:t>
            </a:fld>
            <a:endParaRPr lang="es-ES"/>
          </a:p>
        </p:txBody>
      </p:sp>
    </p:spTree>
    <p:extLst>
      <p:ext uri="{BB962C8B-B14F-4D97-AF65-F5344CB8AC3E}">
        <p14:creationId xmlns:p14="http://schemas.microsoft.com/office/powerpoint/2010/main" val="347480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s-ES" sz="1200" kern="1200" dirty="0">
                <a:solidFill>
                  <a:schemeClr val="tx1"/>
                </a:solidFill>
                <a:effectLst/>
                <a:latin typeface="+mn-lt"/>
                <a:ea typeface="+mn-ea"/>
                <a:cs typeface="+mn-cs"/>
              </a:rPr>
              <a:t> </a:t>
            </a:r>
            <a:r>
              <a:rPr lang="es-ES" sz="1200" kern="1200" dirty="0">
                <a:solidFill>
                  <a:schemeClr val="tx1"/>
                </a:solidFill>
                <a:effectLst/>
                <a:latin typeface="+mn-lt"/>
                <a:ea typeface="+mn-ea"/>
                <a:cs typeface="+mn-cs"/>
                <a:hlinkClick r:id="rId3"/>
              </a:rPr>
              <a:t>https://docs.angularjs.org/guide/databinding</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28</a:t>
            </a:fld>
            <a:endParaRPr lang="es-ES"/>
          </a:p>
        </p:txBody>
      </p:sp>
    </p:spTree>
    <p:extLst>
      <p:ext uri="{BB962C8B-B14F-4D97-AF65-F5344CB8AC3E}">
        <p14:creationId xmlns:p14="http://schemas.microsoft.com/office/powerpoint/2010/main" val="21971810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Internationalization (i18n) is the process of developing products in such a way that they can be localized for languages and cultures easily. </a:t>
            </a:r>
          </a:p>
          <a:p>
            <a:r>
              <a:rPr lang="en-US" dirty="0"/>
              <a:t>Localization (l10n), is the process of adapting applications and text to enable their usability in a particular cultural or linguistic market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183</a:t>
            </a:fld>
            <a:endParaRPr lang="es-ES"/>
          </a:p>
        </p:txBody>
      </p:sp>
    </p:spTree>
    <p:extLst>
      <p:ext uri="{BB962C8B-B14F-4D97-AF65-F5344CB8AC3E}">
        <p14:creationId xmlns:p14="http://schemas.microsoft.com/office/powerpoint/2010/main" val="560509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190</a:t>
            </a:fld>
            <a:endParaRPr lang="es-ES">
              <a:solidFill>
                <a:prstClr val="black"/>
              </a:solidFill>
            </a:endParaRPr>
          </a:p>
        </p:txBody>
      </p:sp>
    </p:spTree>
    <p:extLst>
      <p:ext uri="{BB962C8B-B14F-4D97-AF65-F5344CB8AC3E}">
        <p14:creationId xmlns:p14="http://schemas.microsoft.com/office/powerpoint/2010/main" val="3976017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191</a:t>
            </a:fld>
            <a:endParaRPr lang="es-ES">
              <a:solidFill>
                <a:prstClr val="black"/>
              </a:solidFill>
            </a:endParaRPr>
          </a:p>
        </p:txBody>
      </p:sp>
    </p:spTree>
    <p:extLst>
      <p:ext uri="{BB962C8B-B14F-4D97-AF65-F5344CB8AC3E}">
        <p14:creationId xmlns:p14="http://schemas.microsoft.com/office/powerpoint/2010/main" val="700972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método new() emplea el método de JS </a:t>
            </a:r>
            <a:r>
              <a:rPr lang="es-ES" dirty="0" err="1"/>
              <a:t>Object.créate</a:t>
            </a:r>
            <a:r>
              <a:rPr lang="es-ES" dirty="0"/>
              <a:t>(), responsable de la herencia prototípica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192</a:t>
            </a:fld>
            <a:endParaRPr lang="es-ES"/>
          </a:p>
        </p:txBody>
      </p:sp>
    </p:spTree>
    <p:extLst>
      <p:ext uri="{BB962C8B-B14F-4D97-AF65-F5344CB8AC3E}">
        <p14:creationId xmlns:p14="http://schemas.microsoft.com/office/powerpoint/2010/main" val="1627126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193</a:t>
            </a:fld>
            <a:endParaRPr lang="es-ES"/>
          </a:p>
        </p:txBody>
      </p:sp>
    </p:spTree>
    <p:extLst>
      <p:ext uri="{BB962C8B-B14F-4D97-AF65-F5344CB8AC3E}">
        <p14:creationId xmlns:p14="http://schemas.microsoft.com/office/powerpoint/2010/main" val="395518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194</a:t>
            </a:fld>
            <a:endParaRPr lang="es-ES"/>
          </a:p>
        </p:txBody>
      </p:sp>
    </p:spTree>
    <p:extLst>
      <p:ext uri="{BB962C8B-B14F-4D97-AF65-F5344CB8AC3E}">
        <p14:creationId xmlns:p14="http://schemas.microsoft.com/office/powerpoint/2010/main" val="423621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196</a:t>
            </a:fld>
            <a:endParaRPr lang="es-ES"/>
          </a:p>
        </p:txBody>
      </p:sp>
    </p:spTree>
    <p:extLst>
      <p:ext uri="{BB962C8B-B14F-4D97-AF65-F5344CB8AC3E}">
        <p14:creationId xmlns:p14="http://schemas.microsoft.com/office/powerpoint/2010/main" val="31365204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197</a:t>
            </a:fld>
            <a:endParaRPr lang="es-ES">
              <a:solidFill>
                <a:prstClr val="black"/>
              </a:solidFill>
            </a:endParaRPr>
          </a:p>
        </p:txBody>
      </p:sp>
    </p:spTree>
    <p:extLst>
      <p:ext uri="{BB962C8B-B14F-4D97-AF65-F5344CB8AC3E}">
        <p14:creationId xmlns:p14="http://schemas.microsoft.com/office/powerpoint/2010/main" val="156638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Ejecutar una función “como si fuera” de un objeto no es más que hacer que el valor de </a:t>
            </a:r>
            <a:r>
              <a:rPr lang="es-ES" dirty="0" err="1"/>
              <a:t>this</a:t>
            </a:r>
            <a:r>
              <a:rPr lang="es-ES" dirty="0"/>
              <a:t> se corresponda con dicho objeto </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198</a:t>
            </a:fld>
            <a:endParaRPr lang="es-ES">
              <a:solidFill>
                <a:prstClr val="black"/>
              </a:solidFill>
            </a:endParaRPr>
          </a:p>
        </p:txBody>
      </p:sp>
    </p:spTree>
    <p:extLst>
      <p:ext uri="{BB962C8B-B14F-4D97-AF65-F5344CB8AC3E}">
        <p14:creationId xmlns:p14="http://schemas.microsoft.com/office/powerpoint/2010/main" val="35406481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code that changes models</a:t>
            </a:r>
          </a:p>
          <a:p>
            <a:r>
              <a:rPr lang="en-US" dirty="0"/>
              <a:t>inside a function and call passing that function as an argument.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199</a:t>
            </a:fld>
            <a:endParaRPr lang="es-ES"/>
          </a:p>
        </p:txBody>
      </p:sp>
    </p:spTree>
    <p:extLst>
      <p:ext uri="{BB962C8B-B14F-4D97-AF65-F5344CB8AC3E}">
        <p14:creationId xmlns:p14="http://schemas.microsoft.com/office/powerpoint/2010/main" val="201622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es código libre pero puede usarse como demo indefinidamente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35</a:t>
            </a:fld>
            <a:endParaRPr lang="es-ES"/>
          </a:p>
        </p:txBody>
      </p:sp>
    </p:spTree>
    <p:extLst>
      <p:ext uri="{BB962C8B-B14F-4D97-AF65-F5344CB8AC3E}">
        <p14:creationId xmlns:p14="http://schemas.microsoft.com/office/powerpoint/2010/main" val="2814077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201</a:t>
            </a:fld>
            <a:endParaRPr lang="es-ES"/>
          </a:p>
        </p:txBody>
      </p:sp>
    </p:spTree>
    <p:extLst>
      <p:ext uri="{BB962C8B-B14F-4D97-AF65-F5344CB8AC3E}">
        <p14:creationId xmlns:p14="http://schemas.microsoft.com/office/powerpoint/2010/main" val="25519110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202</a:t>
            </a:fld>
            <a:endParaRPr lang="es-ES"/>
          </a:p>
        </p:txBody>
      </p:sp>
    </p:spTree>
    <p:extLst>
      <p:ext uri="{BB962C8B-B14F-4D97-AF65-F5344CB8AC3E}">
        <p14:creationId xmlns:p14="http://schemas.microsoft.com/office/powerpoint/2010/main" val="28841932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203</a:t>
            </a:fld>
            <a:endParaRPr lang="es-ES"/>
          </a:p>
        </p:txBody>
      </p:sp>
    </p:spTree>
    <p:extLst>
      <p:ext uri="{BB962C8B-B14F-4D97-AF65-F5344CB8AC3E}">
        <p14:creationId xmlns:p14="http://schemas.microsoft.com/office/powerpoint/2010/main" val="35259995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204</a:t>
            </a:fld>
            <a:endParaRPr lang="es-ES"/>
          </a:p>
        </p:txBody>
      </p:sp>
    </p:spTree>
    <p:extLst>
      <p:ext uri="{BB962C8B-B14F-4D97-AF65-F5344CB8AC3E}">
        <p14:creationId xmlns:p14="http://schemas.microsoft.com/office/powerpoint/2010/main" val="40713692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template</a:t>
            </a:r>
            <a:r>
              <a:rPr lang="es-ES" dirty="0"/>
              <a:t>: especifica el código HTML que se compilará en el ámbito de la directiva aplicando las propiedades definidas también en el ámbito de la misma</a:t>
            </a:r>
          </a:p>
          <a:p>
            <a:pPr marL="171450" indent="-171450">
              <a:buFontTx/>
              <a:buChar char="-"/>
            </a:pPr>
            <a:r>
              <a:rPr lang="es-ES" dirty="0" err="1"/>
              <a:t>templateUrl</a:t>
            </a:r>
            <a:r>
              <a:rPr lang="es-ES" dirty="0"/>
              <a:t>: la recomendación es que cuando el código de la plantilla se hace demasiado grande se externalice en un fichero </a:t>
            </a:r>
            <a:r>
              <a:rPr lang="es-ES" dirty="0" err="1"/>
              <a:t>html</a:t>
            </a:r>
            <a:r>
              <a:rPr lang="es-ES" dirty="0"/>
              <a:t> aparte al que podría apuntar la propiedad (</a:t>
            </a:r>
            <a:r>
              <a:rPr lang="es-ES" dirty="0" err="1"/>
              <a:t>templateUrl</a:t>
            </a:r>
            <a:r>
              <a:rPr lang="es-ES" dirty="0"/>
              <a:t> que es como un </a:t>
            </a:r>
            <a:r>
              <a:rPr lang="es-ES" dirty="0" err="1"/>
              <a:t>ngInclude</a:t>
            </a:r>
            <a:r>
              <a:rPr lang="es-ES" dirty="0"/>
              <a:t>)</a:t>
            </a:r>
          </a:p>
          <a:p>
            <a:pPr marL="171450" indent="-171450">
              <a:buFontTx/>
              <a:buChar cha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212</a:t>
            </a:fld>
            <a:endParaRPr lang="es-ES"/>
          </a:p>
        </p:txBody>
      </p:sp>
    </p:spTree>
    <p:extLst>
      <p:ext uri="{BB962C8B-B14F-4D97-AF65-F5344CB8AC3E}">
        <p14:creationId xmlns:p14="http://schemas.microsoft.com/office/powerpoint/2010/main" val="17182393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restrict</a:t>
            </a:r>
            <a:r>
              <a:rPr lang="es-ES" dirty="0"/>
              <a:t>: para delimitar el ámbito de declaración de la directiva a un atributo, elemento, estilo o comentario. </a:t>
            </a:r>
          </a:p>
          <a:p>
            <a:r>
              <a:rPr lang="es-ES" dirty="0"/>
              <a:t>Es la tipología de directivas que vimos anteriormente y se especifica con un literal ‘A’, ‘E’, M, ‘C’ o ‘EA’.</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require</a:t>
            </a:r>
            <a:r>
              <a:rPr lang="es-ES" sz="1200" b="0" i="0" kern="1200" dirty="0">
                <a:solidFill>
                  <a:schemeClr val="tx1"/>
                </a:solidFill>
                <a:effectLst/>
                <a:latin typeface="+mn-lt"/>
                <a:ea typeface="+mn-ea"/>
                <a:cs typeface="+mn-cs"/>
              </a:rPr>
              <a:t>: permite declarar como </a:t>
            </a:r>
            <a:r>
              <a:rPr lang="es-ES" sz="1200" b="0" i="0" kern="1200" dirty="0" err="1">
                <a:solidFill>
                  <a:schemeClr val="tx1"/>
                </a:solidFill>
                <a:effectLst/>
                <a:latin typeface="+mn-lt"/>
                <a:ea typeface="+mn-ea"/>
                <a:cs typeface="+mn-cs"/>
              </a:rPr>
              <a:t>abligatorios</a:t>
            </a:r>
            <a:r>
              <a:rPr lang="es-ES" sz="1200" b="0" i="0" kern="1200" dirty="0">
                <a:solidFill>
                  <a:schemeClr val="tx1"/>
                </a:solidFill>
                <a:effectLst/>
                <a:latin typeface="+mn-lt"/>
                <a:ea typeface="+mn-ea"/>
                <a:cs typeface="+mn-cs"/>
              </a:rPr>
              <a:t> parámetros en la directiva que hacen referencia a otras directivas.</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213</a:t>
            </a:fld>
            <a:endParaRPr lang="es-ES"/>
          </a:p>
        </p:txBody>
      </p:sp>
    </p:spTree>
    <p:extLst>
      <p:ext uri="{BB962C8B-B14F-4D97-AF65-F5344CB8AC3E}">
        <p14:creationId xmlns:p14="http://schemas.microsoft.com/office/powerpoint/2010/main" val="4409218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215</a:t>
            </a:fld>
            <a:endParaRPr lang="es-ES"/>
          </a:p>
        </p:txBody>
      </p:sp>
    </p:spTree>
    <p:extLst>
      <p:ext uri="{BB962C8B-B14F-4D97-AF65-F5344CB8AC3E}">
        <p14:creationId xmlns:p14="http://schemas.microsoft.com/office/powerpoint/2010/main" val="997230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define una función con el siguiente contrato </a:t>
            </a:r>
            <a:r>
              <a:rPr lang="es-ES" dirty="0" err="1"/>
              <a:t>function</a:t>
            </a:r>
            <a:r>
              <a:rPr lang="es-ES" dirty="0"/>
              <a:t> link(</a:t>
            </a:r>
            <a:r>
              <a:rPr lang="es-ES" dirty="0" err="1"/>
              <a:t>scope</a:t>
            </a:r>
            <a:r>
              <a:rPr lang="es-ES" dirty="0"/>
              <a:t>, </a:t>
            </a:r>
            <a:r>
              <a:rPr lang="es-ES" dirty="0" err="1"/>
              <a:t>element</a:t>
            </a:r>
            <a:r>
              <a:rPr lang="es-ES" dirty="0"/>
              <a:t>, </a:t>
            </a:r>
            <a:r>
              <a:rPr lang="es-ES" dirty="0" err="1"/>
              <a:t>attrs</a:t>
            </a:r>
            <a:r>
              <a:rPr lang="es-ES" dirty="0"/>
              <a:t>) { … } recibiendo el ámbito de la directiva, el elemento del árbol DOM al que está vinculado la directiva, envuelto por un objeto de la implementación de </a:t>
            </a:r>
            <a:r>
              <a:rPr lang="es-ES" dirty="0" err="1"/>
              <a:t>jQuery</a:t>
            </a:r>
            <a:r>
              <a:rPr lang="es-ES" dirty="0"/>
              <a:t> de Angular ‘</a:t>
            </a:r>
            <a:r>
              <a:rPr lang="es-ES" dirty="0" err="1"/>
              <a:t>jqLite</a:t>
            </a:r>
            <a:r>
              <a:rPr lang="es-ES" dirty="0"/>
              <a:t>’ y un objeto con los pares de nombre y valor de los atributos de la directiva declarados en el elemento HTML. A través del parámetro </a:t>
            </a:r>
            <a:r>
              <a:rPr lang="es-ES" dirty="0" err="1"/>
              <a:t>element</a:t>
            </a:r>
            <a:r>
              <a:rPr lang="es-ES" dirty="0"/>
              <a:t> y pudiendo acceder tanto al ámbito y, como consecuencia, el valor de las </a:t>
            </a:r>
            <a:r>
              <a:rPr lang="es-ES" dirty="0" err="1"/>
              <a:t>propieaddes</a:t>
            </a:r>
            <a:r>
              <a:rPr lang="es-ES" dirty="0"/>
              <a:t> como a los atributos que recibe, estén o no declarados en el ámbito se puede manipular el nodo HTML y todos sus hijos antes de </a:t>
            </a:r>
            <a:r>
              <a:rPr lang="es-ES" dirty="0" err="1"/>
              <a:t>renderizarse</a:t>
            </a:r>
            <a:r>
              <a:rPr lang="es-ES" dirty="0"/>
              <a:t>.</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216</a:t>
            </a:fld>
            <a:endParaRPr lang="es-ES"/>
          </a:p>
        </p:txBody>
      </p:sp>
    </p:spTree>
    <p:extLst>
      <p:ext uri="{BB962C8B-B14F-4D97-AF65-F5344CB8AC3E}">
        <p14:creationId xmlns:p14="http://schemas.microsoft.com/office/powerpoint/2010/main" val="719257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217</a:t>
            </a:fld>
            <a:endParaRPr lang="es-ES"/>
          </a:p>
        </p:txBody>
      </p:sp>
    </p:spTree>
    <p:extLst>
      <p:ext uri="{BB962C8B-B14F-4D97-AF65-F5344CB8AC3E}">
        <p14:creationId xmlns:p14="http://schemas.microsoft.com/office/powerpoint/2010/main" val="15553536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222</a:t>
            </a:fld>
            <a:endParaRPr lang="es-ES"/>
          </a:p>
        </p:txBody>
      </p:sp>
    </p:spTree>
    <p:extLst>
      <p:ext uri="{BB962C8B-B14F-4D97-AF65-F5344CB8AC3E}">
        <p14:creationId xmlns:p14="http://schemas.microsoft.com/office/powerpoint/2010/main" val="183972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43</a:t>
            </a:fld>
            <a:endParaRPr lang="es-ES"/>
          </a:p>
        </p:txBody>
      </p:sp>
    </p:spTree>
    <p:extLst>
      <p:ext uri="{BB962C8B-B14F-4D97-AF65-F5344CB8AC3E}">
        <p14:creationId xmlns:p14="http://schemas.microsoft.com/office/powerpoint/2010/main" val="30709010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http://www.devadictos.com/javascript-posts/transclusion-en-angularjs/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223</a:t>
            </a:fld>
            <a:endParaRPr lang="es-ES"/>
          </a:p>
        </p:txBody>
      </p:sp>
    </p:spTree>
    <p:extLst>
      <p:ext uri="{BB962C8B-B14F-4D97-AF65-F5344CB8AC3E}">
        <p14:creationId xmlns:p14="http://schemas.microsoft.com/office/powerpoint/2010/main" val="20515829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https://platzi.com/blog/web-components-polymer/</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225</a:t>
            </a:fld>
            <a:endParaRPr lang="es-ES">
              <a:solidFill>
                <a:prstClr val="black"/>
              </a:solidFill>
            </a:endParaRPr>
          </a:p>
        </p:txBody>
      </p:sp>
    </p:spTree>
    <p:extLst>
      <p:ext uri="{BB962C8B-B14F-4D97-AF65-F5344CB8AC3E}">
        <p14:creationId xmlns:p14="http://schemas.microsoft.com/office/powerpoint/2010/main" val="1249848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234</a:t>
            </a:fld>
            <a:endParaRPr lang="es-ES"/>
          </a:p>
        </p:txBody>
      </p:sp>
    </p:spTree>
    <p:extLst>
      <p:ext uri="{BB962C8B-B14F-4D97-AF65-F5344CB8AC3E}">
        <p14:creationId xmlns:p14="http://schemas.microsoft.com/office/powerpoint/2010/main" val="21594613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245</a:t>
            </a:fld>
            <a:endParaRPr lang="es-ES"/>
          </a:p>
        </p:txBody>
      </p:sp>
    </p:spTree>
    <p:extLst>
      <p:ext uri="{BB962C8B-B14F-4D97-AF65-F5344CB8AC3E}">
        <p14:creationId xmlns:p14="http://schemas.microsoft.com/office/powerpoint/2010/main" val="32553831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Recordar que </a:t>
            </a:r>
            <a:r>
              <a:rPr lang="es-ES" dirty="0" err="1"/>
              <a:t>ng-class</a:t>
            </a:r>
            <a:r>
              <a:rPr lang="es-ES" dirty="0"/>
              <a:t> con un objeto evalúa el valor y si es true aplica la clase</a:t>
            </a:r>
            <a:r>
              <a:rPr lang="es-ES" baseline="0" dirty="0"/>
              <a:t> correspondiente a la clave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249</a:t>
            </a:fld>
            <a:endParaRPr lang="es-ES"/>
          </a:p>
        </p:txBody>
      </p:sp>
    </p:spTree>
    <p:extLst>
      <p:ext uri="{BB962C8B-B14F-4D97-AF65-F5344CB8AC3E}">
        <p14:creationId xmlns:p14="http://schemas.microsoft.com/office/powerpoint/2010/main" val="16564566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Recordar que </a:t>
            </a:r>
            <a:r>
              <a:rPr lang="es-ES" dirty="0" err="1"/>
              <a:t>ng-class</a:t>
            </a:r>
            <a:r>
              <a:rPr lang="es-ES" dirty="0"/>
              <a:t> con un objeto evalúa el valor y si es true aplica la clase</a:t>
            </a:r>
            <a:r>
              <a:rPr lang="es-ES" baseline="0" dirty="0"/>
              <a:t> correspondiente a la clave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251</a:t>
            </a:fld>
            <a:endParaRPr lang="es-ES"/>
          </a:p>
        </p:txBody>
      </p:sp>
    </p:spTree>
    <p:extLst>
      <p:ext uri="{BB962C8B-B14F-4D97-AF65-F5344CB8AC3E}">
        <p14:creationId xmlns:p14="http://schemas.microsoft.com/office/powerpoint/2010/main" val="36672066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253</a:t>
            </a:fld>
            <a:endParaRPr lang="es-ES"/>
          </a:p>
        </p:txBody>
      </p:sp>
    </p:spTree>
    <p:extLst>
      <p:ext uri="{BB962C8B-B14F-4D97-AF65-F5344CB8AC3E}">
        <p14:creationId xmlns:p14="http://schemas.microsoft.com/office/powerpoint/2010/main" val="3302647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254</a:t>
            </a:fld>
            <a:endParaRPr lang="es-ES"/>
          </a:p>
        </p:txBody>
      </p:sp>
    </p:spTree>
    <p:extLst>
      <p:ext uri="{BB962C8B-B14F-4D97-AF65-F5344CB8AC3E}">
        <p14:creationId xmlns:p14="http://schemas.microsoft.com/office/powerpoint/2010/main" val="34301760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256</a:t>
            </a:fld>
            <a:endParaRPr lang="es-ES"/>
          </a:p>
        </p:txBody>
      </p:sp>
    </p:spTree>
    <p:extLst>
      <p:ext uri="{BB962C8B-B14F-4D97-AF65-F5344CB8AC3E}">
        <p14:creationId xmlns:p14="http://schemas.microsoft.com/office/powerpoint/2010/main" val="35544711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257</a:t>
            </a:fld>
            <a:endParaRPr lang="es-ES"/>
          </a:p>
        </p:txBody>
      </p:sp>
    </p:spTree>
    <p:extLst>
      <p:ext uri="{BB962C8B-B14F-4D97-AF65-F5344CB8AC3E}">
        <p14:creationId xmlns:p14="http://schemas.microsoft.com/office/powerpoint/2010/main" val="190174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--&gt;)</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44</a:t>
            </a:fld>
            <a:endParaRPr lang="es-ES"/>
          </a:p>
        </p:txBody>
      </p:sp>
    </p:spTree>
    <p:extLst>
      <p:ext uri="{BB962C8B-B14F-4D97-AF65-F5344CB8AC3E}">
        <p14:creationId xmlns:p14="http://schemas.microsoft.com/office/powerpoint/2010/main" val="29163056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258</a:t>
            </a:fld>
            <a:endParaRPr lang="es-ES"/>
          </a:p>
        </p:txBody>
      </p:sp>
    </p:spTree>
    <p:extLst>
      <p:ext uri="{BB962C8B-B14F-4D97-AF65-F5344CB8AC3E}">
        <p14:creationId xmlns:p14="http://schemas.microsoft.com/office/powerpoint/2010/main" val="33436246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260</a:t>
            </a:fld>
            <a:endParaRPr lang="es-ES"/>
          </a:p>
        </p:txBody>
      </p:sp>
    </p:spTree>
    <p:extLst>
      <p:ext uri="{BB962C8B-B14F-4D97-AF65-F5344CB8AC3E}">
        <p14:creationId xmlns:p14="http://schemas.microsoft.com/office/powerpoint/2010/main" val="39188395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261</a:t>
            </a:fld>
            <a:endParaRPr lang="es-ES"/>
          </a:p>
        </p:txBody>
      </p:sp>
    </p:spTree>
    <p:extLst>
      <p:ext uri="{BB962C8B-B14F-4D97-AF65-F5344CB8AC3E}">
        <p14:creationId xmlns:p14="http://schemas.microsoft.com/office/powerpoint/2010/main" val="41368820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263</a:t>
            </a:fld>
            <a:endParaRPr lang="es-ES"/>
          </a:p>
        </p:txBody>
      </p:sp>
    </p:spTree>
    <p:extLst>
      <p:ext uri="{BB962C8B-B14F-4D97-AF65-F5344CB8AC3E}">
        <p14:creationId xmlns:p14="http://schemas.microsoft.com/office/powerpoint/2010/main" val="4061915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265</a:t>
            </a:fld>
            <a:endParaRPr lang="es-ES"/>
          </a:p>
        </p:txBody>
      </p:sp>
    </p:spTree>
    <p:extLst>
      <p:ext uri="{BB962C8B-B14F-4D97-AF65-F5344CB8AC3E}">
        <p14:creationId xmlns:p14="http://schemas.microsoft.com/office/powerpoint/2010/main" val="27527021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266</a:t>
            </a:fld>
            <a:endParaRPr lang="es-ES"/>
          </a:p>
        </p:txBody>
      </p:sp>
    </p:spTree>
    <p:extLst>
      <p:ext uri="{BB962C8B-B14F-4D97-AF65-F5344CB8AC3E}">
        <p14:creationId xmlns:p14="http://schemas.microsoft.com/office/powerpoint/2010/main" val="12102358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270</a:t>
            </a:fld>
            <a:endParaRPr lang="es-ES"/>
          </a:p>
        </p:txBody>
      </p:sp>
    </p:spTree>
    <p:extLst>
      <p:ext uri="{BB962C8B-B14F-4D97-AF65-F5344CB8AC3E}">
        <p14:creationId xmlns:p14="http://schemas.microsoft.com/office/powerpoint/2010/main" val="41217771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objeto con los parámetros = objeto </a:t>
            </a:r>
            <a:r>
              <a:rPr lang="es-ES" dirty="0" err="1"/>
              <a:t>config</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279</a:t>
            </a:fld>
            <a:endParaRPr lang="es-ES"/>
          </a:p>
        </p:txBody>
      </p:sp>
    </p:spTree>
    <p:extLst>
      <p:ext uri="{BB962C8B-B14F-4D97-AF65-F5344CB8AC3E}">
        <p14:creationId xmlns:p14="http://schemas.microsoft.com/office/powerpoint/2010/main" val="36616625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headers</a:t>
            </a:r>
            <a:r>
              <a:rPr lang="es-ES" dirty="0"/>
              <a:t>: Es una función que acepta como único parámetro el nombre de una cabecera HTTP y nos responde su valor.</a:t>
            </a:r>
          </a:p>
          <a:p>
            <a:r>
              <a:rPr lang="es-ES" dirty="0" err="1"/>
              <a:t>config</a:t>
            </a:r>
            <a:r>
              <a:rPr lang="es-ES" dirty="0"/>
              <a:t>: El mismo objeto </a:t>
            </a:r>
            <a:r>
              <a:rPr lang="es-ES" dirty="0" err="1"/>
              <a:t>config</a:t>
            </a:r>
            <a:r>
              <a:rPr lang="es-ES" dirty="0"/>
              <a:t> que usamos para configurar la petición.</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280</a:t>
            </a:fld>
            <a:endParaRPr lang="es-ES"/>
          </a:p>
        </p:txBody>
      </p:sp>
    </p:spTree>
    <p:extLst>
      <p:ext uri="{BB962C8B-B14F-4D97-AF65-F5344CB8AC3E}">
        <p14:creationId xmlns:p14="http://schemas.microsoft.com/office/powerpoint/2010/main" val="25141941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success and error have been deprecated.</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282</a:t>
            </a:fld>
            <a:endParaRPr lang="es-ES"/>
          </a:p>
        </p:txBody>
      </p:sp>
    </p:spTree>
    <p:extLst>
      <p:ext uri="{BB962C8B-B14F-4D97-AF65-F5344CB8AC3E}">
        <p14:creationId xmlns:p14="http://schemas.microsoft.com/office/powerpoint/2010/main" val="111849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1533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38939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72164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43586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65938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6065417" y="5054602"/>
            <a:ext cx="673276" cy="279400"/>
          </a:xfrm>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a:xfrm>
            <a:off x="1921934" y="5054602"/>
            <a:ext cx="4064860" cy="279400"/>
          </a:xfrm>
        </p:spPr>
        <p:txBody>
          <a:bodyPr/>
          <a:lstStyle/>
          <a:p>
            <a:endParaRPr lang="es-ES"/>
          </a:p>
        </p:txBody>
      </p:sp>
      <p:sp>
        <p:nvSpPr>
          <p:cNvPr id="6" name="Slide Number Placeholder 5"/>
          <p:cNvSpPr>
            <a:spLocks noGrp="1"/>
          </p:cNvSpPr>
          <p:nvPr>
            <p:ph type="sldNum" sz="quarter" idx="12"/>
          </p:nvPr>
        </p:nvSpPr>
        <p:spPr>
          <a:xfrm>
            <a:off x="6817317" y="5054602"/>
            <a:ext cx="413483" cy="279400"/>
          </a:xfrm>
        </p:spPr>
        <p:txBody>
          <a:bodyPr/>
          <a:lstStyle/>
          <a:p>
            <a:fld id="{3487A8F2-AE8E-4B85-8185-2D6C7EFD13B5}" type="slidenum">
              <a:rPr lang="es-ES" smtClean="0"/>
              <a:t>‹Nº›</a:t>
            </a:fld>
            <a:endParaRPr lang="es-E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128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544164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9162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11AE697-3286-405F-9BEC-1C639E65F999}" type="datetimeFigureOut">
              <a:rPr lang="es-ES" smtClean="0"/>
              <a:t>17/09/2017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1148289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11AE697-3286-405F-9BEC-1C639E65F999}" type="datetimeFigureOut">
              <a:rPr lang="es-ES" smtClean="0"/>
              <a:t>17/09/2017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487A8F2-AE8E-4B85-8185-2D6C7EFD13B5}"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8793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6865" y="915338"/>
            <a:ext cx="6798735" cy="767990"/>
          </a:xfrm>
        </p:spPr>
        <p:txBody>
          <a:bodyPr/>
          <a:lstStyle/>
          <a:p>
            <a:r>
              <a:rPr lang="es-ES" dirty="0"/>
              <a:t>título del patrón</a:t>
            </a:r>
            <a:endParaRPr lang="en-US" dirty="0"/>
          </a:p>
        </p:txBody>
      </p:sp>
      <p:sp>
        <p:nvSpPr>
          <p:cNvPr id="3" name="Date Placeholder 2"/>
          <p:cNvSpPr>
            <a:spLocks noGrp="1"/>
          </p:cNvSpPr>
          <p:nvPr>
            <p:ph type="dt" sz="half" idx="10"/>
          </p:nvPr>
        </p:nvSpPr>
        <p:spPr/>
        <p:txBody>
          <a:bodyPr/>
          <a:lstStyle/>
          <a:p>
            <a:fld id="{511AE697-3286-405F-9BEC-1C639E65F999}" type="datetimeFigureOut">
              <a:rPr lang="es-ES" smtClean="0"/>
              <a:t>17/09/2017</a:t>
            </a:fld>
            <a:endParaRPr lang="es-ES"/>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1980598"/>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84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483540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AE697-3286-405F-9BEC-1C639E65F999}" type="datetimeFigureOut">
              <a:rPr lang="es-ES" smtClean="0"/>
              <a:t>17/09/2017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88479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17/09/2017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168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17/09/2017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451866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17/09/2017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62886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148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494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235753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537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1578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405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17181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17/09/2017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39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65409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8" name="Footer Placeholder 7"/>
          <p:cNvSpPr>
            <a:spLocks noGrp="1"/>
          </p:cNvSpPr>
          <p:nvPr>
            <p:ph type="ftr" sz="quarter" idx="11"/>
          </p:nvPr>
        </p:nvSpPr>
        <p:spPr/>
        <p:txBody>
          <a:bodyPr/>
          <a:lstStyle/>
          <a:p>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0688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90657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jemp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45720" rtlCol="0" anchor="ctr">
            <a:normAutofit/>
          </a:bodyPr>
          <a:lstStyle>
            <a:lvl1pPr algn="l">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a:t>Ejemplo: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
        <p:nvSpPr>
          <p:cNvPr id="6" name="Rectángulo 5"/>
          <p:cNvSpPr/>
          <p:nvPr userDrawn="1"/>
        </p:nvSpPr>
        <p:spPr>
          <a:xfrm>
            <a:off x="8679545"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7" name="Pentágono 6"/>
          <p:cNvSpPr/>
          <p:nvPr userDrawn="1"/>
        </p:nvSpPr>
        <p:spPr>
          <a:xfrm flipH="1">
            <a:off x="2519363" y="1003301"/>
            <a:ext cx="6160182" cy="114299"/>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463642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Ejercici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18197" y="540700"/>
            <a:ext cx="6197153" cy="638174"/>
          </a:xfrm>
        </p:spPr>
        <p:txBody>
          <a:bodyPr vert="horz" lIns="91440" tIns="45720" rIns="91440" bIns="45720" rtlCol="0" anchor="ctr">
            <a:normAutofit/>
          </a:bodyPr>
          <a:lstStyle>
            <a:lvl1pPr algn="ct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a:t>Ejercicio: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grpSp>
        <p:nvGrpSpPr>
          <p:cNvPr id="6" name="Grupo 5"/>
          <p:cNvGrpSpPr/>
          <p:nvPr userDrawn="1"/>
        </p:nvGrpSpPr>
        <p:grpSpPr>
          <a:xfrm>
            <a:off x="0" y="0"/>
            <a:ext cx="2073499" cy="6056243"/>
            <a:chOff x="0" y="0"/>
            <a:chExt cx="2073499" cy="6858000"/>
          </a:xfrm>
        </p:grpSpPr>
        <p:sp>
          <p:nvSpPr>
            <p:cNvPr id="7" name="Rectángulo 6"/>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8" name="Pentágono 7"/>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spTree>
    <p:extLst>
      <p:ext uri="{BB962C8B-B14F-4D97-AF65-F5344CB8AC3E}">
        <p14:creationId xmlns:p14="http://schemas.microsoft.com/office/powerpoint/2010/main" val="315556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3" name="Footer Placeholder 2"/>
          <p:cNvSpPr>
            <a:spLocks noGrp="1"/>
          </p:cNvSpPr>
          <p:nvPr>
            <p:ph type="ftr" sz="quarter" idx="11"/>
          </p:nvPr>
        </p:nvSpPr>
        <p:spPr/>
        <p:txBody>
          <a:bodyPr/>
          <a:lstStyle/>
          <a:p>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6309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4.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BEBA8EAE-BF5A-486C-A8C5-ECC9F3942E4B}">
                <a14:imgProps xmlns:a14="http://schemas.microsoft.com/office/drawing/2010/main">
                  <a14:imgLayer r:embed="rId16">
                    <a14:imgEffect>
                      <a14:artisticLineDrawing trans="23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38174"/>
          </a:xfrm>
          <a:prstGeom prst="rect">
            <a:avLst/>
          </a:prstGeom>
        </p:spPr>
        <p:txBody>
          <a:bodyPr vert="horz" lIns="91440" tIns="45720" rIns="91440" bIns="45720" rtlCol="0" anchor="ctr">
            <a:normAutofit/>
          </a:bodyPr>
          <a:lstStyle/>
          <a:p>
            <a:pPr lvl="0" algn="ctr" defTabSz="762000">
              <a:lnSpc>
                <a:spcPct val="100000"/>
              </a:lnSpc>
              <a:spcBef>
                <a:spcPts val="0"/>
              </a:spcBef>
            </a:pPr>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50D28-D92A-492B-825F-6F45F7AAF24E}" type="datetimeFigureOut">
              <a:rPr lang="es-ES" smtClean="0">
                <a:solidFill>
                  <a:prstClr val="black">
                    <a:tint val="75000"/>
                  </a:prstClr>
                </a:solidFill>
              </a:rPr>
              <a:pPr/>
              <a:t>17/09/2017</a:t>
            </a:fld>
            <a:endParaRPr lang="es-E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8188567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lang="en-US" sz="3600" b="1" i="1" kern="1200" dirty="0">
          <a:solidFill>
            <a:srgbClr val="04617B"/>
          </a:solidFill>
          <a:effectLst>
            <a:outerShdw blurRad="38100" dist="38100" dir="2700000" algn="tl">
              <a:srgbClr val="C0C0C0"/>
            </a:outerShdw>
          </a:effectLst>
          <a:latin typeface="Constanti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C50D28-D92A-492B-825F-6F45F7AAF24E}" type="datetimeFigureOut">
              <a:rPr lang="es-ES" smtClean="0"/>
              <a:t>17/09/2017</a:t>
            </a:fld>
            <a:endParaRPr lang="es-E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8595D2-B944-4F34-B8EC-58D90B26CD34}" type="slidenum">
              <a:rPr lang="es-ES" smtClean="0"/>
              <a:t>‹Nº›</a:t>
            </a:fld>
            <a:endParaRPr lang="es-ES"/>
          </a:p>
        </p:txBody>
      </p:sp>
    </p:spTree>
    <p:extLst>
      <p:ext uri="{BB962C8B-B14F-4D97-AF65-F5344CB8AC3E}">
        <p14:creationId xmlns:p14="http://schemas.microsoft.com/office/powerpoint/2010/main" val="305904736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hyperlink" Target="https://github.com/johnpapa/angular-styleguide"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hyperlink" Target="https://angular-ui.github.io/"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hyperlink" Target="http://mobileangularui.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hyperlink" Target="http://ui-grid.info/" TargetMode="External"/><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hyperlink" Target="http://angular-ui.github.io/angular-google-maps/#!/"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likeastore/ngDialog"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1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mdbootstrap.com/"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hyperlink" Target="http://fezvrasta.github.io/bootstrap-material-design/bootstrap-elements.html" TargetMode="External"/><Relationship Id="rId4" Type="http://schemas.openxmlformats.org/officeDocument/2006/relationships/image" Target="../media/image110.png"/></Relationships>
</file>

<file path=ppt/slides/_rels/slide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hyperlink" Target="http://mgcrea.github.io/angular-strap/" TargetMode="External"/><Relationship Id="rId4" Type="http://schemas.openxmlformats.org/officeDocument/2006/relationships/image" Target="../media/image112.png"/></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angular-ui.github.io/bootstrap/"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https://angular-ui.github.io/bootstrap/"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hyperlink" Target="http://ui-grid.inf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hyperlink" Target="https://github.com/toddmotto/angular-styleguide" TargetMode="External"/><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hyperlink" Target="http://git-scm.com/download/win" TargetMode="Externa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35.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hyperlink" Target="https://nodejs.org/"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png"/><Relationship Id="rId7"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hyperlink" Target="https://nodejs.org/" TargetMode="External"/><Relationship Id="rId5" Type="http://schemas.openxmlformats.org/officeDocument/2006/relationships/image" Target="../media/image131.png"/><Relationship Id="rId4" Type="http://schemas.openxmlformats.org/officeDocument/2006/relationships/image" Target="../media/image133.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s://www.npmjs.com/" TargetMode="External"/><Relationship Id="rId4" Type="http://schemas.openxmlformats.org/officeDocument/2006/relationships/image" Target="../media/image139.png"/></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1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44.png"/></Relationships>
</file>

<file path=ppt/slides/_rels/slide1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24.png"/><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png"/></Relationships>
</file>

<file path=ppt/slides/_rels/slide1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1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24.png"/><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hyperlink" Target="https://github.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hyperlink" Target="http://bower.i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hyperlink" Target="http://bower.io/docs/config/"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hyperlink" Target="http://bower.io/search/"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57.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3.png"/><Relationship Id="rId7" Type="http://schemas.openxmlformats.org/officeDocument/2006/relationships/hyperlink" Target="http://broccolijs.com/"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gruntjs.com/" TargetMode="External"/><Relationship Id="rId5" Type="http://schemas.openxmlformats.org/officeDocument/2006/relationships/image" Target="../media/image164.png"/><Relationship Id="rId10" Type="http://schemas.openxmlformats.org/officeDocument/2006/relationships/image" Target="../media/image166.png"/><Relationship Id="rId4" Type="http://schemas.openxmlformats.org/officeDocument/2006/relationships/hyperlink" Target="http://gulpjs.com/" TargetMode="External"/><Relationship Id="rId9" Type="http://schemas.openxmlformats.org/officeDocument/2006/relationships/hyperlink" Target="https://webpack.github.io/"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gruntjs.com/" TargetMode="External"/><Relationship Id="rId2" Type="http://schemas.openxmlformats.org/officeDocument/2006/relationships/image" Target="../media/image163.png"/><Relationship Id="rId1" Type="http://schemas.openxmlformats.org/officeDocument/2006/relationships/slideLayout" Target="../slideLayouts/slideLayout6.xml"/><Relationship Id="rId4" Type="http://schemas.openxmlformats.org/officeDocument/2006/relationships/image" Target="../media/image167.png"/></Relationships>
</file>

<file path=ppt/slides/_rels/slide159.xml.rels><?xml version="1.0" encoding="UTF-8" standalone="yes"?>
<Relationships xmlns="http://schemas.openxmlformats.org/package/2006/relationships"><Relationship Id="rId3" Type="http://schemas.openxmlformats.org/officeDocument/2006/relationships/hyperlink" Target="https://webpack.github.io/" TargetMode="External"/><Relationship Id="rId2" Type="http://schemas.openxmlformats.org/officeDocument/2006/relationships/image" Target="../media/image168.png"/><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s://developer.mozilla.org/es/docs/Web/JavaScript/Referencia/Sentencias"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1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161.xml.rels><?xml version="1.0" encoding="UTF-8" standalone="yes"?>
<Relationships xmlns="http://schemas.openxmlformats.org/package/2006/relationships"><Relationship Id="rId3" Type="http://schemas.openxmlformats.org/officeDocument/2006/relationships/hyperlink" Target="https://github.com/angular/angular-seed" TargetMode="External"/><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hyperlink" Target="http://cleverstack.io/" TargetMode="External"/><Relationship Id="rId5" Type="http://schemas.openxmlformats.org/officeDocument/2006/relationships/hyperlink" Target="http://yeoman.io/" TargetMode="External"/><Relationship Id="rId4" Type="http://schemas.openxmlformats.org/officeDocument/2006/relationships/hyperlink" Target="https://github.com/ngbp/ngbp"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github.com/angular/angular-seed" TargetMode="Externa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1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73.png"/><Relationship Id="rId4" Type="http://schemas.openxmlformats.org/officeDocument/2006/relationships/image" Target="../media/image172.png"/></Relationships>
</file>

<file path=ppt/slides/_rels/slide1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9.png"/><Relationship Id="rId1" Type="http://schemas.openxmlformats.org/officeDocument/2006/relationships/slideLayout" Target="../slideLayouts/slideLayout6.xml"/><Relationship Id="rId4" Type="http://schemas.openxmlformats.org/officeDocument/2006/relationships/hyperlink" Target="https://github.com/angular/angular-seed" TargetMode="External"/></Relationships>
</file>

<file path=ppt/slides/_rels/slide1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83.png"/></Relationships>
</file>

<file path=ppt/slides/_rels/slide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75.xml.rels><?xml version="1.0" encoding="UTF-8" standalone="yes"?>
<Relationships xmlns="http://schemas.openxmlformats.org/package/2006/relationships"><Relationship Id="rId3" Type="http://schemas.openxmlformats.org/officeDocument/2006/relationships/hyperlink" Target="https://github.com/yeoman/generator-angular"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hyperlink" Target="http://cleverstack.io/" TargetMode="Externa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88.png"/></Relationships>
</file>

<file path=ppt/slides/_rels/slide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hyperlink" Target="https://github.com/angular/angular.js/tree/master/src/ngLocale"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hyperlink" Target="https://github.com/grevory/angular-local-storage" TargetMode="External"/></Relationships>
</file>

<file path=ppt/slides/_rels/slide1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hyperlink" Target="http://gregpike.net/demos/angular-local-storage/demo/demo.html"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hyperlink" Target="http://kangax.github.io/compat-table/es6/" TargetMode="External"/><Relationship Id="rId5" Type="http://schemas.openxmlformats.org/officeDocument/2006/relationships/image" Target="../media/image37.png"/><Relationship Id="rId4" Type="http://schemas.openxmlformats.org/officeDocument/2006/relationships/hyperlink" Target="http://es6-features.org/"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hyperlink" Target="https://angularjs.org/"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backbonejs.org/" TargetMode="External"/><Relationship Id="rId5" Type="http://schemas.openxmlformats.org/officeDocument/2006/relationships/hyperlink" Target="http://emberjs.com/" TargetMode="External"/><Relationship Id="rId4" Type="http://schemas.openxmlformats.org/officeDocument/2006/relationships/image" Target="../media/image9.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194.emf"/></Relationships>
</file>

<file path=ppt/slides/_rels/slide2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hyperlink" Target="https://www.airpair.com/angularjs/posts/component-based-angularjs-directives"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hyperlink" Target="http://webcomponents.org/" TargetMode="External"/><Relationship Id="rId2" Type="http://schemas.openxmlformats.org/officeDocument/2006/relationships/image" Target="../media/image199.png"/><Relationship Id="rId1" Type="http://schemas.openxmlformats.org/officeDocument/2006/relationships/slideLayout" Target="../slideLayouts/slideLayout6.xml"/><Relationship Id="rId5" Type="http://schemas.openxmlformats.org/officeDocument/2006/relationships/hyperlink" Target="https://www.polymer-project.org/1.0/" TargetMode="External"/><Relationship Id="rId4" Type="http://schemas.openxmlformats.org/officeDocument/2006/relationships/image" Target="../media/image200.png"/></Relationships>
</file>

<file path=ppt/slides/_rels/slide22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hyperlink" Target="https://toddmotto.com/exploring-the-angular-1-5-component-method/" TargetMode="External"/><Relationship Id="rId4" Type="http://schemas.openxmlformats.org/officeDocument/2006/relationships/image" Target="../media/image202.png"/></Relationships>
</file>

<file path=ppt/slides/_rels/slide2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04.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hyperlink" Target="http://mean.io/#!/" TargetMode="External"/></Relationships>
</file>

<file path=ppt/slides/_rels/slide2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hyperlink" Target="https://code.angularjs.org/1.4.8/" TargetMode="External"/><Relationship Id="rId4" Type="http://schemas.openxmlformats.org/officeDocument/2006/relationships/image" Target="../media/image49.png"/></Relationships>
</file>

<file path=ppt/slides/_rels/slide2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hyperlink" Target="https://www.madewithangular.com/#/" TargetMode="External"/></Relationships>
</file>

<file path=ppt/slides/_rels/slide240.xml.rels><?xml version="1.0" encoding="UTF-8" standalone="yes"?>
<Relationships xmlns="http://schemas.openxmlformats.org/package/2006/relationships"><Relationship Id="rId3" Type="http://schemas.openxmlformats.org/officeDocument/2006/relationships/hyperlink" Target="http://example.com/index.php" TargetMode="External"/><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hyperlink" Target="http://example.com/index.php#/pagina_interna" TargetMode="External"/><Relationship Id="rId4" Type="http://schemas.openxmlformats.org/officeDocument/2006/relationships/hyperlink" Target="http://example.com/index.php#/seccion" TargetMode="External"/></Relationships>
</file>

<file path=ppt/slides/_rels/slide2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212.png"/><Relationship Id="rId5" Type="http://schemas.openxmlformats.org/officeDocument/2006/relationships/image" Target="../media/image211.jpeg"/><Relationship Id="rId4" Type="http://schemas.openxmlformats.org/officeDocument/2006/relationships/image" Target="../media/image210.png"/></Relationships>
</file>

<file path=ppt/slides/_rels/slide2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12.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image" Target="../media/image214.png"/><Relationship Id="rId4" Type="http://schemas.openxmlformats.org/officeDocument/2006/relationships/image" Target="../media/image213.png"/></Relationships>
</file>

<file path=ppt/slides/_rels/slide2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216.jpeg"/><Relationship Id="rId4" Type="http://schemas.openxmlformats.org/officeDocument/2006/relationships/image" Target="../media/image215.png"/></Relationships>
</file>

<file path=ppt/slides/_rels/slide2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2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2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27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hyperlink" Target="https://github.com/kriskowal/q" TargetMode="Externa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5" Type="http://schemas.openxmlformats.org/officeDocument/2006/relationships/image" Target="../media/image233.png"/><Relationship Id="rId4" Type="http://schemas.openxmlformats.org/officeDocument/2006/relationships/image" Target="../media/image232.png"/></Relationships>
</file>

<file path=ppt/slides/_rels/slide2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hyperlink" Target="https://code.angularjs.org/1.4.8/" TargetMode="External"/></Relationships>
</file>

<file path=ppt/slides/_rels/slide2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infoq.com/research/javascript-frameworks-201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hyperlink" Target="https://code.angularjs.org/1.4.8/" TargetMode="Externa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8" Type="http://schemas.openxmlformats.org/officeDocument/2006/relationships/hyperlink" Target="http://brackets.io/" TargetMode="External"/><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hyperlink" Target="https://atom.io/" TargetMode="External"/><Relationship Id="rId4" Type="http://schemas.openxmlformats.org/officeDocument/2006/relationships/hyperlink" Target="http://www.sublimetext.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sublimetext.com/"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brackets.io/" TargetMode="External"/><Relationship Id="rId4" Type="http://schemas.openxmlformats.org/officeDocument/2006/relationships/hyperlink" Target="https://atom.io/"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hyperlink" Target="https://code.visualstudio.com/Docs/languages/typescript" TargetMode="Externa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hyperlink" Target="http://todomvc.com/" TargetMode="Externa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angularjs.or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angularjs.or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hyperlink" Target="https://medium.com/@lucalanca/modularity-and-angularjs-454e457c6df"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5.emf"/></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hyperlink" Target="https://github.com/lucalanca/grunt-angular-architecture-graph/" TargetMode="Externa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github.com/angular/angular.js/blob/master/CHANGELOG.md" TargetMode="External"/><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s-ES" dirty="0"/>
              <a:t>AngularJS</a:t>
            </a:r>
          </a:p>
        </p:txBody>
      </p:sp>
      <p:sp>
        <p:nvSpPr>
          <p:cNvPr id="4" name="Marcador de texto 3"/>
          <p:cNvSpPr>
            <a:spLocks noGrp="1"/>
          </p:cNvSpPr>
          <p:nvPr>
            <p:ph type="subTitle" idx="1"/>
          </p:nvPr>
        </p:nvSpPr>
        <p:spPr/>
        <p:txBody>
          <a:bodyPr>
            <a:normAutofit/>
          </a:bodyPr>
          <a:lstStyle/>
          <a:p>
            <a:endParaRPr lang="es-ES" dirty="0"/>
          </a:p>
        </p:txBody>
      </p:sp>
    </p:spTree>
    <p:extLst>
      <p:ext uri="{BB962C8B-B14F-4D97-AF65-F5344CB8AC3E}">
        <p14:creationId xmlns:p14="http://schemas.microsoft.com/office/powerpoint/2010/main" val="3184924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p:txBody>
          <a:bodyPr/>
          <a:lstStyle/>
          <a:p>
            <a:pPr algn="ctr"/>
            <a:r>
              <a:rPr lang="es-ES" dirty="0"/>
              <a:t>Angular 2</a:t>
            </a:r>
          </a:p>
        </p:txBody>
      </p:sp>
      <p:sp>
        <p:nvSpPr>
          <p:cNvPr id="2" name="Marcador de contenido 1"/>
          <p:cNvSpPr>
            <a:spLocks noGrp="1"/>
          </p:cNvSpPr>
          <p:nvPr>
            <p:ph idx="1"/>
          </p:nvPr>
        </p:nvSpPr>
        <p:spPr>
          <a:xfrm>
            <a:off x="919119" y="1693103"/>
            <a:ext cx="7886700" cy="4351338"/>
          </a:xfrm>
        </p:spPr>
        <p:txBody>
          <a:bodyPr>
            <a:normAutofit/>
          </a:bodyPr>
          <a:lstStyle/>
          <a:p>
            <a:r>
              <a:rPr lang="es-ES" dirty="0"/>
              <a:t>Estructura basada en componentes en lugar del clásico MVC. (Similitud con </a:t>
            </a:r>
            <a:r>
              <a:rPr lang="es-ES" dirty="0" err="1"/>
              <a:t>ReactJS</a:t>
            </a:r>
            <a:r>
              <a:rPr lang="es-ES" dirty="0"/>
              <a:t> o </a:t>
            </a:r>
            <a:r>
              <a:rPr lang="es-ES" dirty="0" err="1"/>
              <a:t>Polymer</a:t>
            </a:r>
            <a:r>
              <a:rPr lang="es-ES" dirty="0"/>
              <a:t>)</a:t>
            </a:r>
          </a:p>
          <a:p>
            <a:r>
              <a:rPr lang="es-ES" dirty="0"/>
              <a:t>Desaparece el $</a:t>
            </a:r>
            <a:r>
              <a:rPr lang="es-ES" dirty="0" err="1"/>
              <a:t>scope</a:t>
            </a:r>
            <a:r>
              <a:rPr lang="es-ES" dirty="0"/>
              <a:t> y los controladores.</a:t>
            </a:r>
          </a:p>
          <a:p>
            <a:r>
              <a:rPr lang="es-ES" dirty="0"/>
              <a:t>Desaparecen las directivas de AngularJS</a:t>
            </a:r>
          </a:p>
          <a:p>
            <a:r>
              <a:rPr lang="es-ES" dirty="0"/>
              <a:t>Doble </a:t>
            </a:r>
            <a:r>
              <a:rPr lang="es-ES" dirty="0" err="1"/>
              <a:t>binding</a:t>
            </a:r>
            <a:r>
              <a:rPr lang="es-ES" dirty="0"/>
              <a:t> más flexible</a:t>
            </a:r>
          </a:p>
          <a:p>
            <a:r>
              <a:rPr lang="es-ES" dirty="0"/>
              <a:t>Mejora el rendimiento al cambiar los ciclos de </a:t>
            </a:r>
            <a:r>
              <a:rPr lang="es-ES" dirty="0" err="1"/>
              <a:t>digest</a:t>
            </a:r>
            <a:r>
              <a:rPr lang="es-ES" dirty="0"/>
              <a:t>.</a:t>
            </a:r>
          </a:p>
          <a:p>
            <a:r>
              <a:rPr lang="es-ES" dirty="0"/>
              <a:t>Soporta y apoya el uso de </a:t>
            </a:r>
            <a:r>
              <a:rPr lang="es-ES" dirty="0" err="1"/>
              <a:t>Typescript</a:t>
            </a:r>
            <a:r>
              <a:rPr lang="es-ES" dirty="0"/>
              <a:t> y ES6.</a:t>
            </a:r>
          </a:p>
          <a:p>
            <a:r>
              <a:rPr lang="es-ES" dirty="0"/>
              <a:t>Enfocado también al desarrollo de apps móviles.</a:t>
            </a:r>
          </a:p>
          <a:p>
            <a:endParaRPr lang="es-ES" dirty="0"/>
          </a:p>
          <a:p>
            <a:endParaRPr lang="es-ES" dirty="0"/>
          </a:p>
        </p:txBody>
      </p:sp>
    </p:spTree>
    <p:extLst>
      <p:ext uri="{BB962C8B-B14F-4D97-AF65-F5344CB8AC3E}">
        <p14:creationId xmlns:p14="http://schemas.microsoft.com/office/powerpoint/2010/main" val="21114101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CSS (1)</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2562405" y="5086892"/>
            <a:ext cx="4572000" cy="1200329"/>
          </a:xfrm>
          <a:prstGeom prst="rect">
            <a:avLst/>
          </a:prstGeom>
        </p:spPr>
        <p:txBody>
          <a:bodyPr>
            <a:spAutoFit/>
          </a:bodyPr>
          <a:lstStyle/>
          <a:p>
            <a:r>
              <a:rPr lang="es-ES" dirty="0">
                <a:solidFill>
                  <a:srgbClr val="000000"/>
                </a:solidFill>
                <a:latin typeface="Calibri" panose="020F0502020204030204" pitchFamily="34" charset="0"/>
              </a:rPr>
              <a:t>Como en cualquier otro contexto CSS, no es una buena práctica la aplicación directa de estilos, siendo más recomendable la aplicación de las clases adecuadas a cada caso</a:t>
            </a:r>
            <a:endParaRPr lang="es-ES" dirty="0">
              <a:solidFill>
                <a:srgbClr val="000000"/>
              </a:solidFill>
              <a:effectLst/>
              <a:latin typeface="Calibri" panose="020F0502020204030204" pitchFamily="34" charset="0"/>
            </a:endParaRPr>
          </a:p>
        </p:txBody>
      </p:sp>
      <p:sp>
        <p:nvSpPr>
          <p:cNvPr id="5" name="Rectángulo 4"/>
          <p:cNvSpPr/>
          <p:nvPr/>
        </p:nvSpPr>
        <p:spPr>
          <a:xfrm>
            <a:off x="1000337" y="1430925"/>
            <a:ext cx="886781" cy="369332"/>
          </a:xfrm>
          <a:prstGeom prst="rect">
            <a:avLst/>
          </a:prstGeom>
        </p:spPr>
        <p:txBody>
          <a:bodyPr wrap="none">
            <a:spAutoFit/>
          </a:bodyPr>
          <a:lstStyle/>
          <a:p>
            <a:r>
              <a:rPr lang="bin-NG" b="1" dirty="0">
                <a:solidFill>
                  <a:srgbClr val="000000"/>
                </a:solidFill>
                <a:latin typeface="Calibri" panose="020F0502020204030204" pitchFamily="34" charset="0"/>
              </a:rPr>
              <a:t>ngStyle</a:t>
            </a:r>
            <a:endParaRPr lang="bin-NG" dirty="0">
              <a:solidFill>
                <a:srgbClr val="000000"/>
              </a:solidFill>
              <a:latin typeface="Calibri" panose="020F0502020204030204" pitchFamily="34" charset="0"/>
            </a:endParaRPr>
          </a:p>
        </p:txBody>
      </p:sp>
      <p:sp>
        <p:nvSpPr>
          <p:cNvPr id="6" name="Rectángulo 5"/>
          <p:cNvSpPr/>
          <p:nvPr/>
        </p:nvSpPr>
        <p:spPr>
          <a:xfrm>
            <a:off x="2555875" y="1430925"/>
            <a:ext cx="4572000" cy="923330"/>
          </a:xfrm>
          <a:prstGeom prst="rect">
            <a:avLst/>
          </a:prstGeom>
        </p:spPr>
        <p:txBody>
          <a:bodyPr>
            <a:spAutoFit/>
          </a:bodyPr>
          <a:lstStyle/>
          <a:p>
            <a:r>
              <a:rPr lang="es-ES" dirty="0">
                <a:solidFill>
                  <a:srgbClr val="000000"/>
                </a:solidFill>
                <a:latin typeface="Calibri" panose="020F0502020204030204" pitchFamily="34" charset="0"/>
              </a:rPr>
              <a:t>permite asignar a un elemento del DOM una o varias propiedades de estilo almacenadas como un objeto en el modelo de la aplicación</a:t>
            </a:r>
          </a:p>
        </p:txBody>
      </p:sp>
      <p:sp>
        <p:nvSpPr>
          <p:cNvPr id="7" name="Rectángulo 6"/>
          <p:cNvSpPr/>
          <p:nvPr/>
        </p:nvSpPr>
        <p:spPr>
          <a:xfrm>
            <a:off x="2555875" y="3349012"/>
            <a:ext cx="2042629" cy="369332"/>
          </a:xfrm>
          <a:prstGeom prst="rect">
            <a:avLst/>
          </a:prstGeom>
        </p:spPr>
        <p:txBody>
          <a:bodyPr wrap="square">
            <a:spAutoFit/>
          </a:bodyPr>
          <a:lstStyle/>
          <a:p>
            <a:r>
              <a:rPr lang="es-ES" dirty="0">
                <a:solidFill>
                  <a:srgbClr val="000000"/>
                </a:solidFill>
                <a:latin typeface="Calibri" panose="020F0502020204030204" pitchFamily="34" charset="0"/>
              </a:rPr>
              <a:t>En el </a:t>
            </a:r>
            <a:r>
              <a:rPr lang="en-US" i="1" dirty="0">
                <a:solidFill>
                  <a:srgbClr val="000000"/>
                </a:solidFill>
                <a:latin typeface="Calibri" panose="020F0502020204030204" pitchFamily="34" charset="0"/>
              </a:rPr>
              <a:t>controller</a:t>
            </a:r>
            <a:r>
              <a:rPr lang="es-ES" dirty="0">
                <a:solidFill>
                  <a:srgbClr val="000000"/>
                </a:solidFill>
                <a:latin typeface="Calibri" panose="020F0502020204030204" pitchFamily="34" charset="0"/>
              </a:rPr>
              <a:t>:</a:t>
            </a:r>
          </a:p>
        </p:txBody>
      </p:sp>
      <p:sp>
        <p:nvSpPr>
          <p:cNvPr id="8" name="Rectángulo 7"/>
          <p:cNvSpPr/>
          <p:nvPr/>
        </p:nvSpPr>
        <p:spPr>
          <a:xfrm>
            <a:off x="2562405" y="2597213"/>
            <a:ext cx="2279470"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noProof="1">
                <a:solidFill>
                  <a:srgbClr val="000000"/>
                </a:solidFill>
                <a:latin typeface="Calibri" panose="020F0502020204030204" pitchFamily="34" charset="0"/>
              </a:rPr>
              <a:t>&lt;p ng-style ="estilos"&gt;</a:t>
            </a:r>
          </a:p>
        </p:txBody>
      </p:sp>
      <p:sp>
        <p:nvSpPr>
          <p:cNvPr id="9" name="Rectángulo 8"/>
          <p:cNvSpPr/>
          <p:nvPr/>
        </p:nvSpPr>
        <p:spPr>
          <a:xfrm>
            <a:off x="2562405" y="3873428"/>
            <a:ext cx="4572000" cy="646331"/>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s-ES" noProof="1">
                <a:solidFill>
                  <a:srgbClr val="000000"/>
                </a:solidFill>
                <a:latin typeface="Calibri" panose="020F0502020204030204" pitchFamily="34" charset="0"/>
              </a:rPr>
              <a:t>$scope.estilos = {"bachgrouun-color" : "green", </a:t>
            </a:r>
          </a:p>
          <a:p>
            <a:pPr marL="1028700" marR="0">
              <a:spcBef>
                <a:spcPts val="0"/>
              </a:spcBef>
              <a:spcAft>
                <a:spcPts val="0"/>
              </a:spcAft>
            </a:pPr>
            <a:r>
              <a:rPr lang="es-ES" noProof="1">
                <a:solidFill>
                  <a:srgbClr val="000000"/>
                </a:solidFill>
                <a:latin typeface="Calibri" panose="020F0502020204030204" pitchFamily="34" charset="0"/>
              </a:rPr>
              <a:t>"color": "silver"}</a:t>
            </a:r>
          </a:p>
        </p:txBody>
      </p:sp>
    </p:spTree>
    <p:extLst>
      <p:ext uri="{BB962C8B-B14F-4D97-AF65-F5344CB8AC3E}">
        <p14:creationId xmlns:p14="http://schemas.microsoft.com/office/powerpoint/2010/main" val="26182502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CSS (2)</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000337" y="1430925"/>
            <a:ext cx="891591" cy="369332"/>
          </a:xfrm>
          <a:prstGeom prst="rect">
            <a:avLst/>
          </a:prstGeom>
        </p:spPr>
        <p:txBody>
          <a:bodyPr wrap="none">
            <a:spAutoFit/>
          </a:bodyPr>
          <a:lstStyle/>
          <a:p>
            <a:r>
              <a:rPr lang="bin-NG" b="1" dirty="0"/>
              <a:t>ngClass</a:t>
            </a:r>
            <a:endParaRPr lang="bin-NG" dirty="0">
              <a:solidFill>
                <a:srgbClr val="000000"/>
              </a:solidFill>
              <a:latin typeface="Calibri" panose="020F0502020204030204" pitchFamily="34" charset="0"/>
            </a:endParaRPr>
          </a:p>
        </p:txBody>
      </p:sp>
      <p:sp>
        <p:nvSpPr>
          <p:cNvPr id="10" name="Rectángulo 9"/>
          <p:cNvSpPr/>
          <p:nvPr/>
        </p:nvSpPr>
        <p:spPr>
          <a:xfrm>
            <a:off x="1252128" y="3671167"/>
            <a:ext cx="6434133" cy="1754326"/>
          </a:xfrm>
          <a:prstGeom prst="rect">
            <a:avLst/>
          </a:prstGeom>
        </p:spPr>
        <p:txBody>
          <a:bodyPr wrap="square">
            <a:spAutoFit/>
          </a:bodyPr>
          <a:lstStyle/>
          <a:p>
            <a:pPr marL="285750" indent="-285750">
              <a:buFont typeface="Arial" panose="020B0604020202020204" pitchFamily="34" charset="0"/>
              <a:buChar char="•"/>
            </a:pPr>
            <a:r>
              <a:rPr lang="es-ES" dirty="0">
                <a:solidFill>
                  <a:srgbClr val="000000"/>
                </a:solidFill>
                <a:latin typeface="Calibri" panose="020F0502020204030204" pitchFamily="34" charset="0"/>
              </a:rPr>
              <a:t>una cadena de caracteres con uno o más nombres de clases</a:t>
            </a:r>
          </a:p>
          <a:p>
            <a:pPr marL="285750" indent="-285750">
              <a:buFont typeface="Arial" panose="020B0604020202020204" pitchFamily="34" charset="0"/>
              <a:buChar char="•"/>
            </a:pPr>
            <a:r>
              <a:rPr lang="es-ES" dirty="0">
                <a:solidFill>
                  <a:srgbClr val="000000"/>
                </a:solidFill>
                <a:latin typeface="Calibri" panose="020F0502020204030204" pitchFamily="34" charset="0"/>
              </a:rPr>
              <a:t>un </a:t>
            </a:r>
            <a:r>
              <a:rPr lang="en-US" dirty="0">
                <a:solidFill>
                  <a:srgbClr val="000000"/>
                </a:solidFill>
                <a:latin typeface="Calibri" panose="020F0502020204030204" pitchFamily="34" charset="0"/>
              </a:rPr>
              <a:t>array</a:t>
            </a:r>
            <a:r>
              <a:rPr lang="es-ES" dirty="0">
                <a:solidFill>
                  <a:srgbClr val="000000"/>
                </a:solidFill>
                <a:latin typeface="Calibri" panose="020F0502020204030204" pitchFamily="34" charset="0"/>
              </a:rPr>
              <a:t> con los diferentes nombres de clases</a:t>
            </a:r>
          </a:p>
          <a:p>
            <a:pPr marL="285750" indent="-285750">
              <a:buFont typeface="Arial" panose="020B0604020202020204" pitchFamily="34" charset="0"/>
              <a:buChar char="•"/>
            </a:pPr>
            <a:r>
              <a:rPr lang="es-ES" dirty="0">
                <a:solidFill>
                  <a:srgbClr val="000000"/>
                </a:solidFill>
                <a:latin typeface="Calibri" panose="020F0502020204030204" pitchFamily="34" charset="0"/>
              </a:rPr>
              <a:t>un objeto, en el que</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 las claves permiten especificar nombres de clases y</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sus valores corresponden a expresiones que deben cumplirse para que éstas se apliquen.</a:t>
            </a:r>
            <a:endParaRPr lang="es-ES" dirty="0">
              <a:solidFill>
                <a:srgbClr val="000000"/>
              </a:solidFill>
              <a:effectLst/>
              <a:latin typeface="Calibri" panose="020F0502020204030204" pitchFamily="34" charset="0"/>
            </a:endParaRPr>
          </a:p>
        </p:txBody>
      </p:sp>
      <p:sp>
        <p:nvSpPr>
          <p:cNvPr id="11" name="Rectángulo 10"/>
          <p:cNvSpPr/>
          <p:nvPr/>
        </p:nvSpPr>
        <p:spPr>
          <a:xfrm>
            <a:off x="2357091" y="1430925"/>
            <a:ext cx="5832751" cy="1200329"/>
          </a:xfrm>
          <a:prstGeom prst="rect">
            <a:avLst/>
          </a:prstGeom>
        </p:spPr>
        <p:txBody>
          <a:bodyPr wrap="square">
            <a:spAutoFit/>
          </a:bodyPr>
          <a:lstStyle/>
          <a:p>
            <a:r>
              <a:rPr lang="es-ES" dirty="0">
                <a:solidFill>
                  <a:srgbClr val="000000"/>
                </a:solidFill>
                <a:latin typeface="Calibri" panose="020F0502020204030204" pitchFamily="34" charset="0"/>
              </a:rPr>
              <a:t>permite asignar a un elemento del DOM una clase mediante expresiones que hacen referencia al modelo.</a:t>
            </a:r>
          </a:p>
          <a:p>
            <a:r>
              <a:rPr lang="es-ES" dirty="0">
                <a:solidFill>
                  <a:srgbClr val="000000"/>
                </a:solidFill>
                <a:latin typeface="Calibri" panose="020F0502020204030204" pitchFamily="34" charset="0"/>
              </a:rPr>
              <a:t>De esa forma al modificar el modelo se aplacan clases diferentes y se modifica el aspecto del elemento</a:t>
            </a:r>
          </a:p>
        </p:txBody>
      </p:sp>
      <p:sp>
        <p:nvSpPr>
          <p:cNvPr id="12" name="Rectángulo 11"/>
          <p:cNvSpPr/>
          <p:nvPr/>
        </p:nvSpPr>
        <p:spPr>
          <a:xfrm>
            <a:off x="841513" y="2874211"/>
            <a:ext cx="5850835" cy="369332"/>
          </a:xfrm>
          <a:prstGeom prst="rect">
            <a:avLst/>
          </a:prstGeom>
        </p:spPr>
        <p:txBody>
          <a:bodyPr wrap="square">
            <a:spAutoFit/>
          </a:bodyPr>
          <a:lstStyle/>
          <a:p>
            <a:r>
              <a:rPr lang="es-ES" dirty="0">
                <a:solidFill>
                  <a:srgbClr val="000000"/>
                </a:solidFill>
                <a:latin typeface="Calibri" panose="020F0502020204030204" pitchFamily="34" charset="0"/>
              </a:rPr>
              <a:t>La propiedad del modelo puede tener varios formatos:</a:t>
            </a:r>
          </a:p>
        </p:txBody>
      </p:sp>
      <p:sp>
        <p:nvSpPr>
          <p:cNvPr id="13" name="Rectángulo 12"/>
          <p:cNvSpPr/>
          <p:nvPr/>
        </p:nvSpPr>
        <p:spPr>
          <a:xfrm>
            <a:off x="2357091" y="5668451"/>
            <a:ext cx="5819499" cy="369332"/>
          </a:xfrm>
          <a:prstGeom prst="rect">
            <a:avLst/>
          </a:prstGeom>
        </p:spPr>
        <p:txBody>
          <a:bodyPr wrap="square">
            <a:spAutoFit/>
          </a:bodyPr>
          <a:lstStyle/>
          <a:p>
            <a:r>
              <a:rPr lang="es-ES" dirty="0"/>
              <a:t>&lt;p </a:t>
            </a:r>
            <a:r>
              <a:rPr lang="es-ES" dirty="0" err="1"/>
              <a:t>ng-class</a:t>
            </a:r>
            <a:r>
              <a:rPr lang="es-ES" dirty="0"/>
              <a:t>="{positivo: total&gt;=0, negativo: total&lt;0}"&gt;</a:t>
            </a:r>
          </a:p>
        </p:txBody>
      </p:sp>
    </p:spTree>
    <p:extLst>
      <p:ext uri="{BB962C8B-B14F-4D97-AF65-F5344CB8AC3E}">
        <p14:creationId xmlns:p14="http://schemas.microsoft.com/office/powerpoint/2010/main" val="52319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Acumulador con clases</a:t>
            </a:r>
          </a:p>
        </p:txBody>
      </p:sp>
      <p:pic>
        <p:nvPicPr>
          <p:cNvPr id="4" name="Imagen 3"/>
          <p:cNvPicPr>
            <a:picLocks noChangeAspect="1"/>
          </p:cNvPicPr>
          <p:nvPr/>
        </p:nvPicPr>
        <p:blipFill>
          <a:blip r:embed="rId2"/>
          <a:stretch>
            <a:fillRect/>
          </a:stretch>
        </p:blipFill>
        <p:spPr>
          <a:xfrm>
            <a:off x="3208901" y="1354378"/>
            <a:ext cx="5182512" cy="4489831"/>
          </a:xfrm>
          <a:prstGeom prst="rect">
            <a:avLst/>
          </a:prstGeom>
        </p:spPr>
      </p:pic>
      <p:sp>
        <p:nvSpPr>
          <p:cNvPr id="5" name="CuadroTexto 4"/>
          <p:cNvSpPr txBox="1"/>
          <p:nvPr/>
        </p:nvSpPr>
        <p:spPr>
          <a:xfrm>
            <a:off x="653360" y="2001078"/>
            <a:ext cx="1974574" cy="923330"/>
          </a:xfrm>
          <a:prstGeom prst="rect">
            <a:avLst/>
          </a:prstGeom>
          <a:noFill/>
        </p:spPr>
        <p:txBody>
          <a:bodyPr wrap="square" rtlCol="0">
            <a:spAutoFit/>
          </a:bodyPr>
          <a:lstStyle/>
          <a:p>
            <a:r>
              <a:rPr lang="es-ES" dirty="0"/>
              <a:t>Ejemplos de clases que se aplican dinámicamente</a:t>
            </a:r>
          </a:p>
        </p:txBody>
      </p:sp>
      <p:sp>
        <p:nvSpPr>
          <p:cNvPr id="6" name="CuadroTexto 5"/>
          <p:cNvSpPr txBox="1"/>
          <p:nvPr/>
        </p:nvSpPr>
        <p:spPr>
          <a:xfrm>
            <a:off x="508690" y="3243469"/>
            <a:ext cx="2263913" cy="1754326"/>
          </a:xfrm>
          <a:prstGeom prst="rect">
            <a:avLst/>
          </a:prstGeom>
          <a:noFill/>
        </p:spPr>
        <p:txBody>
          <a:bodyPr wrap="square" rtlCol="0">
            <a:spAutoFit/>
          </a:bodyPr>
          <a:lstStyle/>
          <a:p>
            <a:pPr marL="285750" indent="-285750">
              <a:buFont typeface="Arial" panose="020B0604020202020204" pitchFamily="34" charset="0"/>
              <a:buChar char="•"/>
            </a:pPr>
            <a:r>
              <a:rPr lang="es-ES" dirty="0"/>
              <a:t>en respuesta a una selección por el usuario</a:t>
            </a:r>
          </a:p>
          <a:p>
            <a:pPr marL="285750" indent="-285750">
              <a:buFont typeface="Arial" panose="020B0604020202020204" pitchFamily="34" charset="0"/>
              <a:buChar char="•"/>
            </a:pPr>
            <a:r>
              <a:rPr lang="es-ES" dirty="0"/>
              <a:t>en función del valor de un dato del modelo</a:t>
            </a:r>
          </a:p>
        </p:txBody>
      </p:sp>
    </p:spTree>
    <p:extLst>
      <p:ext uri="{BB962C8B-B14F-4D97-AF65-F5344CB8AC3E}">
        <p14:creationId xmlns:p14="http://schemas.microsoft.com/office/powerpoint/2010/main" val="24537390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referencias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1443737" y="3626193"/>
            <a:ext cx="6905767" cy="923330"/>
          </a:xfrm>
          <a:prstGeom prst="rect">
            <a:avLst/>
          </a:prstGeom>
        </p:spPr>
        <p:txBody>
          <a:bodyPr wrap="square">
            <a:spAutoFit/>
          </a:bodyPr>
          <a:lstStyle/>
          <a:p>
            <a:r>
              <a:rPr lang="es-ES" dirty="0"/>
              <a:t>La directiva cumple una función similar a </a:t>
            </a:r>
            <a:r>
              <a:rPr lang="es-ES" i="1" noProof="1"/>
              <a:t>ng-bind</a:t>
            </a:r>
            <a:r>
              <a:rPr lang="es-ES" dirty="0"/>
              <a:t> cuando se emplean expresiones, evitando que se muestre la expresión o un icono antes de que haya sido cargada la imagen.</a:t>
            </a:r>
          </a:p>
        </p:txBody>
      </p:sp>
      <p:sp>
        <p:nvSpPr>
          <p:cNvPr id="5" name="Rectángulo 4"/>
          <p:cNvSpPr/>
          <p:nvPr/>
        </p:nvSpPr>
        <p:spPr>
          <a:xfrm>
            <a:off x="1147547" y="1431409"/>
            <a:ext cx="820609" cy="400110"/>
          </a:xfrm>
          <a:prstGeom prst="rect">
            <a:avLst/>
          </a:prstGeom>
        </p:spPr>
        <p:txBody>
          <a:bodyPr wrap="none">
            <a:spAutoFit/>
          </a:bodyPr>
          <a:lstStyle/>
          <a:p>
            <a:r>
              <a:rPr lang="es-ES" sz="2000" b="1" noProof="1"/>
              <a:t>ng-src</a:t>
            </a:r>
            <a:endParaRPr lang="es-ES" b="1" noProof="1"/>
          </a:p>
        </p:txBody>
      </p:sp>
      <p:sp>
        <p:nvSpPr>
          <p:cNvPr id="6" name="CuadroTexto 5"/>
          <p:cNvSpPr txBox="1"/>
          <p:nvPr/>
        </p:nvSpPr>
        <p:spPr>
          <a:xfrm>
            <a:off x="2872260" y="1431409"/>
            <a:ext cx="5189168" cy="923330"/>
          </a:xfrm>
          <a:prstGeom prst="rect">
            <a:avLst/>
          </a:prstGeom>
          <a:noFill/>
        </p:spPr>
        <p:txBody>
          <a:bodyPr wrap="square" rtlCol="0">
            <a:spAutoFit/>
          </a:bodyPr>
          <a:lstStyle/>
          <a:p>
            <a:r>
              <a:rPr lang="es-ES" dirty="0"/>
              <a:t>indica la </a:t>
            </a:r>
            <a:r>
              <a:rPr lang="en-US" i="1" noProof="1"/>
              <a:t>url</a:t>
            </a:r>
            <a:r>
              <a:rPr lang="es-ES" dirty="0"/>
              <a:t> del fichero que actúa como fuente para una etiqueta  </a:t>
            </a:r>
            <a:r>
              <a:rPr lang="es-ES" b="1" noProof="1"/>
              <a:t>img</a:t>
            </a:r>
            <a:r>
              <a:rPr lang="es-ES" dirty="0"/>
              <a:t>, sustituyendo el habitual atributo </a:t>
            </a:r>
            <a:r>
              <a:rPr lang="es-ES" i="1" noProof="1"/>
              <a:t>src</a:t>
            </a:r>
          </a:p>
        </p:txBody>
      </p:sp>
      <p:sp>
        <p:nvSpPr>
          <p:cNvPr id="7" name="Rectángulo 6"/>
          <p:cNvSpPr/>
          <p:nvPr/>
        </p:nvSpPr>
        <p:spPr>
          <a:xfrm>
            <a:off x="3355340" y="3044021"/>
            <a:ext cx="4572000" cy="369332"/>
          </a:xfrm>
          <a:prstGeom prst="rect">
            <a:avLst/>
          </a:prstGeom>
        </p:spPr>
        <p:txBody>
          <a:bodyPr>
            <a:spAutoFit/>
          </a:bodyPr>
          <a:lstStyle/>
          <a:p>
            <a:r>
              <a:rPr lang="de-DE" dirty="0"/>
              <a:t> &lt;img src="images/{{fileName}}" &gt;</a:t>
            </a:r>
          </a:p>
        </p:txBody>
      </p:sp>
      <p:sp>
        <p:nvSpPr>
          <p:cNvPr id="8" name="Rectángulo 7"/>
          <p:cNvSpPr/>
          <p:nvPr/>
        </p:nvSpPr>
        <p:spPr>
          <a:xfrm>
            <a:off x="3058073" y="2514714"/>
            <a:ext cx="3677097" cy="369332"/>
          </a:xfrm>
          <a:prstGeom prst="rect">
            <a:avLst/>
          </a:prstGeom>
        </p:spPr>
        <p:txBody>
          <a:bodyPr wrap="none">
            <a:spAutoFit/>
          </a:bodyPr>
          <a:lstStyle/>
          <a:p>
            <a:r>
              <a:rPr lang="de-DE" dirty="0"/>
              <a:t> &lt;img </a:t>
            </a:r>
            <a:r>
              <a:rPr lang="de-DE" b="1" dirty="0">
                <a:solidFill>
                  <a:srgbClr val="FF0000"/>
                </a:solidFill>
              </a:rPr>
              <a:t>ng-src</a:t>
            </a:r>
            <a:r>
              <a:rPr lang="de-DE" dirty="0"/>
              <a:t>="images/</a:t>
            </a:r>
            <a:r>
              <a:rPr lang="de-DE" b="1" dirty="0">
                <a:solidFill>
                  <a:srgbClr val="FF0000"/>
                </a:solidFill>
              </a:rPr>
              <a:t>{{</a:t>
            </a:r>
            <a:r>
              <a:rPr lang="de-DE" dirty="0"/>
              <a:t>fileName</a:t>
            </a:r>
            <a:r>
              <a:rPr lang="de-DE" b="1" dirty="0">
                <a:solidFill>
                  <a:srgbClr val="FF0000"/>
                </a:solidFill>
              </a:rPr>
              <a:t>}}</a:t>
            </a:r>
            <a:r>
              <a:rPr lang="de-DE" dirty="0"/>
              <a:t>" &gt;</a:t>
            </a:r>
            <a:endParaRPr lang="es-ES" dirty="0"/>
          </a:p>
        </p:txBody>
      </p:sp>
      <p:sp>
        <p:nvSpPr>
          <p:cNvPr id="9" name="CuadroTexto 8"/>
          <p:cNvSpPr txBox="1"/>
          <p:nvPr/>
        </p:nvSpPr>
        <p:spPr>
          <a:xfrm>
            <a:off x="1761917" y="3044021"/>
            <a:ext cx="1284839" cy="369332"/>
          </a:xfrm>
          <a:prstGeom prst="rect">
            <a:avLst/>
          </a:prstGeom>
          <a:noFill/>
        </p:spPr>
        <p:txBody>
          <a:bodyPr wrap="none" rtlCol="0">
            <a:spAutoFit/>
          </a:bodyPr>
          <a:lstStyle/>
          <a:p>
            <a:r>
              <a:rPr lang="es-ES" dirty="0"/>
              <a:t>En lugar de </a:t>
            </a:r>
          </a:p>
        </p:txBody>
      </p:sp>
      <p:sp>
        <p:nvSpPr>
          <p:cNvPr id="10" name="Rectángulo 9"/>
          <p:cNvSpPr/>
          <p:nvPr/>
        </p:nvSpPr>
        <p:spPr>
          <a:xfrm>
            <a:off x="1147547" y="5023361"/>
            <a:ext cx="958980" cy="400110"/>
          </a:xfrm>
          <a:prstGeom prst="rect">
            <a:avLst/>
          </a:prstGeom>
        </p:spPr>
        <p:txBody>
          <a:bodyPr wrap="none">
            <a:spAutoFit/>
          </a:bodyPr>
          <a:lstStyle/>
          <a:p>
            <a:r>
              <a:rPr lang="ibb-NG" sz="2000" b="1" noProof="1"/>
              <a:t>ng-href</a:t>
            </a:r>
          </a:p>
        </p:txBody>
      </p:sp>
      <p:sp>
        <p:nvSpPr>
          <p:cNvPr id="11" name="Rectángulo 10"/>
          <p:cNvSpPr/>
          <p:nvPr/>
        </p:nvSpPr>
        <p:spPr>
          <a:xfrm>
            <a:off x="2783549" y="4977630"/>
            <a:ext cx="5277879" cy="1200329"/>
          </a:xfrm>
          <a:prstGeom prst="rect">
            <a:avLst/>
          </a:prstGeom>
        </p:spPr>
        <p:txBody>
          <a:bodyPr wrap="square">
            <a:spAutoFit/>
          </a:bodyPr>
          <a:lstStyle/>
          <a:p>
            <a:r>
              <a:rPr lang="es-ES" dirty="0"/>
              <a:t>cumple una función similar respecto a los hiperenlaces (etiqueta &lt;a&gt;), evitando que se pueda pinchar en uno de ellos con una expresión de AngularJS antes de que ésta se haya resuelto.</a:t>
            </a:r>
          </a:p>
        </p:txBody>
      </p:sp>
    </p:spTree>
    <p:extLst>
      <p:ext uri="{BB962C8B-B14F-4D97-AF65-F5344CB8AC3E}">
        <p14:creationId xmlns:p14="http://schemas.microsoft.com/office/powerpoint/2010/main" val="2625745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r"/>
            <a:r>
              <a:rPr lang="es-ES" dirty="0"/>
              <a:t>Slider de imágenes</a:t>
            </a:r>
          </a:p>
        </p:txBody>
      </p:sp>
      <p:pic>
        <p:nvPicPr>
          <p:cNvPr id="2" name="Imagen 1"/>
          <p:cNvPicPr>
            <a:picLocks noChangeAspect="1"/>
          </p:cNvPicPr>
          <p:nvPr/>
        </p:nvPicPr>
        <p:blipFill>
          <a:blip r:embed="rId2"/>
          <a:stretch>
            <a:fillRect/>
          </a:stretch>
        </p:blipFill>
        <p:spPr>
          <a:xfrm>
            <a:off x="3446284" y="1444486"/>
            <a:ext cx="4509161" cy="4987787"/>
          </a:xfrm>
          <a:prstGeom prst="rect">
            <a:avLst/>
          </a:prstGeom>
        </p:spPr>
      </p:pic>
      <p:sp>
        <p:nvSpPr>
          <p:cNvPr id="3" name="CuadroTexto 2"/>
          <p:cNvSpPr txBox="1"/>
          <p:nvPr/>
        </p:nvSpPr>
        <p:spPr>
          <a:xfrm flipH="1">
            <a:off x="524243" y="1787857"/>
            <a:ext cx="2328138" cy="1477328"/>
          </a:xfrm>
          <a:prstGeom prst="rect">
            <a:avLst/>
          </a:prstGeom>
          <a:noFill/>
        </p:spPr>
        <p:txBody>
          <a:bodyPr wrap="square" rtlCol="0">
            <a:spAutoFit/>
          </a:bodyPr>
          <a:lstStyle/>
          <a:p>
            <a:r>
              <a:rPr lang="es-ES" dirty="0"/>
              <a:t>Para comprobar el uso de la directiva </a:t>
            </a:r>
            <a:r>
              <a:rPr lang="es-ES" i="1" noProof="1"/>
              <a:t>ngSrc</a:t>
            </a:r>
            <a:r>
              <a:rPr lang="es-ES" dirty="0"/>
              <a:t>, creamos un slider capaz de mostrar una sucesión de imágenes.</a:t>
            </a:r>
          </a:p>
        </p:txBody>
      </p:sp>
    </p:spTree>
    <p:extLst>
      <p:ext uri="{BB962C8B-B14F-4D97-AF65-F5344CB8AC3E}">
        <p14:creationId xmlns:p14="http://schemas.microsoft.com/office/powerpoint/2010/main" val="1131317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formularios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847647" y="1340381"/>
            <a:ext cx="979755" cy="923330"/>
          </a:xfrm>
          <a:prstGeom prst="rect">
            <a:avLst/>
          </a:prstGeom>
        </p:spPr>
        <p:txBody>
          <a:bodyPr wrap="none">
            <a:spAutoFit/>
          </a:bodyPr>
          <a:lstStyle/>
          <a:p>
            <a:r>
              <a:rPr lang="en-US" b="1" dirty="0"/>
              <a:t>input</a:t>
            </a:r>
          </a:p>
          <a:p>
            <a:r>
              <a:rPr lang="en-US" b="1" dirty="0"/>
              <a:t>textarea</a:t>
            </a:r>
          </a:p>
          <a:p>
            <a:r>
              <a:rPr lang="en-US" b="1" dirty="0"/>
              <a:t>select</a:t>
            </a:r>
          </a:p>
        </p:txBody>
      </p:sp>
      <p:sp>
        <p:nvSpPr>
          <p:cNvPr id="6" name="Rectángulo 5"/>
          <p:cNvSpPr/>
          <p:nvPr/>
        </p:nvSpPr>
        <p:spPr>
          <a:xfrm>
            <a:off x="2835074" y="1334269"/>
            <a:ext cx="3295324" cy="923330"/>
          </a:xfrm>
          <a:prstGeom prst="rect">
            <a:avLst/>
          </a:prstGeom>
        </p:spPr>
        <p:txBody>
          <a:bodyPr wrap="square">
            <a:spAutoFit/>
          </a:bodyPr>
          <a:lstStyle/>
          <a:p>
            <a:r>
              <a:rPr lang="bin-NG" b="1" dirty="0">
                <a:solidFill>
                  <a:srgbClr val="000000"/>
                </a:solidFill>
                <a:latin typeface="Calibri" panose="020F0502020204030204" pitchFamily="34" charset="0"/>
              </a:rPr>
              <a:t>ngModel</a:t>
            </a:r>
            <a:r>
              <a:rPr lang="es-ES" dirty="0">
                <a:solidFill>
                  <a:srgbClr val="000000"/>
                </a:solidFill>
                <a:latin typeface="Calibri" panose="020F0502020204030204" pitchFamily="34" charset="0"/>
              </a:rPr>
              <a:t>: indica la propiedad del modelo/</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a la que se asocia el  elemento</a:t>
            </a:r>
            <a:endParaRPr lang="es-ES" dirty="0"/>
          </a:p>
        </p:txBody>
      </p:sp>
      <p:sp>
        <p:nvSpPr>
          <p:cNvPr id="2" name="Rectángulo 1"/>
          <p:cNvSpPr/>
          <p:nvPr/>
        </p:nvSpPr>
        <p:spPr>
          <a:xfrm>
            <a:off x="2059725" y="2317680"/>
            <a:ext cx="6376798" cy="923330"/>
          </a:xfrm>
          <a:prstGeom prst="rect">
            <a:avLst/>
          </a:prstGeom>
        </p:spPr>
        <p:txBody>
          <a:bodyPr wrap="square">
            <a:spAutoFit/>
          </a:bodyPr>
          <a:lstStyle/>
          <a:p>
            <a:r>
              <a:rPr lang="es-ES" dirty="0"/>
              <a:t>&lt;</a:t>
            </a:r>
            <a:r>
              <a:rPr lang="es-ES" dirty="0" err="1"/>
              <a:t>label</a:t>
            </a:r>
            <a:r>
              <a:rPr lang="es-ES" dirty="0"/>
              <a:t> </a:t>
            </a:r>
            <a:r>
              <a:rPr lang="es-ES" dirty="0" err="1"/>
              <a:t>for</a:t>
            </a:r>
            <a:r>
              <a:rPr lang="es-ES" dirty="0"/>
              <a:t>="</a:t>
            </a:r>
            <a:r>
              <a:rPr lang="es-ES" dirty="0" err="1"/>
              <a:t>nif</a:t>
            </a:r>
            <a:r>
              <a:rPr lang="es-ES" dirty="0"/>
              <a:t>"&gt;NIF:&lt;/</a:t>
            </a:r>
            <a:r>
              <a:rPr lang="es-ES" dirty="0" err="1"/>
              <a:t>label</a:t>
            </a:r>
            <a:r>
              <a:rPr lang="es-ES" dirty="0"/>
              <a:t>&gt;</a:t>
            </a:r>
          </a:p>
          <a:p>
            <a:r>
              <a:rPr lang="es-ES" dirty="0"/>
              <a:t>&lt;input id="</a:t>
            </a:r>
            <a:r>
              <a:rPr lang="es-ES" dirty="0" err="1"/>
              <a:t>nif</a:t>
            </a:r>
            <a:r>
              <a:rPr lang="es-ES" dirty="0"/>
              <a:t>" </a:t>
            </a:r>
            <a:r>
              <a:rPr lang="es-ES" dirty="0" err="1"/>
              <a:t>type</a:t>
            </a:r>
            <a:r>
              <a:rPr lang="es-ES" dirty="0"/>
              <a:t>="</a:t>
            </a:r>
            <a:r>
              <a:rPr lang="es-ES" dirty="0" err="1"/>
              <a:t>text</a:t>
            </a:r>
            <a:r>
              <a:rPr lang="es-ES" dirty="0"/>
              <a:t>" id = "</a:t>
            </a:r>
            <a:r>
              <a:rPr lang="es-ES" dirty="0" err="1"/>
              <a:t>nif</a:t>
            </a:r>
            <a:r>
              <a:rPr lang="es-ES" dirty="0"/>
              <a:t>" </a:t>
            </a:r>
            <a:r>
              <a:rPr lang="es-ES" dirty="0" err="1"/>
              <a:t>name</a:t>
            </a:r>
            <a:r>
              <a:rPr lang="es-ES" dirty="0"/>
              <a:t>="</a:t>
            </a:r>
            <a:r>
              <a:rPr lang="es-ES" dirty="0" err="1"/>
              <a:t>nif</a:t>
            </a:r>
            <a:r>
              <a:rPr lang="es-ES" dirty="0"/>
              <a:t>"</a:t>
            </a:r>
            <a:br>
              <a:rPr lang="es-ES" dirty="0"/>
            </a:br>
            <a:r>
              <a:rPr lang="es-ES" dirty="0"/>
              <a:t> </a:t>
            </a:r>
            <a:r>
              <a:rPr lang="es-ES" dirty="0" err="1"/>
              <a:t>ng-model</a:t>
            </a:r>
            <a:r>
              <a:rPr lang="es-ES" dirty="0"/>
              <a:t>="</a:t>
            </a:r>
            <a:r>
              <a:rPr lang="es-ES" dirty="0" err="1"/>
              <a:t>seguro.nif</a:t>
            </a:r>
            <a:r>
              <a:rPr lang="es-ES" dirty="0"/>
              <a:t>" /&gt;</a:t>
            </a:r>
          </a:p>
        </p:txBody>
      </p:sp>
      <p:sp>
        <p:nvSpPr>
          <p:cNvPr id="10" name="Rectángulo 9"/>
          <p:cNvSpPr/>
          <p:nvPr/>
        </p:nvSpPr>
        <p:spPr>
          <a:xfrm>
            <a:off x="2059725" y="3257959"/>
            <a:ext cx="6376798" cy="923330"/>
          </a:xfrm>
          <a:prstGeom prst="rect">
            <a:avLst/>
          </a:prstGeom>
        </p:spPr>
        <p:txBody>
          <a:bodyPr wrap="square">
            <a:spAutoFit/>
          </a:bodyPr>
          <a:lstStyle/>
          <a:p>
            <a:r>
              <a:rPr lang="es-ES" dirty="0"/>
              <a:t>&lt;</a:t>
            </a:r>
            <a:r>
              <a:rPr lang="es-ES" dirty="0" err="1"/>
              <a:t>label</a:t>
            </a:r>
            <a:r>
              <a:rPr lang="es-ES" dirty="0"/>
              <a:t> </a:t>
            </a:r>
            <a:r>
              <a:rPr lang="es-ES" dirty="0" err="1"/>
              <a:t>for</a:t>
            </a:r>
            <a:r>
              <a:rPr lang="es-ES" dirty="0"/>
              <a:t>="casado"&gt;Casado:&lt;/</a:t>
            </a:r>
            <a:r>
              <a:rPr lang="es-ES" dirty="0" err="1"/>
              <a:t>label</a:t>
            </a:r>
            <a:r>
              <a:rPr lang="es-ES" dirty="0"/>
              <a:t>&gt;</a:t>
            </a:r>
          </a:p>
          <a:p>
            <a:r>
              <a:rPr lang="es-ES" dirty="0"/>
              <a:t>&lt;input id="casado" </a:t>
            </a:r>
            <a:r>
              <a:rPr lang="es-ES" dirty="0" err="1"/>
              <a:t>type</a:t>
            </a:r>
            <a:r>
              <a:rPr lang="es-ES" dirty="0"/>
              <a:t>="</a:t>
            </a:r>
            <a:r>
              <a:rPr lang="es-ES" dirty="0" err="1"/>
              <a:t>checkbox</a:t>
            </a:r>
            <a:r>
              <a:rPr lang="es-ES" dirty="0"/>
              <a:t>" id="casado" </a:t>
            </a:r>
            <a:r>
              <a:rPr lang="es-ES" dirty="0" err="1"/>
              <a:t>name</a:t>
            </a:r>
            <a:r>
              <a:rPr lang="es-ES" dirty="0"/>
              <a:t>="casado" </a:t>
            </a:r>
            <a:br>
              <a:rPr lang="es-ES" dirty="0"/>
            </a:br>
            <a:r>
              <a:rPr lang="es-ES" dirty="0" err="1"/>
              <a:t>ng-model</a:t>
            </a:r>
            <a:r>
              <a:rPr lang="es-ES" dirty="0"/>
              <a:t>="</a:t>
            </a:r>
            <a:r>
              <a:rPr lang="es-ES" dirty="0" err="1"/>
              <a:t>seguro.casado</a:t>
            </a:r>
            <a:r>
              <a:rPr lang="es-ES" dirty="0"/>
              <a:t>" &gt;</a:t>
            </a:r>
          </a:p>
        </p:txBody>
      </p:sp>
      <p:sp>
        <p:nvSpPr>
          <p:cNvPr id="11" name="Rectángulo 10"/>
          <p:cNvSpPr/>
          <p:nvPr/>
        </p:nvSpPr>
        <p:spPr>
          <a:xfrm>
            <a:off x="3881505" y="5343254"/>
            <a:ext cx="4172999" cy="646331"/>
          </a:xfrm>
          <a:prstGeom prst="rect">
            <a:avLst/>
          </a:prstGeom>
        </p:spPr>
        <p:txBody>
          <a:bodyPr wrap="square">
            <a:spAutoFit/>
          </a:bodyPr>
          <a:lstStyle/>
          <a:p>
            <a:r>
              <a:rPr lang="es-ES" dirty="0"/>
              <a:t> “Si el valor de una directiva </a:t>
            </a:r>
            <a:r>
              <a:rPr lang="es-ES" dirty="0" err="1"/>
              <a:t>ng-model</a:t>
            </a:r>
            <a:r>
              <a:rPr lang="es-ES" dirty="0"/>
              <a:t> no incluye un punto es que está mal.”</a:t>
            </a:r>
          </a:p>
        </p:txBody>
      </p:sp>
      <p:sp>
        <p:nvSpPr>
          <p:cNvPr id="12" name="CuadroTexto 11"/>
          <p:cNvSpPr txBox="1"/>
          <p:nvPr/>
        </p:nvSpPr>
        <p:spPr>
          <a:xfrm>
            <a:off x="1051679" y="5481753"/>
            <a:ext cx="1537600" cy="369332"/>
          </a:xfrm>
          <a:prstGeom prst="rect">
            <a:avLst/>
          </a:prstGeom>
          <a:noFill/>
        </p:spPr>
        <p:txBody>
          <a:bodyPr wrap="none" rtlCol="0">
            <a:spAutoFit/>
          </a:bodyPr>
          <a:lstStyle/>
          <a:p>
            <a:r>
              <a:rPr lang="es-ES" dirty="0"/>
              <a:t>Se suele decir:</a:t>
            </a:r>
          </a:p>
        </p:txBody>
      </p:sp>
      <p:cxnSp>
        <p:nvCxnSpPr>
          <p:cNvPr id="14" name="Conector recto de flecha 13"/>
          <p:cNvCxnSpPr>
            <a:stCxn id="12" idx="3"/>
            <a:endCxn id="11" idx="1"/>
          </p:cNvCxnSpPr>
          <p:nvPr/>
        </p:nvCxnSpPr>
        <p:spPr>
          <a:xfrm>
            <a:off x="2589279" y="5666419"/>
            <a:ext cx="12922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58602" y="4365955"/>
            <a:ext cx="6848269" cy="646331"/>
          </a:xfrm>
          <a:prstGeom prst="rect">
            <a:avLst/>
          </a:prstGeom>
          <a:noFill/>
        </p:spPr>
        <p:txBody>
          <a:bodyPr wrap="square" rtlCol="0">
            <a:spAutoFit/>
          </a:bodyPr>
          <a:lstStyle/>
          <a:p>
            <a:r>
              <a:rPr lang="es-ES" dirty="0"/>
              <a:t>En el caso de los </a:t>
            </a:r>
            <a:r>
              <a:rPr lang="en-US" b="1" dirty="0"/>
              <a:t>radio-buttons</a:t>
            </a:r>
            <a:r>
              <a:rPr lang="es-ES" b="1" dirty="0"/>
              <a:t>, </a:t>
            </a:r>
            <a:br>
              <a:rPr lang="es-ES" b="1" dirty="0"/>
            </a:br>
            <a:r>
              <a:rPr lang="es-ES" dirty="0"/>
              <a:t>cada conjunto de ellos camparte el mismo valor de </a:t>
            </a:r>
            <a:r>
              <a:rPr lang="es-ES" noProof="1"/>
              <a:t>ngModel</a:t>
            </a:r>
          </a:p>
        </p:txBody>
      </p:sp>
      <p:cxnSp>
        <p:nvCxnSpPr>
          <p:cNvPr id="17" name="Conector recto de flecha 16"/>
          <p:cNvCxnSpPr>
            <a:stCxn id="5" idx="3"/>
            <a:endCxn id="6" idx="1"/>
          </p:cNvCxnSpPr>
          <p:nvPr/>
        </p:nvCxnSpPr>
        <p:spPr>
          <a:xfrm flipV="1">
            <a:off x="1827402" y="1795934"/>
            <a:ext cx="1007672" cy="6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6963043" y="1606673"/>
            <a:ext cx="1473480" cy="369332"/>
          </a:xfrm>
          <a:prstGeom prst="rect">
            <a:avLst/>
          </a:prstGeom>
          <a:noFill/>
        </p:spPr>
        <p:txBody>
          <a:bodyPr wrap="none" rtlCol="0">
            <a:spAutoFit/>
          </a:bodyPr>
          <a:lstStyle/>
          <a:p>
            <a:r>
              <a:rPr lang="es-ES" dirty="0"/>
              <a:t>doble </a:t>
            </a:r>
            <a:r>
              <a:rPr lang="es-ES" dirty="0" err="1"/>
              <a:t>binding</a:t>
            </a:r>
            <a:endParaRPr lang="es-ES" dirty="0"/>
          </a:p>
        </p:txBody>
      </p:sp>
      <p:cxnSp>
        <p:nvCxnSpPr>
          <p:cNvPr id="16" name="Conector recto de flecha 15"/>
          <p:cNvCxnSpPr>
            <a:stCxn id="6" idx="3"/>
            <a:endCxn id="9" idx="1"/>
          </p:cNvCxnSpPr>
          <p:nvPr/>
        </p:nvCxnSpPr>
        <p:spPr>
          <a:xfrm flipV="1">
            <a:off x="6130398" y="1791339"/>
            <a:ext cx="832645" cy="4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4507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Formularios: </a:t>
            </a:r>
            <a:r>
              <a:rPr lang="es-ES" dirty="0" err="1"/>
              <a:t>Checkboxes</a:t>
            </a:r>
            <a:endParaRPr lang="es-ES" dirty="0"/>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787676" y="1521552"/>
            <a:ext cx="1284967" cy="369332"/>
          </a:xfrm>
          <a:prstGeom prst="rect">
            <a:avLst/>
          </a:prstGeom>
        </p:spPr>
        <p:txBody>
          <a:bodyPr wrap="none">
            <a:spAutoFit/>
          </a:bodyPr>
          <a:lstStyle/>
          <a:p>
            <a:r>
              <a:rPr lang="es-ES" dirty="0" err="1"/>
              <a:t>Checkboxes</a:t>
            </a:r>
            <a:endParaRPr lang="es-ES" dirty="0"/>
          </a:p>
        </p:txBody>
      </p:sp>
      <p:sp>
        <p:nvSpPr>
          <p:cNvPr id="6" name="Rectángulo 5"/>
          <p:cNvSpPr/>
          <p:nvPr/>
        </p:nvSpPr>
        <p:spPr>
          <a:xfrm>
            <a:off x="2878032" y="1519225"/>
            <a:ext cx="5183395" cy="923330"/>
          </a:xfrm>
          <a:prstGeom prst="rect">
            <a:avLst/>
          </a:prstGeom>
        </p:spPr>
        <p:txBody>
          <a:bodyPr wrap="square">
            <a:spAutoFit/>
          </a:bodyPr>
          <a:lstStyle/>
          <a:p>
            <a:r>
              <a:rPr lang="bin-NG" b="1" dirty="0">
                <a:solidFill>
                  <a:srgbClr val="000000"/>
                </a:solidFill>
                <a:latin typeface="Calibri" panose="020F0502020204030204" pitchFamily="34" charset="0"/>
              </a:rPr>
              <a:t>ngModel</a:t>
            </a:r>
            <a:r>
              <a:rPr lang="es-ES" dirty="0">
                <a:solidFill>
                  <a:srgbClr val="000000"/>
                </a:solidFill>
                <a:latin typeface="Calibri" panose="020F0502020204030204" pitchFamily="34" charset="0"/>
              </a:rPr>
              <a:t>: como en cualquier control de formulario, indica la propiedad del modelo/</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a la que se asocia el  elemento</a:t>
            </a:r>
            <a:endParaRPr lang="es-ES" dirty="0"/>
          </a:p>
        </p:txBody>
      </p:sp>
      <p:sp>
        <p:nvSpPr>
          <p:cNvPr id="7" name="Rectángulo 6"/>
          <p:cNvSpPr/>
          <p:nvPr/>
        </p:nvSpPr>
        <p:spPr>
          <a:xfrm>
            <a:off x="2878033" y="2403383"/>
            <a:ext cx="4572000" cy="923330"/>
          </a:xfrm>
          <a:prstGeom prst="rect">
            <a:avLst/>
          </a:prstGeom>
        </p:spPr>
        <p:txBody>
          <a:bodyPr>
            <a:spAutoFit/>
          </a:bodyPr>
          <a:lstStyle/>
          <a:p>
            <a:pPr fontAlgn="ctr"/>
            <a:r>
              <a:rPr lang="bin-NG" b="1" dirty="0">
                <a:solidFill>
                  <a:srgbClr val="000000"/>
                </a:solidFill>
                <a:latin typeface="Calibri" panose="020F0502020204030204" pitchFamily="34" charset="0"/>
              </a:rPr>
              <a:t>ngTrueValue</a:t>
            </a:r>
            <a:r>
              <a:rPr lang="es-ES" dirty="0">
                <a:solidFill>
                  <a:srgbClr val="000000"/>
                </a:solidFill>
                <a:latin typeface="Calibri" panose="020F0502020204030204" pitchFamily="34" charset="0"/>
              </a:rPr>
              <a:t>: permite asignar un valor personalizado al elemento cuando el campo </a:t>
            </a:r>
            <a:r>
              <a:rPr lang="en-US" i="1" dirty="0">
                <a:solidFill>
                  <a:srgbClr val="000000"/>
                </a:solidFill>
                <a:latin typeface="Calibri" panose="020F0502020204030204" pitchFamily="34" charset="0"/>
              </a:rPr>
              <a:t>checkbox</a:t>
            </a:r>
            <a:r>
              <a:rPr lang="es-ES" dirty="0">
                <a:solidFill>
                  <a:srgbClr val="000000"/>
                </a:solidFill>
                <a:latin typeface="Calibri" panose="020F0502020204030204" pitchFamily="34" charset="0"/>
              </a:rPr>
              <a:t> está marcado.</a:t>
            </a:r>
          </a:p>
        </p:txBody>
      </p:sp>
      <p:sp>
        <p:nvSpPr>
          <p:cNvPr id="8" name="Rectángulo 7"/>
          <p:cNvSpPr/>
          <p:nvPr/>
        </p:nvSpPr>
        <p:spPr>
          <a:xfrm>
            <a:off x="2878033" y="3326713"/>
            <a:ext cx="4572001" cy="923330"/>
          </a:xfrm>
          <a:prstGeom prst="rect">
            <a:avLst/>
          </a:prstGeom>
        </p:spPr>
        <p:txBody>
          <a:bodyPr>
            <a:spAutoFit/>
          </a:bodyPr>
          <a:lstStyle/>
          <a:p>
            <a:r>
              <a:rPr lang="bin-NG" b="1" dirty="0">
                <a:solidFill>
                  <a:srgbClr val="000000"/>
                </a:solidFill>
                <a:latin typeface="Calibri" panose="020F0502020204030204" pitchFamily="34" charset="0"/>
              </a:rPr>
              <a:t>ngFalseValue</a:t>
            </a:r>
            <a:r>
              <a:rPr lang="es-ES" dirty="0">
                <a:solidFill>
                  <a:srgbClr val="000000"/>
                </a:solidFill>
                <a:latin typeface="Calibri" panose="020F0502020204030204" pitchFamily="34" charset="0"/>
              </a:rPr>
              <a:t>: es lo mismo que </a:t>
            </a:r>
            <a:r>
              <a:rPr lang="bin-NG" dirty="0">
                <a:solidFill>
                  <a:srgbClr val="000000"/>
                </a:solidFill>
                <a:latin typeface="Calibri" panose="020F0502020204030204" pitchFamily="34" charset="0"/>
              </a:rPr>
              <a:t>ngTrueValue</a:t>
            </a:r>
            <a:r>
              <a:rPr lang="es-ES" dirty="0">
                <a:solidFill>
                  <a:srgbClr val="000000"/>
                </a:solidFill>
                <a:latin typeface="Calibri" panose="020F0502020204030204" pitchFamily="34" charset="0"/>
              </a:rPr>
              <a:t>, pero en este caso con el valor asignado cuando el campo no está marcado.</a:t>
            </a:r>
            <a:endParaRPr lang="es-ES" dirty="0"/>
          </a:p>
        </p:txBody>
      </p:sp>
      <p:sp>
        <p:nvSpPr>
          <p:cNvPr id="9" name="Rectángulo 8"/>
          <p:cNvSpPr/>
          <p:nvPr/>
        </p:nvSpPr>
        <p:spPr>
          <a:xfrm>
            <a:off x="2878033" y="4399010"/>
            <a:ext cx="5183395" cy="1754326"/>
          </a:xfrm>
          <a:prstGeom prst="rect">
            <a:avLst/>
          </a:prstGeom>
        </p:spPr>
        <p:txBody>
          <a:bodyPr wrap="square">
            <a:spAutoFit/>
          </a:bodyPr>
          <a:lstStyle/>
          <a:p>
            <a:pPr fontAlgn="ctr"/>
            <a:r>
              <a:rPr lang="bin-NG" b="1" dirty="0">
                <a:solidFill>
                  <a:srgbClr val="000000"/>
                </a:solidFill>
                <a:latin typeface="Calibri" panose="020F0502020204030204" pitchFamily="34" charset="0"/>
              </a:rPr>
              <a:t>ngChange</a:t>
            </a:r>
            <a:r>
              <a:rPr lang="es-ES" dirty="0">
                <a:solidFill>
                  <a:srgbClr val="000000"/>
                </a:solidFill>
                <a:latin typeface="Calibri" panose="020F0502020204030204" pitchFamily="34" charset="0"/>
              </a:rPr>
              <a:t>: sirve para indicar operaciones a realizar cuando se produce un evento de cambio en el elemento. Se dispara cuando cambia el estado del campo, marcado a no marcado y viceversa. El valor puede ser una expresión o una llamada a una función del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4832162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Formularios: </a:t>
            </a:r>
            <a:r>
              <a:rPr lang="en-US" dirty="0"/>
              <a:t>select / options</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Rectángulo 6"/>
          <p:cNvSpPr/>
          <p:nvPr/>
        </p:nvSpPr>
        <p:spPr>
          <a:xfrm>
            <a:off x="1349664" y="3636378"/>
            <a:ext cx="5668020" cy="1754326"/>
          </a:xfrm>
          <a:prstGeom prst="rect">
            <a:avLst/>
          </a:prstGeom>
        </p:spPr>
        <p:txBody>
          <a:bodyPr wrap="square">
            <a:spAutoFit/>
          </a:bodyPr>
          <a:lstStyle/>
          <a:p>
            <a:r>
              <a:rPr lang="en-US" dirty="0"/>
              <a:t>&lt;select name="country" ng-model="</a:t>
            </a:r>
            <a:r>
              <a:rPr lang="en-US" dirty="0" err="1"/>
              <a:t>user.country</a:t>
            </a:r>
            <a:r>
              <a:rPr lang="en-US" dirty="0"/>
              <a:t>"&gt;</a:t>
            </a:r>
          </a:p>
          <a:p>
            <a:pPr lvl="1"/>
            <a:r>
              <a:rPr lang="en-US" dirty="0"/>
              <a:t>&lt;option value=""&gt;Please select an option&lt;/option&gt;</a:t>
            </a:r>
          </a:p>
          <a:p>
            <a:pPr lvl="1"/>
            <a:r>
              <a:rPr lang="en-US" dirty="0"/>
              <a:t>&lt;option value="US"&gt;United States&lt;/option&gt;</a:t>
            </a:r>
          </a:p>
          <a:p>
            <a:pPr lvl="1"/>
            <a:r>
              <a:rPr lang="en-US" dirty="0"/>
              <a:t>&lt;option value="GB"&gt;United Kingdom&lt;/option&gt;</a:t>
            </a:r>
          </a:p>
          <a:p>
            <a:pPr lvl="1"/>
            <a:r>
              <a:rPr lang="en-US" dirty="0"/>
              <a:t>&lt;option value="AU"&gt;Australia&lt;/option&gt;</a:t>
            </a:r>
          </a:p>
          <a:p>
            <a:r>
              <a:rPr lang="en-US" dirty="0"/>
              <a:t>&lt;/select&gt;</a:t>
            </a:r>
            <a:endParaRPr lang="es-ES" dirty="0"/>
          </a:p>
        </p:txBody>
      </p:sp>
      <p:sp>
        <p:nvSpPr>
          <p:cNvPr id="8" name="Rectángulo 7"/>
          <p:cNvSpPr/>
          <p:nvPr/>
        </p:nvSpPr>
        <p:spPr>
          <a:xfrm>
            <a:off x="1929568" y="1825318"/>
            <a:ext cx="5378824" cy="369332"/>
          </a:xfrm>
          <a:prstGeom prst="rect">
            <a:avLst/>
          </a:prstGeom>
        </p:spPr>
        <p:txBody>
          <a:bodyPr wrap="square">
            <a:spAutoFit/>
          </a:bodyPr>
          <a:lstStyle/>
          <a:p>
            <a:r>
              <a:rPr lang="en-US" dirty="0"/>
              <a:t>&lt;option value="</a:t>
            </a:r>
            <a:r>
              <a:rPr lang="en-US" i="1" dirty="0">
                <a:solidFill>
                  <a:srgbClr val="002060"/>
                </a:solidFill>
              </a:rPr>
              <a:t>valor </a:t>
            </a:r>
            <a:r>
              <a:rPr lang="es-ES" i="1" dirty="0">
                <a:solidFill>
                  <a:srgbClr val="002060"/>
                </a:solidFill>
              </a:rPr>
              <a:t>opcional</a:t>
            </a:r>
            <a:r>
              <a:rPr lang="en-US" dirty="0"/>
              <a:t>"&gt;</a:t>
            </a:r>
            <a:r>
              <a:rPr lang="es-ES" i="1" dirty="0">
                <a:solidFill>
                  <a:srgbClr val="002060"/>
                </a:solidFill>
              </a:rPr>
              <a:t>Etiqueta</a:t>
            </a:r>
            <a:r>
              <a:rPr lang="en-US" dirty="0"/>
              <a:t>&lt;/option&gt;</a:t>
            </a:r>
          </a:p>
        </p:txBody>
      </p:sp>
      <p:sp>
        <p:nvSpPr>
          <p:cNvPr id="9" name="CuadroTexto 8"/>
          <p:cNvSpPr txBox="1"/>
          <p:nvPr/>
        </p:nvSpPr>
        <p:spPr>
          <a:xfrm>
            <a:off x="1048871" y="1299847"/>
            <a:ext cx="5143909" cy="369332"/>
          </a:xfrm>
          <a:prstGeom prst="rect">
            <a:avLst/>
          </a:prstGeom>
          <a:noFill/>
        </p:spPr>
        <p:txBody>
          <a:bodyPr wrap="none" rtlCol="0">
            <a:spAutoFit/>
          </a:bodyPr>
          <a:lstStyle/>
          <a:p>
            <a:r>
              <a:rPr lang="es-ES" dirty="0"/>
              <a:t>En HTML, cada "</a:t>
            </a:r>
            <a:r>
              <a:rPr lang="en-US" i="1" dirty="0"/>
              <a:t>option</a:t>
            </a:r>
            <a:r>
              <a:rPr lang="es-ES" dirty="0"/>
              <a:t>" puede tener 2 componentes</a:t>
            </a:r>
          </a:p>
        </p:txBody>
      </p:sp>
      <p:sp>
        <p:nvSpPr>
          <p:cNvPr id="13" name="CuadroTexto 12"/>
          <p:cNvSpPr txBox="1"/>
          <p:nvPr/>
        </p:nvSpPr>
        <p:spPr>
          <a:xfrm>
            <a:off x="1048871" y="2693501"/>
            <a:ext cx="5968813" cy="646331"/>
          </a:xfrm>
          <a:prstGeom prst="rect">
            <a:avLst/>
          </a:prstGeom>
          <a:noFill/>
        </p:spPr>
        <p:txBody>
          <a:bodyPr wrap="square" rtlCol="0">
            <a:spAutoFit/>
          </a:bodyPr>
          <a:lstStyle/>
          <a:p>
            <a:r>
              <a:rPr lang="es-ES" dirty="0"/>
              <a:t>Angular únicamente añade la directiva </a:t>
            </a:r>
            <a:r>
              <a:rPr lang="es-ES" b="1" noProof="1"/>
              <a:t>ngModel</a:t>
            </a:r>
            <a:r>
              <a:rPr lang="es-ES" dirty="0"/>
              <a:t> para recoger el valor (si existe) o la etiqueta de la opción seleccionada</a:t>
            </a:r>
          </a:p>
        </p:txBody>
      </p:sp>
      <p:sp>
        <p:nvSpPr>
          <p:cNvPr id="14" name="CuadroTexto 13"/>
          <p:cNvSpPr txBox="1"/>
          <p:nvPr/>
        </p:nvSpPr>
        <p:spPr>
          <a:xfrm>
            <a:off x="3780264" y="5529478"/>
            <a:ext cx="4281164" cy="646331"/>
          </a:xfrm>
          <a:prstGeom prst="rect">
            <a:avLst/>
          </a:prstGeom>
          <a:noFill/>
        </p:spPr>
        <p:txBody>
          <a:bodyPr wrap="square" rtlCol="0">
            <a:spAutoFit/>
          </a:bodyPr>
          <a:lstStyle/>
          <a:p>
            <a:r>
              <a:rPr lang="es-ES" dirty="0"/>
              <a:t>Angular añade una opción en blanco a no ser que exista una con valor ""</a:t>
            </a:r>
          </a:p>
        </p:txBody>
      </p:sp>
    </p:spTree>
    <p:extLst>
      <p:ext uri="{BB962C8B-B14F-4D97-AF65-F5344CB8AC3E}">
        <p14:creationId xmlns:p14="http://schemas.microsoft.com/office/powerpoint/2010/main" val="27484821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 S</a:t>
            </a:r>
            <a:r>
              <a:rPr lang="en-US" dirty="0"/>
              <a:t>elect / options </a:t>
            </a:r>
            <a:r>
              <a:rPr lang="es-ES" dirty="0"/>
              <a:t>desde el modelo</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3025494" y="1478196"/>
            <a:ext cx="5505553" cy="923330"/>
          </a:xfrm>
          <a:prstGeom prst="rect">
            <a:avLst/>
          </a:prstGeom>
        </p:spPr>
        <p:txBody>
          <a:bodyPr wrap="square">
            <a:spAutoFit/>
          </a:bodyPr>
          <a:lstStyle/>
          <a:p>
            <a:r>
              <a:rPr lang="es-ES" dirty="0">
                <a:solidFill>
                  <a:srgbClr val="000000"/>
                </a:solidFill>
                <a:latin typeface="Calibri" panose="020F0502020204030204" pitchFamily="34" charset="0"/>
              </a:rPr>
              <a:t>permite </a:t>
            </a:r>
            <a:r>
              <a:rPr lang="es-ES" b="1" dirty="0">
                <a:solidFill>
                  <a:srgbClr val="000000"/>
                </a:solidFill>
                <a:latin typeface="Calibri" panose="020F0502020204030204" pitchFamily="34" charset="0"/>
              </a:rPr>
              <a:t>crear automáticamente </a:t>
            </a:r>
            <a:r>
              <a:rPr lang="es-ES" dirty="0">
                <a:solidFill>
                  <a:srgbClr val="000000"/>
                </a:solidFill>
                <a:latin typeface="Calibri" panose="020F0502020204030204" pitchFamily="34" charset="0"/>
              </a:rPr>
              <a:t>un </a:t>
            </a:r>
            <a:r>
              <a:rPr lang="es-ES" dirty="0" err="1">
                <a:solidFill>
                  <a:srgbClr val="000000"/>
                </a:solidFill>
                <a:latin typeface="Calibri" panose="020F0502020204030204" pitchFamily="34" charset="0"/>
              </a:rPr>
              <a:t>select</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options</a:t>
            </a:r>
            <a:r>
              <a:rPr lang="es-ES" dirty="0">
                <a:solidFill>
                  <a:srgbClr val="000000"/>
                </a:solidFill>
                <a:latin typeface="Calibri" panose="020F0502020204030204" pitchFamily="34" charset="0"/>
              </a:rPr>
              <a:t> a partir de un conjunto de datos, procesando un </a:t>
            </a:r>
            <a:r>
              <a:rPr lang="es-ES" dirty="0" err="1">
                <a:solidFill>
                  <a:srgbClr val="000000"/>
                </a:solidFill>
                <a:latin typeface="Calibri" panose="020F0502020204030204" pitchFamily="34" charset="0"/>
              </a:rPr>
              <a:t>array</a:t>
            </a:r>
            <a:r>
              <a:rPr lang="es-ES" dirty="0">
                <a:solidFill>
                  <a:srgbClr val="000000"/>
                </a:solidFill>
                <a:latin typeface="Calibri" panose="020F0502020204030204" pitchFamily="34" charset="0"/>
              </a:rPr>
              <a:t> de objetos (</a:t>
            </a:r>
            <a:r>
              <a:rPr lang="es-ES" dirty="0" err="1"/>
              <a:t>aItems</a:t>
            </a:r>
            <a:r>
              <a:rPr lang="es-ES" dirty="0">
                <a:solidFill>
                  <a:srgbClr val="000000"/>
                </a:solidFill>
                <a:latin typeface="Calibri" panose="020F0502020204030204" pitchFamily="34" charset="0"/>
              </a:rPr>
              <a:t>) de forma similar a como haría </a:t>
            </a:r>
            <a:r>
              <a:rPr lang="es-ES" dirty="0" err="1">
                <a:solidFill>
                  <a:srgbClr val="000000"/>
                </a:solidFill>
                <a:latin typeface="Calibri" panose="020F0502020204030204" pitchFamily="34" charset="0"/>
              </a:rPr>
              <a:t>ngRepeat</a:t>
            </a:r>
            <a:endParaRPr lang="es-ES" dirty="0"/>
          </a:p>
        </p:txBody>
      </p:sp>
      <p:sp>
        <p:nvSpPr>
          <p:cNvPr id="2" name="Rectángulo 1"/>
          <p:cNvSpPr/>
          <p:nvPr/>
        </p:nvSpPr>
        <p:spPr>
          <a:xfrm>
            <a:off x="894937" y="1478196"/>
            <a:ext cx="1283300" cy="400110"/>
          </a:xfrm>
          <a:prstGeom prst="rect">
            <a:avLst/>
          </a:prstGeom>
        </p:spPr>
        <p:txBody>
          <a:bodyPr wrap="none">
            <a:spAutoFit/>
          </a:bodyPr>
          <a:lstStyle/>
          <a:p>
            <a:r>
              <a:rPr lang="es-ES" sz="2000" b="1" noProof="1">
                <a:solidFill>
                  <a:srgbClr val="000000"/>
                </a:solidFill>
                <a:latin typeface="Calibri" panose="020F0502020204030204" pitchFamily="34" charset="0"/>
              </a:rPr>
              <a:t>ngOptions</a:t>
            </a:r>
            <a:endParaRPr lang="es-ES" sz="2000" noProof="1"/>
          </a:p>
        </p:txBody>
      </p:sp>
      <p:sp>
        <p:nvSpPr>
          <p:cNvPr id="10" name="Rectángulo 9"/>
          <p:cNvSpPr/>
          <p:nvPr/>
        </p:nvSpPr>
        <p:spPr>
          <a:xfrm>
            <a:off x="1435800" y="4844613"/>
            <a:ext cx="7000723" cy="1477328"/>
          </a:xfrm>
          <a:prstGeom prst="rect">
            <a:avLst/>
          </a:prstGeom>
        </p:spPr>
        <p:txBody>
          <a:bodyPr wrap="square">
            <a:spAutoFit/>
          </a:bodyPr>
          <a:lstStyle/>
          <a:p>
            <a:pPr marL="285750" indent="-285750">
              <a:buFont typeface="Arial" panose="020B0604020202020204" pitchFamily="34" charset="0"/>
              <a:buChar char="•"/>
            </a:pPr>
            <a:r>
              <a:rPr lang="es-ES" dirty="0"/>
              <a:t>valor: Una expresión que use la variable </a:t>
            </a:r>
            <a:r>
              <a:rPr lang="es-ES" dirty="0" err="1"/>
              <a:t>item</a:t>
            </a:r>
            <a:r>
              <a:rPr lang="es-ES" dirty="0"/>
              <a:t> que será el </a:t>
            </a:r>
            <a:r>
              <a:rPr lang="es-ES" b="1" dirty="0"/>
              <a:t>valor</a:t>
            </a:r>
            <a:r>
              <a:rPr lang="es-ES" dirty="0"/>
              <a:t> que se asignará al modelo del &lt;</a:t>
            </a:r>
            <a:r>
              <a:rPr lang="es-ES" dirty="0" err="1"/>
              <a:t>select</a:t>
            </a:r>
            <a:r>
              <a:rPr lang="es-ES" dirty="0"/>
              <a:t>&gt;. Este valor es opcional.</a:t>
            </a:r>
          </a:p>
          <a:p>
            <a:pPr marL="285750" indent="-285750">
              <a:buFont typeface="Arial" panose="020B0604020202020204" pitchFamily="34" charset="0"/>
              <a:buChar char="•"/>
            </a:pPr>
            <a:r>
              <a:rPr lang="es-ES" dirty="0"/>
              <a:t>etiqueta: Una expresión que use la variable </a:t>
            </a:r>
            <a:r>
              <a:rPr lang="es-ES" dirty="0" err="1"/>
              <a:t>item</a:t>
            </a:r>
            <a:r>
              <a:rPr lang="es-ES" dirty="0"/>
              <a:t> que será la </a:t>
            </a:r>
            <a:r>
              <a:rPr lang="es-ES" b="1" dirty="0"/>
              <a:t>etiqueta</a:t>
            </a:r>
            <a:r>
              <a:rPr lang="es-ES" dirty="0"/>
              <a:t> que se mostrará en cada uno de los &lt;</a:t>
            </a:r>
            <a:r>
              <a:rPr lang="es-ES" dirty="0" err="1"/>
              <a:t>option</a:t>
            </a:r>
            <a:r>
              <a:rPr lang="es-ES" dirty="0"/>
              <a:t>&gt;.</a:t>
            </a:r>
          </a:p>
          <a:p>
            <a:pPr marL="285750" indent="-285750">
              <a:buFont typeface="Arial" panose="020B0604020202020204" pitchFamily="34" charset="0"/>
              <a:buChar char="•"/>
            </a:pPr>
            <a:r>
              <a:rPr lang="es-ES" dirty="0" err="1"/>
              <a:t>claveunica</a:t>
            </a:r>
            <a:r>
              <a:rPr lang="es-ES" dirty="0"/>
              <a:t>: La propiedad que es clave única.</a:t>
            </a:r>
          </a:p>
        </p:txBody>
      </p:sp>
      <p:sp>
        <p:nvSpPr>
          <p:cNvPr id="11" name="Rectángulo 10"/>
          <p:cNvSpPr/>
          <p:nvPr/>
        </p:nvSpPr>
        <p:spPr>
          <a:xfrm>
            <a:off x="1435800" y="4038568"/>
            <a:ext cx="7212842" cy="646331"/>
          </a:xfrm>
          <a:prstGeom prst="rect">
            <a:avLst/>
          </a:prstGeom>
        </p:spPr>
        <p:txBody>
          <a:bodyPr wrap="square">
            <a:spAutoFit/>
          </a:bodyPr>
          <a:lstStyle/>
          <a:p>
            <a:pPr marL="285750" indent="-285750">
              <a:buFont typeface="Arial" panose="020B0604020202020204" pitchFamily="34" charset="0"/>
              <a:buChar char="•"/>
            </a:pPr>
            <a:r>
              <a:rPr lang="es-ES" dirty="0"/>
              <a:t>ítem: Es la declaración de una variable que contendrá cada uno de los elementos de </a:t>
            </a:r>
            <a:r>
              <a:rPr lang="es-ES" dirty="0" err="1"/>
              <a:t>aItems</a:t>
            </a:r>
            <a:r>
              <a:rPr lang="es-ES" dirty="0"/>
              <a:t>. (puede ser cualquier nombre que decidamos).</a:t>
            </a:r>
          </a:p>
        </p:txBody>
      </p:sp>
      <p:sp>
        <p:nvSpPr>
          <p:cNvPr id="12" name="Rectángulo 11"/>
          <p:cNvSpPr/>
          <p:nvPr/>
        </p:nvSpPr>
        <p:spPr>
          <a:xfrm>
            <a:off x="3292565" y="2563531"/>
            <a:ext cx="2104945" cy="923330"/>
          </a:xfrm>
          <a:prstGeom prst="rect">
            <a:avLst/>
          </a:prstGeom>
        </p:spPr>
        <p:txBody>
          <a:bodyPr wrap="square">
            <a:spAutoFit/>
          </a:bodyPr>
          <a:lstStyle/>
          <a:p>
            <a:r>
              <a:rPr lang="en-US" dirty="0"/>
              <a:t>valor as </a:t>
            </a:r>
            <a:r>
              <a:rPr lang="es-ES" dirty="0"/>
              <a:t>etiqueta</a:t>
            </a:r>
          </a:p>
          <a:p>
            <a:r>
              <a:rPr lang="en-US" dirty="0"/>
              <a:t>for item in </a:t>
            </a:r>
            <a:r>
              <a:rPr lang="es-ES" dirty="0" err="1"/>
              <a:t>aItems</a:t>
            </a:r>
            <a:endParaRPr lang="en-US" dirty="0"/>
          </a:p>
          <a:p>
            <a:r>
              <a:rPr lang="en-US" dirty="0"/>
              <a:t>track by </a:t>
            </a:r>
            <a:r>
              <a:rPr lang="en-US" dirty="0" err="1"/>
              <a:t>claveunica</a:t>
            </a:r>
            <a:endParaRPr lang="es-ES" dirty="0"/>
          </a:p>
        </p:txBody>
      </p:sp>
      <p:sp>
        <p:nvSpPr>
          <p:cNvPr id="5" name="Rectángulo 4"/>
          <p:cNvSpPr/>
          <p:nvPr/>
        </p:nvSpPr>
        <p:spPr>
          <a:xfrm>
            <a:off x="1979948" y="2794231"/>
            <a:ext cx="1151854" cy="369332"/>
          </a:xfrm>
          <a:prstGeom prst="rect">
            <a:avLst/>
          </a:prstGeom>
        </p:spPr>
        <p:txBody>
          <a:bodyPr wrap="none">
            <a:spAutoFit/>
          </a:bodyPr>
          <a:lstStyle/>
          <a:p>
            <a:r>
              <a:rPr lang="es-ES" dirty="0" err="1"/>
              <a:t>ngOptions</a:t>
            </a:r>
            <a:endParaRPr lang="es-ES" dirty="0"/>
          </a:p>
        </p:txBody>
      </p:sp>
    </p:spTree>
    <p:extLst>
      <p:ext uri="{BB962C8B-B14F-4D97-AF65-F5344CB8AC3E}">
        <p14:creationId xmlns:p14="http://schemas.microsoft.com/office/powerpoint/2010/main" val="6092344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de </a:t>
            </a:r>
            <a:r>
              <a:rPr lang="es-ES" dirty="0" err="1"/>
              <a:t>select</a:t>
            </a:r>
            <a:r>
              <a:rPr lang="es-ES" dirty="0"/>
              <a:t>/</a:t>
            </a:r>
            <a:r>
              <a:rPr lang="es-ES" dirty="0" err="1"/>
              <a:t>options</a:t>
            </a:r>
            <a:endParaRPr lang="es-ES" dirty="0"/>
          </a:p>
        </p:txBody>
      </p:sp>
      <p:sp>
        <p:nvSpPr>
          <p:cNvPr id="4" name="Rectángulo 3"/>
          <p:cNvSpPr/>
          <p:nvPr/>
        </p:nvSpPr>
        <p:spPr>
          <a:xfrm>
            <a:off x="872849" y="1593023"/>
            <a:ext cx="4944855" cy="2308324"/>
          </a:xfrm>
          <a:prstGeom prst="rect">
            <a:avLst/>
          </a:prstGeom>
        </p:spPr>
        <p:txBody>
          <a:bodyPr wrap="square">
            <a:spAutoFit/>
          </a:bodyPr>
          <a:lstStyle/>
          <a:p>
            <a:r>
              <a:rPr lang="es-ES" noProof="1"/>
              <a:t>$scope.provincias=[</a:t>
            </a:r>
          </a:p>
          <a:p>
            <a:pPr lvl="1"/>
            <a:r>
              <a:rPr lang="es-ES" noProof="1"/>
              <a:t>{idProvincia:2, nombre:"Castellón"},</a:t>
            </a:r>
          </a:p>
          <a:p>
            <a:pPr lvl="1"/>
            <a:r>
              <a:rPr lang="es-ES" noProof="1"/>
              <a:t>{idProvincia:3, nombre:"Alicante"},</a:t>
            </a:r>
          </a:p>
          <a:p>
            <a:pPr lvl="1"/>
            <a:r>
              <a:rPr lang="es-ES" noProof="1"/>
              <a:t>{idProvincia:1, nombre:"Valencia"},</a:t>
            </a:r>
          </a:p>
          <a:p>
            <a:pPr lvl="1"/>
            <a:r>
              <a:rPr lang="es-ES" noProof="1"/>
              <a:t>{idProvincia:7, nombre:"Teruel"},  </a:t>
            </a:r>
          </a:p>
          <a:p>
            <a:pPr lvl="1"/>
            <a:r>
              <a:rPr lang="es-ES" noProof="1"/>
              <a:t>{dProvincia:5, nombre:"Tarragona"}</a:t>
            </a:r>
          </a:p>
          <a:p>
            <a:r>
              <a:rPr lang="es-ES" noProof="1"/>
              <a:t>];</a:t>
            </a:r>
          </a:p>
          <a:p>
            <a:r>
              <a:rPr lang="es-ES" noProof="1"/>
              <a:t>$scope.miProvinciaSeleccionada=null</a:t>
            </a:r>
          </a:p>
        </p:txBody>
      </p:sp>
      <p:sp>
        <p:nvSpPr>
          <p:cNvPr id="6" name="Rectángulo 5"/>
          <p:cNvSpPr/>
          <p:nvPr/>
        </p:nvSpPr>
        <p:spPr>
          <a:xfrm>
            <a:off x="1172816" y="4254346"/>
            <a:ext cx="6129130" cy="1477328"/>
          </a:xfrm>
          <a:prstGeom prst="rect">
            <a:avLst/>
          </a:prstGeom>
        </p:spPr>
        <p:txBody>
          <a:bodyPr wrap="square">
            <a:spAutoFit/>
          </a:bodyPr>
          <a:lstStyle/>
          <a:p>
            <a:pPr lvl="1" indent="-457200"/>
            <a:r>
              <a:rPr lang="es-ES" noProof="1"/>
              <a:t>&lt;select ng-model = "miProvinciaSeleccionada"</a:t>
            </a:r>
            <a:br>
              <a:rPr lang="es-ES" noProof="1"/>
            </a:br>
            <a:r>
              <a:rPr lang="es-ES" noProof="1"/>
              <a:t>ng-options = "provincia as provincia.nombre for provincia in provincias track by provincia.idProvincia"&gt;</a:t>
            </a:r>
          </a:p>
          <a:p>
            <a:pPr lvl="1"/>
            <a:r>
              <a:rPr lang="es-ES" noProof="1"/>
              <a:t>&lt;option value=""&gt;--Elige opcion--&lt;/option&gt;</a:t>
            </a:r>
          </a:p>
          <a:p>
            <a:r>
              <a:rPr lang="es-ES" noProof="1"/>
              <a:t>&lt;/select&gt;</a:t>
            </a:r>
          </a:p>
        </p:txBody>
      </p:sp>
      <p:pic>
        <p:nvPicPr>
          <p:cNvPr id="7" name="Imagen 6"/>
          <p:cNvPicPr>
            <a:picLocks noChangeAspect="1"/>
          </p:cNvPicPr>
          <p:nvPr/>
        </p:nvPicPr>
        <p:blipFill>
          <a:blip r:embed="rId3"/>
          <a:stretch>
            <a:fillRect/>
          </a:stretch>
        </p:blipFill>
        <p:spPr>
          <a:xfrm>
            <a:off x="6361043" y="1828647"/>
            <a:ext cx="1573901" cy="1600353"/>
          </a:xfrm>
          <a:prstGeom prst="rect">
            <a:avLst/>
          </a:prstGeom>
        </p:spPr>
      </p:pic>
    </p:spTree>
    <p:extLst>
      <p:ext uri="{BB962C8B-B14F-4D97-AF65-F5344CB8AC3E}">
        <p14:creationId xmlns:p14="http://schemas.microsoft.com/office/powerpoint/2010/main" val="4071544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Guía de estilo</a:t>
            </a:r>
          </a:p>
        </p:txBody>
      </p:sp>
      <p:pic>
        <p:nvPicPr>
          <p:cNvPr id="3" name="Imagen 2"/>
          <p:cNvPicPr>
            <a:picLocks noChangeAspect="1"/>
          </p:cNvPicPr>
          <p:nvPr/>
        </p:nvPicPr>
        <p:blipFill>
          <a:blip r:embed="rId2"/>
          <a:stretch>
            <a:fillRect/>
          </a:stretch>
        </p:blipFill>
        <p:spPr>
          <a:xfrm>
            <a:off x="2949304" y="1578544"/>
            <a:ext cx="5598380" cy="4160019"/>
          </a:xfrm>
          <a:prstGeom prst="rect">
            <a:avLst/>
          </a:prstGeom>
        </p:spPr>
      </p:pic>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5736345" y="4534449"/>
            <a:ext cx="3075272"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hlinkClick r:id="rId4"/>
              </a:rPr>
              <a:t>https://github.com/johnpapa/angular-styleguide</a:t>
            </a:r>
            <a:endParaRPr lang="es-ES" dirty="0"/>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856" y="1290005"/>
            <a:ext cx="2006019" cy="2006019"/>
          </a:xfrm>
          <a:prstGeom prst="rect">
            <a:avLst/>
          </a:prstGeom>
        </p:spPr>
      </p:pic>
      <p:sp>
        <p:nvSpPr>
          <p:cNvPr id="7" name="Rectángulo 6"/>
          <p:cNvSpPr/>
          <p:nvPr/>
        </p:nvSpPr>
        <p:spPr>
          <a:xfrm>
            <a:off x="961095" y="3381824"/>
            <a:ext cx="1183540" cy="369332"/>
          </a:xfrm>
          <a:prstGeom prst="rect">
            <a:avLst/>
          </a:prstGeom>
        </p:spPr>
        <p:txBody>
          <a:bodyPr wrap="square">
            <a:spAutoFit/>
          </a:bodyPr>
          <a:lstStyle/>
          <a:p>
            <a:r>
              <a:rPr lang="es-ES" dirty="0"/>
              <a:t>John Papa</a:t>
            </a:r>
          </a:p>
        </p:txBody>
      </p:sp>
      <p:cxnSp>
        <p:nvCxnSpPr>
          <p:cNvPr id="9" name="Conector recto de flecha 8"/>
          <p:cNvCxnSpPr>
            <a:stCxn id="7" idx="2"/>
            <a:endCxn id="10" idx="0"/>
          </p:cNvCxnSpPr>
          <p:nvPr/>
        </p:nvCxnSpPr>
        <p:spPr>
          <a:xfrm>
            <a:off x="1552865" y="3751156"/>
            <a:ext cx="2919" cy="783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703948" y="4534449"/>
            <a:ext cx="1703672" cy="646331"/>
          </a:xfrm>
          <a:prstGeom prst="rect">
            <a:avLst/>
          </a:prstGeom>
          <a:noFill/>
        </p:spPr>
        <p:txBody>
          <a:bodyPr wrap="square" rtlCol="0">
            <a:spAutoFit/>
          </a:bodyPr>
          <a:lstStyle/>
          <a:p>
            <a:pPr algn="ctr"/>
            <a:r>
              <a:rPr lang="es-ES" dirty="0"/>
              <a:t>Modularización extrema</a:t>
            </a:r>
          </a:p>
        </p:txBody>
      </p:sp>
    </p:spTree>
    <p:extLst>
      <p:ext uri="{BB962C8B-B14F-4D97-AF65-F5344CB8AC3E}">
        <p14:creationId xmlns:p14="http://schemas.microsoft.com/office/powerpoint/2010/main" val="38031758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Formulario: Selección de opciones</a:t>
            </a:r>
          </a:p>
        </p:txBody>
      </p:sp>
      <p:pic>
        <p:nvPicPr>
          <p:cNvPr id="4" name="Imagen 3"/>
          <p:cNvPicPr>
            <a:picLocks noChangeAspect="1"/>
          </p:cNvPicPr>
          <p:nvPr/>
        </p:nvPicPr>
        <p:blipFill>
          <a:blip r:embed="rId2"/>
          <a:stretch>
            <a:fillRect/>
          </a:stretch>
        </p:blipFill>
        <p:spPr>
          <a:xfrm>
            <a:off x="3110592" y="1510747"/>
            <a:ext cx="5404758" cy="4572001"/>
          </a:xfrm>
          <a:prstGeom prst="rect">
            <a:avLst/>
          </a:prstGeom>
        </p:spPr>
      </p:pic>
      <p:sp>
        <p:nvSpPr>
          <p:cNvPr id="5" name="CuadroTexto 4"/>
          <p:cNvSpPr txBox="1"/>
          <p:nvPr/>
        </p:nvSpPr>
        <p:spPr>
          <a:xfrm>
            <a:off x="628650" y="2042421"/>
            <a:ext cx="2368470" cy="1754326"/>
          </a:xfrm>
          <a:prstGeom prst="rect">
            <a:avLst/>
          </a:prstGeom>
          <a:noFill/>
        </p:spPr>
        <p:txBody>
          <a:bodyPr wrap="square" rtlCol="0">
            <a:spAutoFit/>
          </a:bodyPr>
          <a:lstStyle/>
          <a:p>
            <a:r>
              <a:rPr lang="es-ES" dirty="0"/>
              <a:t>Ejemplo de formulario con 2 de los mecanismos habituales de selección de opciones: </a:t>
            </a:r>
            <a:r>
              <a:rPr lang="en-US" i="1" dirty="0"/>
              <a:t>check box </a:t>
            </a:r>
            <a:r>
              <a:rPr lang="en-US" dirty="0"/>
              <a:t>y </a:t>
            </a:r>
            <a:r>
              <a:rPr lang="en-US" i="1" dirty="0"/>
              <a:t>select / options</a:t>
            </a:r>
          </a:p>
        </p:txBody>
      </p:sp>
    </p:spTree>
    <p:extLst>
      <p:ext uri="{BB962C8B-B14F-4D97-AF65-F5344CB8AC3E}">
        <p14:creationId xmlns:p14="http://schemas.microsoft.com/office/powerpoint/2010/main" val="912727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Formularios: validación</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518980" y="1842247"/>
            <a:ext cx="6896703" cy="2031325"/>
          </a:xfrm>
          <a:prstGeom prst="rect">
            <a:avLst/>
          </a:prstGeom>
        </p:spPr>
        <p:txBody>
          <a:bodyPr wrap="square">
            <a:spAutoFit/>
          </a:bodyPr>
          <a:lstStyle/>
          <a:p>
            <a:pPr marL="285750" indent="-285750">
              <a:buFont typeface="Arial" panose="020B0604020202020204" pitchFamily="34" charset="0"/>
              <a:buChar char="•"/>
            </a:pPr>
            <a:r>
              <a:rPr lang="es-ES" b="1" noProof="1"/>
              <a:t>ng-required</a:t>
            </a:r>
            <a:r>
              <a:rPr lang="en-US" dirty="0"/>
              <a:t>: valor </a:t>
            </a:r>
            <a:r>
              <a:rPr lang="es-ES" dirty="0"/>
              <a:t>booleano: cuando es </a:t>
            </a:r>
            <a:r>
              <a:rPr lang="en-US" dirty="0"/>
              <a:t>true </a:t>
            </a:r>
            <a:r>
              <a:rPr lang="es-ES" dirty="0"/>
              <a:t>marca un campo como obligatorio.</a:t>
            </a:r>
          </a:p>
          <a:p>
            <a:pPr marL="285750" indent="-285750">
              <a:buFont typeface="Arial" panose="020B0604020202020204" pitchFamily="34" charset="0"/>
              <a:buChar char="•"/>
            </a:pPr>
            <a:r>
              <a:rPr lang="en-US" b="1" noProof="1"/>
              <a:t>ng-maxlength</a:t>
            </a:r>
            <a:r>
              <a:rPr lang="en-US" dirty="0"/>
              <a:t>: </a:t>
            </a:r>
            <a:r>
              <a:rPr lang="es-ES" dirty="0"/>
              <a:t>indica el número máximo de caracteres permitidos en un campo</a:t>
            </a:r>
            <a:r>
              <a:rPr lang="en-US" dirty="0"/>
              <a:t>.</a:t>
            </a:r>
          </a:p>
          <a:p>
            <a:pPr marL="285750" indent="-285750">
              <a:buFont typeface="Arial" panose="020B0604020202020204" pitchFamily="34" charset="0"/>
              <a:buChar char="•"/>
            </a:pPr>
            <a:r>
              <a:rPr lang="en-US" b="1" noProof="1"/>
              <a:t>ng-minlength</a:t>
            </a:r>
            <a:r>
              <a:rPr lang="en-US" dirty="0"/>
              <a:t>: : </a:t>
            </a:r>
            <a:r>
              <a:rPr lang="es-ES" dirty="0"/>
              <a:t>indica el número mínimo de caracteres permitidos en un campo</a:t>
            </a:r>
            <a:r>
              <a:rPr lang="en-US" dirty="0"/>
              <a:t>.</a:t>
            </a:r>
          </a:p>
          <a:p>
            <a:pPr marL="285750" indent="-285750">
              <a:buFont typeface="Arial" panose="020B0604020202020204" pitchFamily="34" charset="0"/>
              <a:buChar char="•"/>
            </a:pPr>
            <a:r>
              <a:rPr lang="en-US" b="1" noProof="1"/>
              <a:t>ng-pattern</a:t>
            </a:r>
            <a:r>
              <a:rPr lang="en-US" dirty="0"/>
              <a:t>: </a:t>
            </a:r>
            <a:r>
              <a:rPr lang="es-ES" dirty="0"/>
              <a:t>Valida un campo frente a una expresión regular </a:t>
            </a:r>
            <a:r>
              <a:rPr lang="en-US" dirty="0"/>
              <a:t>(regex).</a:t>
            </a:r>
            <a:endParaRPr lang="es-ES" dirty="0"/>
          </a:p>
        </p:txBody>
      </p:sp>
      <p:sp>
        <p:nvSpPr>
          <p:cNvPr id="7" name="CuadroTexto 6"/>
          <p:cNvSpPr txBox="1"/>
          <p:nvPr/>
        </p:nvSpPr>
        <p:spPr>
          <a:xfrm>
            <a:off x="968188" y="1342554"/>
            <a:ext cx="1101584" cy="369332"/>
          </a:xfrm>
          <a:prstGeom prst="rect">
            <a:avLst/>
          </a:prstGeom>
          <a:noFill/>
        </p:spPr>
        <p:txBody>
          <a:bodyPr wrap="none" rtlCol="0">
            <a:spAutoFit/>
          </a:bodyPr>
          <a:lstStyle/>
          <a:p>
            <a:r>
              <a:rPr lang="es-ES" dirty="0"/>
              <a:t>Directivas</a:t>
            </a:r>
          </a:p>
        </p:txBody>
      </p:sp>
      <p:sp>
        <p:nvSpPr>
          <p:cNvPr id="8" name="CuadroTexto 7"/>
          <p:cNvSpPr txBox="1"/>
          <p:nvPr/>
        </p:nvSpPr>
        <p:spPr>
          <a:xfrm>
            <a:off x="1518980" y="4222161"/>
            <a:ext cx="647678" cy="369332"/>
          </a:xfrm>
          <a:prstGeom prst="rect">
            <a:avLst/>
          </a:prstGeom>
          <a:noFill/>
        </p:spPr>
        <p:txBody>
          <a:bodyPr wrap="none" rtlCol="0">
            <a:spAutoFit/>
          </a:bodyPr>
          <a:lstStyle/>
          <a:p>
            <a:r>
              <a:rPr lang="en-US" b="1" dirty="0"/>
              <a:t>form</a:t>
            </a:r>
          </a:p>
        </p:txBody>
      </p:sp>
      <p:sp>
        <p:nvSpPr>
          <p:cNvPr id="9" name="CuadroTexto 8"/>
          <p:cNvSpPr txBox="1"/>
          <p:nvPr/>
        </p:nvSpPr>
        <p:spPr>
          <a:xfrm>
            <a:off x="2338989" y="4222161"/>
            <a:ext cx="5855962" cy="1477328"/>
          </a:xfrm>
          <a:prstGeom prst="rect">
            <a:avLst/>
          </a:prstGeom>
          <a:noFill/>
        </p:spPr>
        <p:txBody>
          <a:bodyPr wrap="none" rtlCol="0">
            <a:spAutoFit/>
          </a:bodyPr>
          <a:lstStyle/>
          <a:p>
            <a:r>
              <a:rPr lang="es-ES" dirty="0"/>
              <a:t>la propia etiqueta HTML es además una directiva Angular</a:t>
            </a:r>
          </a:p>
          <a:p>
            <a:r>
              <a:rPr lang="es-ES" dirty="0"/>
              <a:t>Instancia automáticamente un controlador </a:t>
            </a:r>
            <a:r>
              <a:rPr lang="es-ES" i="1" noProof="1"/>
              <a:t>FormController</a:t>
            </a:r>
            <a:r>
              <a:rPr lang="es-ES" dirty="0"/>
              <a:t>,</a:t>
            </a:r>
          </a:p>
          <a:p>
            <a:r>
              <a:rPr lang="es-ES" dirty="0"/>
              <a:t>que registra todos los controles del formulario y sus estados.</a:t>
            </a:r>
          </a:p>
          <a:p>
            <a:r>
              <a:rPr lang="es-ES" dirty="0"/>
              <a:t>Si el formulario tiene nombre (atributo </a:t>
            </a:r>
            <a:r>
              <a:rPr lang="en-US" i="1" dirty="0"/>
              <a:t>name</a:t>
            </a:r>
            <a:r>
              <a:rPr lang="es-ES" dirty="0"/>
              <a:t>)</a:t>
            </a:r>
          </a:p>
          <a:p>
            <a:r>
              <a:rPr lang="es-ES" dirty="0"/>
              <a:t>la instancia se registra en $</a:t>
            </a:r>
            <a:r>
              <a:rPr lang="en-US" i="1" dirty="0"/>
              <a:t>scope</a:t>
            </a:r>
            <a:r>
              <a:rPr lang="es-ES" dirty="0"/>
              <a:t> con ese nombre</a:t>
            </a:r>
          </a:p>
        </p:txBody>
      </p:sp>
    </p:spTree>
    <p:extLst>
      <p:ext uri="{BB962C8B-B14F-4D97-AF65-F5344CB8AC3E}">
        <p14:creationId xmlns:p14="http://schemas.microsoft.com/office/powerpoint/2010/main" val="2948442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Validación: propiedades</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CuadroTexto 8"/>
          <p:cNvSpPr txBox="1"/>
          <p:nvPr/>
        </p:nvSpPr>
        <p:spPr>
          <a:xfrm>
            <a:off x="1116678" y="1331043"/>
            <a:ext cx="6737485" cy="923330"/>
          </a:xfrm>
          <a:prstGeom prst="rect">
            <a:avLst/>
          </a:prstGeom>
          <a:noFill/>
        </p:spPr>
        <p:txBody>
          <a:bodyPr wrap="none" rtlCol="0">
            <a:spAutoFit/>
          </a:bodyPr>
          <a:lstStyle/>
          <a:p>
            <a:r>
              <a:rPr lang="es-ES" dirty="0"/>
              <a:t>La instanciación automática del controlador </a:t>
            </a:r>
            <a:r>
              <a:rPr lang="es-ES" dirty="0" err="1"/>
              <a:t>FormController</a:t>
            </a:r>
            <a:r>
              <a:rPr lang="es-ES" dirty="0"/>
              <a:t>,</a:t>
            </a:r>
          </a:p>
          <a:p>
            <a:r>
              <a:rPr lang="es-ES" dirty="0"/>
              <a:t>y su registro en $</a:t>
            </a:r>
            <a:r>
              <a:rPr lang="es-ES" dirty="0" err="1"/>
              <a:t>scope</a:t>
            </a:r>
            <a:r>
              <a:rPr lang="es-ES" dirty="0"/>
              <a:t> con el nombre del formulario</a:t>
            </a:r>
            <a:br>
              <a:rPr lang="es-ES" dirty="0"/>
            </a:br>
            <a:r>
              <a:rPr lang="es-ES" dirty="0"/>
              <a:t>expone una serie de </a:t>
            </a:r>
            <a:r>
              <a:rPr lang="es-ES" b="1" dirty="0"/>
              <a:t>propiedades</a:t>
            </a:r>
            <a:r>
              <a:rPr lang="es-ES" dirty="0"/>
              <a:t> tanto de este como de sus controles</a:t>
            </a:r>
          </a:p>
        </p:txBody>
      </p:sp>
      <p:sp>
        <p:nvSpPr>
          <p:cNvPr id="2" name="Rectangle 1"/>
          <p:cNvSpPr>
            <a:spLocks noChangeArrowheads="1"/>
          </p:cNvSpPr>
          <p:nvPr/>
        </p:nvSpPr>
        <p:spPr bwMode="auto">
          <a:xfrm>
            <a:off x="1393705" y="4299790"/>
            <a:ext cx="6667723" cy="646331"/>
          </a:xfrm>
          <a:prstGeom prst="rect">
            <a:avLst/>
          </a:prstGeom>
          <a:noFill/>
        </p:spPr>
        <p:txBody>
          <a:bodyPr wrap="none" rtlCol="0">
            <a:spAutoFit/>
          </a:bodyPr>
          <a:lstStyle/>
          <a:p>
            <a:r>
              <a:rPr lang="en-US" b="1" dirty="0"/>
              <a:t>$valid</a:t>
            </a:r>
            <a:r>
              <a:rPr lang="en-US" dirty="0"/>
              <a:t> :</a:t>
            </a:r>
            <a:r>
              <a:rPr lang="es-ES" dirty="0"/>
              <a:t> true si se cumplen las condiciones impuestas por la directivas</a:t>
            </a:r>
          </a:p>
          <a:p>
            <a:r>
              <a:rPr lang="en-US" b="1" dirty="0"/>
              <a:t>$invalid</a:t>
            </a:r>
            <a:r>
              <a:rPr lang="en-US" dirty="0"/>
              <a:t> : </a:t>
            </a:r>
            <a:r>
              <a:rPr lang="es-ES" dirty="0"/>
              <a:t>es el opuesto al anterior</a:t>
            </a:r>
          </a:p>
        </p:txBody>
      </p:sp>
      <p:sp>
        <p:nvSpPr>
          <p:cNvPr id="6" name="Rectángulo 5"/>
          <p:cNvSpPr/>
          <p:nvPr/>
        </p:nvSpPr>
        <p:spPr>
          <a:xfrm>
            <a:off x="1344836" y="2370764"/>
            <a:ext cx="4989709" cy="923330"/>
          </a:xfrm>
          <a:prstGeom prst="rect">
            <a:avLst/>
          </a:prstGeom>
        </p:spPr>
        <p:txBody>
          <a:bodyPr wrap="square">
            <a:spAutoFit/>
          </a:bodyPr>
          <a:lstStyle/>
          <a:p>
            <a:r>
              <a:rPr lang="en-US" altLang="es-ES" b="1" dirty="0"/>
              <a:t>$</a:t>
            </a:r>
            <a:r>
              <a:rPr lang="es-ES" altLang="es-ES" b="1" noProof="1"/>
              <a:t>pristine</a:t>
            </a:r>
            <a:r>
              <a:rPr lang="en-US" altLang="es-ES" b="1" dirty="0"/>
              <a:t> </a:t>
            </a:r>
            <a:r>
              <a:rPr lang="en-US" altLang="es-ES" dirty="0"/>
              <a:t>: </a:t>
            </a:r>
            <a:r>
              <a:rPr lang="es-ES" altLang="es-ES" dirty="0"/>
              <a:t>true si el usuario aún no ha interaccionado con el formulario o control</a:t>
            </a:r>
          </a:p>
          <a:p>
            <a:r>
              <a:rPr lang="en-US" b="1" dirty="0"/>
              <a:t>$dirty</a:t>
            </a:r>
            <a:r>
              <a:rPr lang="en-US" dirty="0"/>
              <a:t> : </a:t>
            </a:r>
            <a:r>
              <a:rPr lang="es-ES" dirty="0"/>
              <a:t>es el opuesto al anterior</a:t>
            </a:r>
          </a:p>
        </p:txBody>
      </p:sp>
      <p:sp>
        <p:nvSpPr>
          <p:cNvPr id="10" name="CuadroTexto 9"/>
          <p:cNvSpPr txBox="1"/>
          <p:nvPr/>
        </p:nvSpPr>
        <p:spPr>
          <a:xfrm>
            <a:off x="2139163" y="3384954"/>
            <a:ext cx="6672454" cy="646331"/>
          </a:xfrm>
          <a:prstGeom prst="rect">
            <a:avLst/>
          </a:prstGeom>
          <a:noFill/>
        </p:spPr>
        <p:txBody>
          <a:bodyPr wrap="square" rtlCol="0">
            <a:spAutoFit/>
          </a:bodyPr>
          <a:lstStyle/>
          <a:p>
            <a:r>
              <a:rPr lang="es-ES" dirty="0"/>
              <a:t>Estas propiedades permiten no mostrar mensajes de validación hasta que el usuario ha comenzado a rellenar el formulario </a:t>
            </a:r>
          </a:p>
        </p:txBody>
      </p:sp>
      <p:sp>
        <p:nvSpPr>
          <p:cNvPr id="11" name="CuadroTexto 10"/>
          <p:cNvSpPr txBox="1"/>
          <p:nvPr/>
        </p:nvSpPr>
        <p:spPr>
          <a:xfrm>
            <a:off x="2139163" y="5214626"/>
            <a:ext cx="6117331" cy="923330"/>
          </a:xfrm>
          <a:prstGeom prst="rect">
            <a:avLst/>
          </a:prstGeom>
          <a:noFill/>
        </p:spPr>
        <p:txBody>
          <a:bodyPr wrap="square" rtlCol="0">
            <a:spAutoFit/>
          </a:bodyPr>
          <a:lstStyle/>
          <a:p>
            <a:r>
              <a:rPr lang="es-ES" dirty="0"/>
              <a:t>Estas propiedades permiten determinar la validez de cualquier control para hacer visibles o no los correspondientes mensajes, e.g utilizando la directiva </a:t>
            </a:r>
            <a:r>
              <a:rPr lang="es-ES" dirty="0" err="1"/>
              <a:t>ngShow</a:t>
            </a:r>
            <a:r>
              <a:rPr lang="es-ES" dirty="0"/>
              <a:t>.</a:t>
            </a:r>
          </a:p>
        </p:txBody>
      </p:sp>
    </p:spTree>
    <p:extLst>
      <p:ext uri="{BB962C8B-B14F-4D97-AF65-F5344CB8AC3E}">
        <p14:creationId xmlns:p14="http://schemas.microsoft.com/office/powerpoint/2010/main" val="2963076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Validación: momento</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806363" y="1377034"/>
            <a:ext cx="7521354" cy="369332"/>
          </a:xfrm>
          <a:prstGeom prst="rect">
            <a:avLst/>
          </a:prstGeom>
        </p:spPr>
        <p:txBody>
          <a:bodyPr wrap="none">
            <a:spAutoFit/>
          </a:bodyPr>
          <a:lstStyle/>
          <a:p>
            <a:r>
              <a:rPr lang="es-ES" dirty="0"/>
              <a:t>Inicialmente </a:t>
            </a:r>
            <a:r>
              <a:rPr lang="es-ES" dirty="0" err="1"/>
              <a:t>ng-model</a:t>
            </a:r>
            <a:r>
              <a:rPr lang="es-ES" dirty="0"/>
              <a:t> vincula el proceso de validación con el evento </a:t>
            </a:r>
            <a:r>
              <a:rPr lang="es-ES" dirty="0" err="1"/>
              <a:t>keydown</a:t>
            </a:r>
            <a:endParaRPr lang="es-ES" dirty="0"/>
          </a:p>
        </p:txBody>
      </p:sp>
      <p:sp>
        <p:nvSpPr>
          <p:cNvPr id="7" name="CuadroTexto 6"/>
          <p:cNvSpPr txBox="1"/>
          <p:nvPr/>
        </p:nvSpPr>
        <p:spPr>
          <a:xfrm>
            <a:off x="806363" y="2120098"/>
            <a:ext cx="4273412" cy="646331"/>
          </a:xfrm>
          <a:prstGeom prst="rect">
            <a:avLst/>
          </a:prstGeom>
          <a:noFill/>
        </p:spPr>
        <p:txBody>
          <a:bodyPr wrap="square" rtlCol="0">
            <a:spAutoFit/>
          </a:bodyPr>
          <a:lstStyle/>
          <a:p>
            <a:r>
              <a:rPr lang="es-ES" dirty="0"/>
              <a:t>Es posible modificar estas circunstancias mediante la directiva </a:t>
            </a:r>
            <a:r>
              <a:rPr lang="es-ES" dirty="0" err="1"/>
              <a:t>ng-model-options</a:t>
            </a:r>
            <a:endParaRPr lang="es-ES" dirty="0"/>
          </a:p>
        </p:txBody>
      </p:sp>
      <p:sp>
        <p:nvSpPr>
          <p:cNvPr id="8" name="CuadroTexto 7"/>
          <p:cNvSpPr txBox="1"/>
          <p:nvPr/>
        </p:nvSpPr>
        <p:spPr>
          <a:xfrm>
            <a:off x="5750848" y="2120097"/>
            <a:ext cx="2576869" cy="646331"/>
          </a:xfrm>
          <a:prstGeom prst="rect">
            <a:avLst/>
          </a:prstGeom>
          <a:noFill/>
        </p:spPr>
        <p:txBody>
          <a:bodyPr wrap="square" rtlCol="0">
            <a:spAutoFit/>
          </a:bodyPr>
          <a:lstStyle/>
          <a:p>
            <a:r>
              <a:rPr lang="es-ES" dirty="0"/>
              <a:t>objeto entre cuyas propiedades está</a:t>
            </a:r>
          </a:p>
        </p:txBody>
      </p:sp>
      <p:sp>
        <p:nvSpPr>
          <p:cNvPr id="13" name="Rectángulo 12"/>
          <p:cNvSpPr/>
          <p:nvPr/>
        </p:nvSpPr>
        <p:spPr>
          <a:xfrm>
            <a:off x="5839492" y="2849698"/>
            <a:ext cx="1122615" cy="369332"/>
          </a:xfrm>
          <a:prstGeom prst="rect">
            <a:avLst/>
          </a:prstGeom>
        </p:spPr>
        <p:txBody>
          <a:bodyPr wrap="none">
            <a:spAutoFit/>
          </a:bodyPr>
          <a:lstStyle/>
          <a:p>
            <a:r>
              <a:rPr lang="es-ES" dirty="0" err="1"/>
              <a:t>updateOn</a:t>
            </a:r>
            <a:endParaRPr lang="es-ES" dirty="0"/>
          </a:p>
        </p:txBody>
      </p:sp>
      <p:sp>
        <p:nvSpPr>
          <p:cNvPr id="14" name="CuadroTexto 13"/>
          <p:cNvSpPr txBox="1"/>
          <p:nvPr/>
        </p:nvSpPr>
        <p:spPr>
          <a:xfrm>
            <a:off x="1034266" y="3272764"/>
            <a:ext cx="4490635" cy="646331"/>
          </a:xfrm>
          <a:prstGeom prst="rect">
            <a:avLst/>
          </a:prstGeom>
          <a:noFill/>
        </p:spPr>
        <p:txBody>
          <a:bodyPr wrap="square" rtlCol="0">
            <a:spAutoFit/>
          </a:bodyPr>
          <a:lstStyle/>
          <a:p>
            <a:r>
              <a:rPr lang="es-ES" dirty="0"/>
              <a:t>permite indicar que evento / eventos quedan vinculados con el proceso de validación</a:t>
            </a:r>
          </a:p>
        </p:txBody>
      </p:sp>
      <p:cxnSp>
        <p:nvCxnSpPr>
          <p:cNvPr id="16" name="Conector angular 15"/>
          <p:cNvCxnSpPr>
            <a:stCxn id="13" idx="3"/>
            <a:endCxn id="14" idx="3"/>
          </p:cNvCxnSpPr>
          <p:nvPr/>
        </p:nvCxnSpPr>
        <p:spPr>
          <a:xfrm flipH="1">
            <a:off x="5524901" y="3034364"/>
            <a:ext cx="1437206" cy="561566"/>
          </a:xfrm>
          <a:prstGeom prst="bentConnector3">
            <a:avLst>
              <a:gd name="adj1" fmla="val -15906"/>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3539054" y="4228445"/>
            <a:ext cx="427361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dirty="0"/>
              <a:t>&lt;input </a:t>
            </a:r>
            <a:r>
              <a:rPr lang="es-ES" dirty="0" err="1"/>
              <a:t>type</a:t>
            </a:r>
            <a:r>
              <a:rPr lang="es-ES" dirty="0"/>
              <a:t>="</a:t>
            </a:r>
            <a:r>
              <a:rPr lang="es-ES" dirty="0" err="1"/>
              <a:t>text</a:t>
            </a:r>
            <a:r>
              <a:rPr lang="es-ES" dirty="0"/>
              <a:t>" </a:t>
            </a:r>
            <a:r>
              <a:rPr lang="es-ES" dirty="0" err="1"/>
              <a:t>ng-model</a:t>
            </a:r>
            <a:r>
              <a:rPr lang="es-ES" dirty="0"/>
              <a:t>="</a:t>
            </a:r>
            <a:r>
              <a:rPr lang="es-ES" dirty="0" err="1"/>
              <a:t>firstname</a:t>
            </a:r>
            <a:r>
              <a:rPr lang="es-ES" dirty="0"/>
              <a:t>" </a:t>
            </a:r>
            <a:r>
              <a:rPr lang="es-ES" dirty="0" err="1"/>
              <a:t>ng-model-options</a:t>
            </a:r>
            <a:r>
              <a:rPr lang="es-ES" dirty="0"/>
              <a:t>=" {</a:t>
            </a:r>
            <a:r>
              <a:rPr lang="es-ES" dirty="0" err="1"/>
              <a:t>updateOn</a:t>
            </a:r>
            <a:r>
              <a:rPr lang="es-ES" dirty="0"/>
              <a:t>: '</a:t>
            </a:r>
            <a:r>
              <a:rPr lang="es-ES" dirty="0" err="1"/>
              <a:t>blur</a:t>
            </a:r>
            <a:r>
              <a:rPr lang="es-ES" dirty="0"/>
              <a:t>'}" /&gt;</a:t>
            </a:r>
          </a:p>
        </p:txBody>
      </p:sp>
      <p:sp>
        <p:nvSpPr>
          <p:cNvPr id="22" name="Rectángulo 21"/>
          <p:cNvSpPr/>
          <p:nvPr/>
        </p:nvSpPr>
        <p:spPr>
          <a:xfrm>
            <a:off x="2047864" y="5381112"/>
            <a:ext cx="6063821" cy="646331"/>
          </a:xfrm>
          <a:prstGeom prst="rect">
            <a:avLst/>
          </a:prstGeom>
        </p:spPr>
        <p:txBody>
          <a:bodyPr wrap="square">
            <a:spAutoFit/>
          </a:bodyPr>
          <a:lstStyle/>
          <a:p>
            <a:r>
              <a:rPr lang="es-ES" dirty="0"/>
              <a:t>La propiedad </a:t>
            </a:r>
            <a:r>
              <a:rPr lang="es-ES" dirty="0" err="1"/>
              <a:t>debounce</a:t>
            </a:r>
            <a:r>
              <a:rPr lang="es-ES" dirty="0"/>
              <a:t> permite definir un intervalo en milisegundos antes de la respuesta al evento</a:t>
            </a:r>
          </a:p>
        </p:txBody>
      </p:sp>
    </p:spTree>
    <p:extLst>
      <p:ext uri="{BB962C8B-B14F-4D97-AF65-F5344CB8AC3E}">
        <p14:creationId xmlns:p14="http://schemas.microsoft.com/office/powerpoint/2010/main" val="25049466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Validación: ejemplo</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102105" y="3296445"/>
            <a:ext cx="7530354" cy="923330"/>
          </a:xfrm>
          <a:prstGeom prst="rect">
            <a:avLst/>
          </a:prstGeom>
        </p:spPr>
        <p:txBody>
          <a:bodyPr wrap="square">
            <a:spAutoFit/>
          </a:bodyPr>
          <a:lstStyle/>
          <a:p>
            <a:r>
              <a:rPr lang="es-ES" dirty="0"/>
              <a:t>&lt;</a:t>
            </a:r>
            <a:r>
              <a:rPr lang="es-ES" dirty="0" err="1"/>
              <a:t>span</a:t>
            </a:r>
            <a:r>
              <a:rPr lang="es-ES" dirty="0"/>
              <a:t> </a:t>
            </a:r>
            <a:r>
              <a:rPr lang="es-ES" dirty="0" err="1"/>
              <a:t>class</a:t>
            </a:r>
            <a:r>
              <a:rPr lang="es-ES" dirty="0"/>
              <a:t>="error-</a:t>
            </a:r>
            <a:r>
              <a:rPr lang="es-ES" dirty="0" err="1"/>
              <a:t>message</a:t>
            </a:r>
            <a:r>
              <a:rPr lang="es-ES" dirty="0"/>
              <a:t>"</a:t>
            </a:r>
            <a:br>
              <a:rPr lang="es-ES" dirty="0"/>
            </a:br>
            <a:r>
              <a:rPr lang="es-ES" dirty="0" err="1">
                <a:solidFill>
                  <a:srgbClr val="C00000"/>
                </a:solidFill>
              </a:rPr>
              <a:t>ng</a:t>
            </a:r>
            <a:r>
              <a:rPr lang="es-ES" dirty="0">
                <a:solidFill>
                  <a:srgbClr val="C00000"/>
                </a:solidFill>
              </a:rPr>
              <a:t>-show="myform.</a:t>
            </a:r>
            <a:r>
              <a:rPr lang="es-ES" dirty="0" err="1">
                <a:solidFill>
                  <a:srgbClr val="C00000"/>
                </a:solidFill>
              </a:rPr>
              <a:t>firstname</a:t>
            </a:r>
            <a:r>
              <a:rPr lang="es-ES" dirty="0">
                <a:solidFill>
                  <a:srgbClr val="C00000"/>
                </a:solidFill>
              </a:rPr>
              <a:t>.$</a:t>
            </a:r>
            <a:r>
              <a:rPr lang="es-ES" dirty="0" err="1">
                <a:solidFill>
                  <a:srgbClr val="C00000"/>
                </a:solidFill>
              </a:rPr>
              <a:t>dirty</a:t>
            </a:r>
            <a:r>
              <a:rPr lang="es-ES" dirty="0">
                <a:solidFill>
                  <a:srgbClr val="C00000"/>
                </a:solidFill>
              </a:rPr>
              <a:t> &amp;&amp; myform.</a:t>
            </a:r>
            <a:r>
              <a:rPr lang="es-ES" dirty="0" err="1">
                <a:solidFill>
                  <a:srgbClr val="C00000"/>
                </a:solidFill>
              </a:rPr>
              <a:t>firstname</a:t>
            </a:r>
            <a:r>
              <a:rPr lang="es-ES" dirty="0">
                <a:solidFill>
                  <a:srgbClr val="C00000"/>
                </a:solidFill>
              </a:rPr>
              <a:t>.$</a:t>
            </a:r>
            <a:r>
              <a:rPr lang="es-ES" dirty="0" err="1">
                <a:solidFill>
                  <a:srgbClr val="C00000"/>
                </a:solidFill>
              </a:rPr>
              <a:t>error.required</a:t>
            </a:r>
            <a:r>
              <a:rPr lang="es-ES" dirty="0">
                <a:solidFill>
                  <a:srgbClr val="C00000"/>
                </a:solidFill>
              </a:rPr>
              <a:t>"</a:t>
            </a:r>
            <a:r>
              <a:rPr lang="es-ES" dirty="0"/>
              <a:t>&gt;</a:t>
            </a:r>
            <a:br>
              <a:rPr lang="es-ES" dirty="0"/>
            </a:br>
            <a:r>
              <a:rPr lang="es-ES" dirty="0"/>
              <a:t>El nombre es obligatorio&lt;/</a:t>
            </a:r>
            <a:r>
              <a:rPr lang="es-ES" dirty="0" err="1"/>
              <a:t>span</a:t>
            </a:r>
            <a:r>
              <a:rPr lang="es-ES" dirty="0"/>
              <a:t>&gt;</a:t>
            </a:r>
          </a:p>
        </p:txBody>
      </p:sp>
      <p:sp>
        <p:nvSpPr>
          <p:cNvPr id="7" name="Rectángulo 6"/>
          <p:cNvSpPr/>
          <p:nvPr/>
        </p:nvSpPr>
        <p:spPr>
          <a:xfrm>
            <a:off x="1136128" y="2286880"/>
            <a:ext cx="6980424" cy="646331"/>
          </a:xfrm>
          <a:prstGeom prst="rect">
            <a:avLst/>
          </a:prstGeom>
        </p:spPr>
        <p:txBody>
          <a:bodyPr wrap="square">
            <a:spAutoFit/>
          </a:bodyPr>
          <a:lstStyle/>
          <a:p>
            <a:r>
              <a:rPr lang="es-ES" dirty="0"/>
              <a:t>&lt;input </a:t>
            </a:r>
            <a:r>
              <a:rPr lang="es-ES" dirty="0" err="1"/>
              <a:t>type</a:t>
            </a:r>
            <a:r>
              <a:rPr lang="es-ES" dirty="0"/>
              <a:t>="</a:t>
            </a:r>
            <a:r>
              <a:rPr lang="es-ES" dirty="0" err="1"/>
              <a:t>text</a:t>
            </a:r>
            <a:r>
              <a:rPr lang="es-ES" dirty="0"/>
              <a:t>" id="</a:t>
            </a:r>
            <a:r>
              <a:rPr lang="es-ES" dirty="0" err="1"/>
              <a:t>firstname</a:t>
            </a:r>
            <a:r>
              <a:rPr lang="es-ES" dirty="0"/>
              <a:t>" </a:t>
            </a:r>
            <a:r>
              <a:rPr lang="es-ES" dirty="0" err="1"/>
              <a:t>name</a:t>
            </a:r>
            <a:r>
              <a:rPr lang="es-ES" dirty="0"/>
              <a:t>="</a:t>
            </a:r>
            <a:r>
              <a:rPr lang="es-ES" dirty="0" err="1"/>
              <a:t>firstname</a:t>
            </a:r>
            <a:r>
              <a:rPr lang="es-ES" dirty="0"/>
              <a:t>"</a:t>
            </a:r>
          </a:p>
          <a:p>
            <a:r>
              <a:rPr lang="es-ES" dirty="0" err="1">
                <a:solidFill>
                  <a:srgbClr val="C00000"/>
                </a:solidFill>
              </a:rPr>
              <a:t>ng-model</a:t>
            </a:r>
            <a:r>
              <a:rPr lang="es-ES" dirty="0">
                <a:solidFill>
                  <a:srgbClr val="C00000"/>
                </a:solidFill>
              </a:rPr>
              <a:t>="</a:t>
            </a:r>
            <a:r>
              <a:rPr lang="es-ES" dirty="0" err="1">
                <a:solidFill>
                  <a:srgbClr val="C00000"/>
                </a:solidFill>
              </a:rPr>
              <a:t>user.firstname</a:t>
            </a:r>
            <a:r>
              <a:rPr lang="es-ES" dirty="0">
                <a:solidFill>
                  <a:srgbClr val="C00000"/>
                </a:solidFill>
              </a:rPr>
              <a:t>" </a:t>
            </a:r>
            <a:r>
              <a:rPr lang="es-ES" dirty="0" err="1">
                <a:solidFill>
                  <a:srgbClr val="C00000"/>
                </a:solidFill>
              </a:rPr>
              <a:t>ng-required</a:t>
            </a:r>
            <a:r>
              <a:rPr lang="es-ES" dirty="0">
                <a:solidFill>
                  <a:srgbClr val="C00000"/>
                </a:solidFill>
              </a:rPr>
              <a:t>="true" </a:t>
            </a:r>
            <a:r>
              <a:rPr lang="es-ES" dirty="0" err="1">
                <a:solidFill>
                  <a:srgbClr val="C00000"/>
                </a:solidFill>
              </a:rPr>
              <a:t>ng-minlength</a:t>
            </a:r>
            <a:r>
              <a:rPr lang="es-ES" dirty="0">
                <a:solidFill>
                  <a:srgbClr val="C00000"/>
                </a:solidFill>
              </a:rPr>
              <a:t>="2"</a:t>
            </a:r>
            <a:r>
              <a:rPr lang="es-ES" dirty="0"/>
              <a:t>&gt;</a:t>
            </a:r>
          </a:p>
        </p:txBody>
      </p:sp>
      <p:sp>
        <p:nvSpPr>
          <p:cNvPr id="8" name="Rectángulo 7"/>
          <p:cNvSpPr/>
          <p:nvPr/>
        </p:nvSpPr>
        <p:spPr>
          <a:xfrm>
            <a:off x="1102105" y="1422880"/>
            <a:ext cx="3524235" cy="369332"/>
          </a:xfrm>
          <a:prstGeom prst="rect">
            <a:avLst/>
          </a:prstGeom>
        </p:spPr>
        <p:txBody>
          <a:bodyPr wrap="none">
            <a:spAutoFit/>
          </a:bodyPr>
          <a:lstStyle/>
          <a:p>
            <a:r>
              <a:rPr lang="es-ES" dirty="0"/>
              <a:t>&lt;</a:t>
            </a:r>
            <a:r>
              <a:rPr lang="es-ES" dirty="0" err="1"/>
              <a:t>form</a:t>
            </a:r>
            <a:r>
              <a:rPr lang="es-ES" dirty="0"/>
              <a:t> </a:t>
            </a:r>
            <a:r>
              <a:rPr lang="es-ES" dirty="0" err="1"/>
              <a:t>name</a:t>
            </a:r>
            <a:r>
              <a:rPr lang="es-ES" dirty="0"/>
              <a:t>="</a:t>
            </a:r>
            <a:r>
              <a:rPr lang="es-ES" dirty="0" err="1"/>
              <a:t>myform</a:t>
            </a:r>
            <a:r>
              <a:rPr lang="es-ES" dirty="0"/>
              <a:t>" </a:t>
            </a:r>
            <a:r>
              <a:rPr lang="es-ES" dirty="0" err="1"/>
              <a:t>novalidate</a:t>
            </a:r>
            <a:r>
              <a:rPr lang="es-ES" dirty="0"/>
              <a:t>&gt;</a:t>
            </a:r>
          </a:p>
        </p:txBody>
      </p:sp>
      <p:sp>
        <p:nvSpPr>
          <p:cNvPr id="12" name="CuadroTexto 11"/>
          <p:cNvSpPr txBox="1"/>
          <p:nvPr/>
        </p:nvSpPr>
        <p:spPr>
          <a:xfrm>
            <a:off x="5687552" y="1277315"/>
            <a:ext cx="2595835" cy="646331"/>
          </a:xfrm>
          <a:prstGeom prst="rect">
            <a:avLst/>
          </a:prstGeom>
          <a:noFill/>
        </p:spPr>
        <p:txBody>
          <a:bodyPr wrap="square" rtlCol="0">
            <a:spAutoFit/>
          </a:bodyPr>
          <a:lstStyle/>
          <a:p>
            <a:r>
              <a:rPr lang="es-ES" dirty="0"/>
              <a:t>Anulamos la validación estándar HTML5</a:t>
            </a:r>
          </a:p>
        </p:txBody>
      </p:sp>
      <p:cxnSp>
        <p:nvCxnSpPr>
          <p:cNvPr id="14" name="Conector recto de flecha 13"/>
          <p:cNvCxnSpPr>
            <a:stCxn id="12" idx="1"/>
            <a:endCxn id="8" idx="3"/>
          </p:cNvCxnSpPr>
          <p:nvPr/>
        </p:nvCxnSpPr>
        <p:spPr>
          <a:xfrm flipH="1">
            <a:off x="4626340" y="1600481"/>
            <a:ext cx="1061212" cy="7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2554389" y="4787154"/>
            <a:ext cx="6078070" cy="646331"/>
          </a:xfrm>
          <a:prstGeom prst="rect">
            <a:avLst/>
          </a:prstGeom>
          <a:noFill/>
        </p:spPr>
        <p:txBody>
          <a:bodyPr wrap="square" rtlCol="0">
            <a:spAutoFit/>
          </a:bodyPr>
          <a:lstStyle/>
          <a:p>
            <a:r>
              <a:rPr lang="es-ES" dirty="0"/>
              <a:t>Para cada directiva de validación existe una propiedad $error que tomara un valor true o false según las circunstancias</a:t>
            </a:r>
          </a:p>
        </p:txBody>
      </p:sp>
      <p:cxnSp>
        <p:nvCxnSpPr>
          <p:cNvPr id="17" name="Conector recto de flecha 16"/>
          <p:cNvCxnSpPr>
            <a:stCxn id="15" idx="0"/>
          </p:cNvCxnSpPr>
          <p:nvPr/>
        </p:nvCxnSpPr>
        <p:spPr>
          <a:xfrm flipV="1">
            <a:off x="5593424" y="3965349"/>
            <a:ext cx="1358149" cy="82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0924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905802" y="425196"/>
            <a:ext cx="7036067" cy="638174"/>
          </a:xfrm>
        </p:spPr>
        <p:txBody>
          <a:bodyPr>
            <a:normAutofit fontScale="90000"/>
          </a:bodyPr>
          <a:lstStyle/>
          <a:p>
            <a:pPr algn="r"/>
            <a:r>
              <a:rPr lang="es-ES" dirty="0"/>
              <a:t>Práctica: validación de formularios</a:t>
            </a:r>
          </a:p>
        </p:txBody>
      </p:sp>
      <p:pic>
        <p:nvPicPr>
          <p:cNvPr id="4" name="Imagen 3"/>
          <p:cNvPicPr>
            <a:picLocks noChangeAspect="1"/>
          </p:cNvPicPr>
          <p:nvPr/>
        </p:nvPicPr>
        <p:blipFill>
          <a:blip r:embed="rId2"/>
          <a:stretch>
            <a:fillRect/>
          </a:stretch>
        </p:blipFill>
        <p:spPr>
          <a:xfrm>
            <a:off x="3835668" y="1547312"/>
            <a:ext cx="5014352" cy="4538021"/>
          </a:xfrm>
          <a:prstGeom prst="rect">
            <a:avLst/>
          </a:prstGeom>
        </p:spPr>
      </p:pic>
      <p:sp>
        <p:nvSpPr>
          <p:cNvPr id="5" name="CuadroTexto 4"/>
          <p:cNvSpPr txBox="1"/>
          <p:nvPr/>
        </p:nvSpPr>
        <p:spPr>
          <a:xfrm>
            <a:off x="930838" y="1691964"/>
            <a:ext cx="2797254" cy="3416320"/>
          </a:xfrm>
          <a:prstGeom prst="rect">
            <a:avLst/>
          </a:prstGeom>
          <a:noFill/>
        </p:spPr>
        <p:txBody>
          <a:bodyPr wrap="square" rtlCol="0">
            <a:spAutoFit/>
          </a:bodyPr>
          <a:lstStyle/>
          <a:p>
            <a:r>
              <a:rPr lang="es-ES" dirty="0"/>
              <a:t>Realizamos un formulario con:</a:t>
            </a:r>
          </a:p>
          <a:p>
            <a:pPr marL="285750" indent="-285750">
              <a:buFont typeface="Arial" panose="020B0604020202020204" pitchFamily="34" charset="0"/>
              <a:buChar char="•"/>
            </a:pPr>
            <a:r>
              <a:rPr lang="es-ES" dirty="0"/>
              <a:t>los campos Nombre y Apellido obligatorios y de un mínimo de 2 caracteres</a:t>
            </a:r>
          </a:p>
          <a:p>
            <a:pPr marL="285750" indent="-285750">
              <a:buFont typeface="Arial" panose="020B0604020202020204" pitchFamily="34" charset="0"/>
              <a:buChar char="•"/>
            </a:pPr>
            <a:r>
              <a:rPr lang="es-ES" dirty="0"/>
              <a:t>el campo Teléfono de exactamente 9 caracteres exclusivamente numéricos:</a:t>
            </a:r>
            <a:br>
              <a:rPr lang="es-ES" dirty="0"/>
            </a:br>
            <a:r>
              <a:rPr lang="es-ES" dirty="0" err="1"/>
              <a:t>ng-pattern</a:t>
            </a:r>
            <a:r>
              <a:rPr lang="es-ES" dirty="0"/>
              <a:t> = "/^\d{9}$/"</a:t>
            </a:r>
          </a:p>
        </p:txBody>
      </p:sp>
    </p:spTree>
    <p:extLst>
      <p:ext uri="{BB962C8B-B14F-4D97-AF65-F5344CB8AC3E}">
        <p14:creationId xmlns:p14="http://schemas.microsoft.com/office/powerpoint/2010/main" val="28926743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28650" y="365127"/>
            <a:ext cx="7432779" cy="638174"/>
          </a:xfrm>
        </p:spPr>
        <p:txBody>
          <a:bodyPr/>
          <a:lstStyle/>
          <a:p>
            <a:pPr algn="ctr"/>
            <a:r>
              <a:rPr lang="es-ES" noProof="1"/>
              <a:t>Angular-UI</a:t>
            </a:r>
            <a:endParaRPr lang="es-ES" dirty="0"/>
          </a:p>
        </p:txBody>
      </p:sp>
      <p:sp>
        <p:nvSpPr>
          <p:cNvPr id="4" name="Rectángulo 3"/>
          <p:cNvSpPr/>
          <p:nvPr/>
        </p:nvSpPr>
        <p:spPr>
          <a:xfrm>
            <a:off x="939936" y="1306351"/>
            <a:ext cx="2895152" cy="369332"/>
          </a:xfrm>
          <a:prstGeom prst="rect">
            <a:avLst/>
          </a:prstGeom>
        </p:spPr>
        <p:txBody>
          <a:bodyPr wrap="none">
            <a:spAutoFit/>
          </a:bodyPr>
          <a:lstStyle/>
          <a:p>
            <a:r>
              <a:rPr lang="es-ES" dirty="0">
                <a:hlinkClick r:id="rId4"/>
              </a:rPr>
              <a:t>https://angular-ui.github.io/</a:t>
            </a:r>
            <a:endParaRPr lang="es-ES" dirty="0"/>
          </a:p>
        </p:txBody>
      </p:sp>
      <p:pic>
        <p:nvPicPr>
          <p:cNvPr id="5" name="Imagen 4"/>
          <p:cNvPicPr>
            <a:picLocks noChangeAspect="1"/>
          </p:cNvPicPr>
          <p:nvPr/>
        </p:nvPicPr>
        <p:blipFill>
          <a:blip r:embed="rId5"/>
          <a:stretch>
            <a:fillRect/>
          </a:stretch>
        </p:blipFill>
        <p:spPr>
          <a:xfrm>
            <a:off x="2555875" y="1978732"/>
            <a:ext cx="6055862" cy="4455549"/>
          </a:xfrm>
          <a:prstGeom prst="rect">
            <a:avLst/>
          </a:prstGeom>
        </p:spPr>
      </p:pic>
      <p:sp>
        <p:nvSpPr>
          <p:cNvPr id="6" name="CuadroTexto 5"/>
          <p:cNvSpPr txBox="1"/>
          <p:nvPr/>
        </p:nvSpPr>
        <p:spPr>
          <a:xfrm>
            <a:off x="495916" y="2651114"/>
            <a:ext cx="2059959" cy="1754326"/>
          </a:xfrm>
          <a:prstGeom prst="rect">
            <a:avLst/>
          </a:prstGeom>
          <a:noFill/>
        </p:spPr>
        <p:txBody>
          <a:bodyPr wrap="square" rtlCol="0">
            <a:spAutoFit/>
          </a:bodyPr>
          <a:lstStyle/>
          <a:p>
            <a:r>
              <a:rPr lang="es-ES" dirty="0"/>
              <a:t>Directorio de componentes y </a:t>
            </a:r>
            <a:r>
              <a:rPr lang="en-US" i="1" dirty="0"/>
              <a:t>plugins</a:t>
            </a:r>
            <a:r>
              <a:rPr lang="es-ES" dirty="0"/>
              <a:t> desarrollados específicamente para AngularJS</a:t>
            </a:r>
          </a:p>
        </p:txBody>
      </p:sp>
    </p:spTree>
    <p:extLst>
      <p:ext uri="{BB962C8B-B14F-4D97-AF65-F5344CB8AC3E}">
        <p14:creationId xmlns:p14="http://schemas.microsoft.com/office/powerpoint/2010/main" val="32311543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Mobile Angular-UI</a:t>
            </a:r>
            <a:endParaRPr lang="es-ES" dirty="0"/>
          </a:p>
        </p:txBody>
      </p:sp>
      <p:pic>
        <p:nvPicPr>
          <p:cNvPr id="9" name="Imagen 8"/>
          <p:cNvPicPr>
            <a:picLocks noChangeAspect="1"/>
          </p:cNvPicPr>
          <p:nvPr/>
        </p:nvPicPr>
        <p:blipFill>
          <a:blip r:embed="rId3"/>
          <a:stretch>
            <a:fillRect/>
          </a:stretch>
        </p:blipFill>
        <p:spPr>
          <a:xfrm>
            <a:off x="2555875" y="2190120"/>
            <a:ext cx="6255742" cy="4465769"/>
          </a:xfrm>
          <a:prstGeom prst="rect">
            <a:avLst/>
          </a:prstGeom>
        </p:spPr>
      </p:pic>
      <p:sp>
        <p:nvSpPr>
          <p:cNvPr id="10" name="CuadroTexto 9"/>
          <p:cNvSpPr txBox="1"/>
          <p:nvPr/>
        </p:nvSpPr>
        <p:spPr>
          <a:xfrm>
            <a:off x="491320" y="2756848"/>
            <a:ext cx="1897038" cy="1754326"/>
          </a:xfrm>
          <a:prstGeom prst="rect">
            <a:avLst/>
          </a:prstGeom>
          <a:noFill/>
        </p:spPr>
        <p:txBody>
          <a:bodyPr wrap="square" rtlCol="0">
            <a:spAutoFit/>
          </a:bodyPr>
          <a:lstStyle/>
          <a:p>
            <a:r>
              <a:rPr lang="es-ES" dirty="0"/>
              <a:t>Versión de Angular-UI enfocada específicamente al desarrollo para móviles</a:t>
            </a:r>
          </a:p>
        </p:txBody>
      </p:sp>
      <p:sp>
        <p:nvSpPr>
          <p:cNvPr id="11" name="Rectángulo 10"/>
          <p:cNvSpPr/>
          <p:nvPr/>
        </p:nvSpPr>
        <p:spPr>
          <a:xfrm>
            <a:off x="815900" y="1412044"/>
            <a:ext cx="2952155" cy="369332"/>
          </a:xfrm>
          <a:prstGeom prst="rect">
            <a:avLst/>
          </a:prstGeom>
        </p:spPr>
        <p:txBody>
          <a:bodyPr wrap="none">
            <a:spAutoFit/>
          </a:bodyPr>
          <a:lstStyle/>
          <a:p>
            <a:r>
              <a:rPr lang="es-ES" dirty="0">
                <a:hlinkClick r:id="rId4"/>
              </a:rPr>
              <a:t>http://mobileangularui.com/</a:t>
            </a:r>
            <a:endParaRPr lang="es-ES" dirty="0"/>
          </a:p>
        </p:txBody>
      </p:sp>
      <p:pic>
        <p:nvPicPr>
          <p:cNvPr id="12" name="Picture 2" descr="https://avatars0.githubusercontent.com/u/1530011?v=3&amp;s=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3429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(Angular) UI Bootstrap</a:t>
            </a:r>
            <a:endParaRPr lang="es-ES" dirty="0"/>
          </a:p>
        </p:txBody>
      </p:sp>
      <p:pic>
        <p:nvPicPr>
          <p:cNvPr id="4" name="Imagen 3"/>
          <p:cNvPicPr>
            <a:picLocks noChangeAspect="1"/>
          </p:cNvPicPr>
          <p:nvPr/>
        </p:nvPicPr>
        <p:blipFill>
          <a:blip r:embed="rId3"/>
          <a:stretch>
            <a:fillRect/>
          </a:stretch>
        </p:blipFill>
        <p:spPr>
          <a:xfrm>
            <a:off x="2555875" y="1992573"/>
            <a:ext cx="6056359" cy="4449170"/>
          </a:xfrm>
          <a:prstGeom prst="rect">
            <a:avLst/>
          </a:prstGeom>
        </p:spPr>
      </p:pic>
      <p:sp>
        <p:nvSpPr>
          <p:cNvPr id="5" name="CuadroTexto 4"/>
          <p:cNvSpPr txBox="1"/>
          <p:nvPr/>
        </p:nvSpPr>
        <p:spPr>
          <a:xfrm>
            <a:off x="559558" y="2224585"/>
            <a:ext cx="1996317" cy="2585323"/>
          </a:xfrm>
          <a:prstGeom prst="rect">
            <a:avLst/>
          </a:prstGeom>
          <a:noFill/>
        </p:spPr>
        <p:txBody>
          <a:bodyPr wrap="square" rtlCol="0">
            <a:spAutoFit/>
          </a:bodyPr>
          <a:lstStyle/>
          <a:p>
            <a:r>
              <a:rPr lang="es-ES" dirty="0"/>
              <a:t>Uno de los componentes más destacados de Angular UI, con los componentes habituales de Bootstrap escritos completamente en Angular JS</a:t>
            </a:r>
          </a:p>
        </p:txBody>
      </p:sp>
      <p:pic>
        <p:nvPicPr>
          <p:cNvPr id="6" name="Picture 2" descr="https://avatars0.githubusercontent.com/u/1530011?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2148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Angular-UI Grid</a:t>
            </a:r>
            <a:endParaRPr lang="es-ES" dirty="0"/>
          </a:p>
        </p:txBody>
      </p:sp>
      <p:pic>
        <p:nvPicPr>
          <p:cNvPr id="4"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2610564" y="2265529"/>
            <a:ext cx="6201052" cy="4186144"/>
          </a:xfrm>
          <a:prstGeom prst="rect">
            <a:avLst/>
          </a:prstGeom>
        </p:spPr>
      </p:pic>
      <p:sp>
        <p:nvSpPr>
          <p:cNvPr id="6" name="Rectángulo 5"/>
          <p:cNvSpPr/>
          <p:nvPr/>
        </p:nvSpPr>
        <p:spPr>
          <a:xfrm>
            <a:off x="728693" y="1449749"/>
            <a:ext cx="1989263" cy="369332"/>
          </a:xfrm>
          <a:prstGeom prst="rect">
            <a:avLst/>
          </a:prstGeom>
        </p:spPr>
        <p:txBody>
          <a:bodyPr wrap="none">
            <a:spAutoFit/>
          </a:bodyPr>
          <a:lstStyle/>
          <a:p>
            <a:r>
              <a:rPr lang="es-ES" dirty="0">
                <a:hlinkClick r:id="rId5"/>
              </a:rPr>
              <a:t>http://ui-grid.info/</a:t>
            </a:r>
            <a:r>
              <a:rPr lang="es-ES" dirty="0"/>
              <a:t> </a:t>
            </a:r>
          </a:p>
        </p:txBody>
      </p:sp>
      <p:sp>
        <p:nvSpPr>
          <p:cNvPr id="7" name="CuadroTexto 6"/>
          <p:cNvSpPr txBox="1"/>
          <p:nvPr/>
        </p:nvSpPr>
        <p:spPr>
          <a:xfrm>
            <a:off x="628650" y="2690336"/>
            <a:ext cx="1881871" cy="1477328"/>
          </a:xfrm>
          <a:prstGeom prst="rect">
            <a:avLst/>
          </a:prstGeom>
          <a:noFill/>
        </p:spPr>
        <p:txBody>
          <a:bodyPr wrap="square" rtlCol="0">
            <a:spAutoFit/>
          </a:bodyPr>
          <a:lstStyle/>
          <a:p>
            <a:r>
              <a:rPr lang="es-ES" dirty="0"/>
              <a:t>Elaboración de tablas con funcionalidades muy incrementadas</a:t>
            </a:r>
          </a:p>
        </p:txBody>
      </p:sp>
    </p:spTree>
    <p:extLst>
      <p:ext uri="{BB962C8B-B14F-4D97-AF65-F5344CB8AC3E}">
        <p14:creationId xmlns:p14="http://schemas.microsoft.com/office/powerpoint/2010/main" val="3268316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280316" cy="638174"/>
          </a:xfrm>
        </p:spPr>
        <p:txBody>
          <a:bodyPr/>
          <a:lstStyle/>
          <a:p>
            <a:pPr algn="ctr"/>
            <a:r>
              <a:rPr lang="es-ES" dirty="0"/>
              <a:t> </a:t>
            </a:r>
            <a:r>
              <a:rPr lang="es-ES" dirty="0" err="1"/>
              <a:t>ECMAScript</a:t>
            </a:r>
            <a:r>
              <a:rPr lang="es-ES" dirty="0"/>
              <a:t> 6 </a:t>
            </a:r>
          </a:p>
        </p:txBody>
      </p:sp>
      <p:pic>
        <p:nvPicPr>
          <p:cNvPr id="4"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926400" y="1134532"/>
            <a:ext cx="4684816" cy="369332"/>
          </a:xfrm>
          <a:prstGeom prst="rect">
            <a:avLst/>
          </a:prstGeom>
        </p:spPr>
        <p:txBody>
          <a:bodyPr wrap="square">
            <a:spAutoFit/>
          </a:bodyPr>
          <a:lstStyle/>
          <a:p>
            <a:r>
              <a:rPr lang="en-US" i="1" dirty="0"/>
              <a:t>European Computer Manufacturers' Association</a:t>
            </a:r>
          </a:p>
        </p:txBody>
      </p:sp>
      <p:pic>
        <p:nvPicPr>
          <p:cNvPr id="16388" name="Picture 4" descr="historia de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775746"/>
            <a:ext cx="5073932" cy="240504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istoria de javascri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904" y="3492022"/>
            <a:ext cx="5073931" cy="2445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304938" y="5752992"/>
            <a:ext cx="2009076" cy="369332"/>
          </a:xfrm>
          <a:prstGeom prst="rect">
            <a:avLst/>
          </a:prstGeom>
        </p:spPr>
        <p:txBody>
          <a:bodyPr wrap="none">
            <a:spAutoFit/>
          </a:bodyPr>
          <a:lstStyle/>
          <a:p>
            <a:r>
              <a:rPr lang="es-ES" dirty="0"/>
              <a:t>Diciembre de 2014</a:t>
            </a:r>
          </a:p>
        </p:txBody>
      </p:sp>
    </p:spTree>
    <p:extLst>
      <p:ext uri="{BB962C8B-B14F-4D97-AF65-F5344CB8AC3E}">
        <p14:creationId xmlns:p14="http://schemas.microsoft.com/office/powerpoint/2010/main" val="11145336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Angular Google Maps</a:t>
            </a:r>
            <a:endParaRPr lang="es-ES" dirty="0"/>
          </a:p>
        </p:txBody>
      </p:sp>
      <p:pic>
        <p:nvPicPr>
          <p:cNvPr id="4"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43802" y="1549991"/>
            <a:ext cx="5179325" cy="369332"/>
          </a:xfrm>
          <a:prstGeom prst="rect">
            <a:avLst/>
          </a:prstGeom>
        </p:spPr>
        <p:txBody>
          <a:bodyPr wrap="square">
            <a:spAutoFit/>
          </a:bodyPr>
          <a:lstStyle/>
          <a:p>
            <a:r>
              <a:rPr lang="es-ES" dirty="0">
                <a:hlinkClick r:id="rId4"/>
              </a:rPr>
              <a:t>http://angular-ui.github.io/angular-google-maps/#!/</a:t>
            </a:r>
            <a:r>
              <a:rPr lang="es-ES" dirty="0"/>
              <a:t> </a:t>
            </a:r>
          </a:p>
        </p:txBody>
      </p:sp>
      <p:pic>
        <p:nvPicPr>
          <p:cNvPr id="5" name="Imagen 4"/>
          <p:cNvPicPr>
            <a:picLocks noChangeAspect="1"/>
          </p:cNvPicPr>
          <p:nvPr/>
        </p:nvPicPr>
        <p:blipFill>
          <a:blip r:embed="rId5"/>
          <a:stretch>
            <a:fillRect/>
          </a:stretch>
        </p:blipFill>
        <p:spPr>
          <a:xfrm>
            <a:off x="2555875" y="2320120"/>
            <a:ext cx="5986628" cy="4205620"/>
          </a:xfrm>
          <a:prstGeom prst="rect">
            <a:avLst/>
          </a:prstGeom>
        </p:spPr>
      </p:pic>
      <p:sp>
        <p:nvSpPr>
          <p:cNvPr id="6" name="CuadroTexto 5"/>
          <p:cNvSpPr txBox="1"/>
          <p:nvPr/>
        </p:nvSpPr>
        <p:spPr>
          <a:xfrm>
            <a:off x="743802" y="3248166"/>
            <a:ext cx="1658204" cy="1200329"/>
          </a:xfrm>
          <a:prstGeom prst="rect">
            <a:avLst/>
          </a:prstGeom>
          <a:noFill/>
        </p:spPr>
        <p:txBody>
          <a:bodyPr wrap="square" rtlCol="0">
            <a:spAutoFit/>
          </a:bodyPr>
          <a:lstStyle/>
          <a:p>
            <a:r>
              <a:rPr lang="es-ES" dirty="0"/>
              <a:t>Los mapas de Google incorporados en Angular</a:t>
            </a:r>
          </a:p>
        </p:txBody>
      </p:sp>
    </p:spTree>
    <p:extLst>
      <p:ext uri="{BB962C8B-B14F-4D97-AF65-F5344CB8AC3E}">
        <p14:creationId xmlns:p14="http://schemas.microsoft.com/office/powerpoint/2010/main" val="2232927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UI-Calendar</a:t>
            </a:r>
            <a:endParaRPr lang="es-ES" dirty="0"/>
          </a:p>
        </p:txBody>
      </p:sp>
      <p:pic>
        <p:nvPicPr>
          <p:cNvPr id="4"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2555875" y="1709382"/>
            <a:ext cx="6397338" cy="4786952"/>
          </a:xfrm>
          <a:prstGeom prst="rect">
            <a:avLst/>
          </a:prstGeom>
        </p:spPr>
      </p:pic>
      <p:sp>
        <p:nvSpPr>
          <p:cNvPr id="5" name="CuadroTexto 4"/>
          <p:cNvSpPr txBox="1"/>
          <p:nvPr/>
        </p:nvSpPr>
        <p:spPr>
          <a:xfrm>
            <a:off x="518616" y="2661313"/>
            <a:ext cx="1801504" cy="1754326"/>
          </a:xfrm>
          <a:prstGeom prst="rect">
            <a:avLst/>
          </a:prstGeom>
          <a:noFill/>
        </p:spPr>
        <p:txBody>
          <a:bodyPr wrap="square" rtlCol="0">
            <a:spAutoFit/>
          </a:bodyPr>
          <a:lstStyle/>
          <a:p>
            <a:r>
              <a:rPr lang="es-ES" dirty="0"/>
              <a:t>Diversas vistas de calendarios completamente  interactivos para trabajar con Angular</a:t>
            </a:r>
          </a:p>
        </p:txBody>
      </p:sp>
    </p:spTree>
    <p:extLst>
      <p:ext uri="{BB962C8B-B14F-4D97-AF65-F5344CB8AC3E}">
        <p14:creationId xmlns:p14="http://schemas.microsoft.com/office/powerpoint/2010/main" val="112290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Otros Angular-UI</a:t>
            </a:r>
            <a:endParaRPr lang="es-ES" dirty="0"/>
          </a:p>
        </p:txBody>
      </p:sp>
      <p:pic>
        <p:nvPicPr>
          <p:cNvPr id="4"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286000" y="2690336"/>
            <a:ext cx="4572000" cy="1477328"/>
          </a:xfrm>
          <a:prstGeom prst="rect">
            <a:avLst/>
          </a:prstGeom>
        </p:spPr>
        <p:txBody>
          <a:bodyPr>
            <a:spAutoFit/>
          </a:bodyPr>
          <a:lstStyle/>
          <a:p>
            <a:r>
              <a:rPr lang="en-US" dirty="0"/>
              <a:t>Uploader</a:t>
            </a:r>
          </a:p>
          <a:p>
            <a:r>
              <a:rPr lang="en-US" dirty="0"/>
              <a:t>Customizable file uploader</a:t>
            </a:r>
          </a:p>
          <a:p>
            <a:r>
              <a:rPr lang="en-US" dirty="0"/>
              <a:t> </a:t>
            </a:r>
          </a:p>
          <a:p>
            <a:r>
              <a:rPr lang="en-US" dirty="0"/>
              <a:t>Validate</a:t>
            </a:r>
          </a:p>
          <a:p>
            <a:r>
              <a:rPr lang="en-US" dirty="0"/>
              <a:t>General-purpose validator for </a:t>
            </a:r>
            <a:r>
              <a:rPr lang="en-US" dirty="0" err="1"/>
              <a:t>ngModel</a:t>
            </a:r>
            <a:r>
              <a:rPr lang="en-US" dirty="0"/>
              <a:t>.</a:t>
            </a:r>
            <a:endParaRPr lang="es-ES" dirty="0"/>
          </a:p>
        </p:txBody>
      </p:sp>
      <p:sp>
        <p:nvSpPr>
          <p:cNvPr id="5" name="Rectángulo 4"/>
          <p:cNvSpPr/>
          <p:nvPr/>
        </p:nvSpPr>
        <p:spPr>
          <a:xfrm>
            <a:off x="2286000" y="4279542"/>
            <a:ext cx="4572000" cy="646331"/>
          </a:xfrm>
          <a:prstGeom prst="rect">
            <a:avLst/>
          </a:prstGeom>
        </p:spPr>
        <p:txBody>
          <a:bodyPr>
            <a:spAutoFit/>
          </a:bodyPr>
          <a:lstStyle/>
          <a:p>
            <a:r>
              <a:rPr lang="es-ES" dirty="0" err="1"/>
              <a:t>Sortable</a:t>
            </a:r>
            <a:endParaRPr lang="es-ES" dirty="0"/>
          </a:p>
          <a:p>
            <a:r>
              <a:rPr lang="es-ES" dirty="0" err="1"/>
              <a:t>jQuery</a:t>
            </a:r>
            <a:r>
              <a:rPr lang="es-ES" dirty="0"/>
              <a:t> UI </a:t>
            </a:r>
            <a:r>
              <a:rPr lang="es-ES" dirty="0" err="1"/>
              <a:t>Sortable</a:t>
            </a:r>
            <a:r>
              <a:rPr lang="es-ES" dirty="0"/>
              <a:t> </a:t>
            </a:r>
            <a:r>
              <a:rPr lang="es-ES" dirty="0" err="1"/>
              <a:t>for</a:t>
            </a:r>
            <a:r>
              <a:rPr lang="es-ES" dirty="0"/>
              <a:t> AngularJS</a:t>
            </a:r>
          </a:p>
        </p:txBody>
      </p:sp>
    </p:spTree>
    <p:extLst>
      <p:ext uri="{BB962C8B-B14F-4D97-AF65-F5344CB8AC3E}">
        <p14:creationId xmlns:p14="http://schemas.microsoft.com/office/powerpoint/2010/main" val="6045182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dirty="0" err="1"/>
              <a:t>ngDialog</a:t>
            </a:r>
            <a:endParaRPr lang="en-US" dirty="0"/>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 name="Imagen 1"/>
          <p:cNvPicPr>
            <a:picLocks noChangeAspect="1"/>
          </p:cNvPicPr>
          <p:nvPr/>
        </p:nvPicPr>
        <p:blipFill>
          <a:blip r:embed="rId4"/>
          <a:stretch>
            <a:fillRect/>
          </a:stretch>
        </p:blipFill>
        <p:spPr>
          <a:xfrm>
            <a:off x="3486026" y="1193025"/>
            <a:ext cx="4575402" cy="2153904"/>
          </a:xfrm>
          <a:prstGeom prst="rect">
            <a:avLst/>
          </a:prstGeom>
        </p:spPr>
      </p:pic>
      <p:pic>
        <p:nvPicPr>
          <p:cNvPr id="5" name="Imagen 4"/>
          <p:cNvPicPr>
            <a:picLocks noChangeAspect="1"/>
          </p:cNvPicPr>
          <p:nvPr/>
        </p:nvPicPr>
        <p:blipFill>
          <a:blip r:embed="rId5"/>
          <a:stretch>
            <a:fillRect/>
          </a:stretch>
        </p:blipFill>
        <p:spPr>
          <a:xfrm>
            <a:off x="4738125" y="3613301"/>
            <a:ext cx="3323303" cy="2734193"/>
          </a:xfrm>
          <a:prstGeom prst="rect">
            <a:avLst/>
          </a:prstGeom>
        </p:spPr>
      </p:pic>
      <p:pic>
        <p:nvPicPr>
          <p:cNvPr id="6" name="Imagen 5"/>
          <p:cNvPicPr>
            <a:picLocks noChangeAspect="1"/>
          </p:cNvPicPr>
          <p:nvPr/>
        </p:nvPicPr>
        <p:blipFill>
          <a:blip r:embed="rId6"/>
          <a:stretch>
            <a:fillRect/>
          </a:stretch>
        </p:blipFill>
        <p:spPr>
          <a:xfrm>
            <a:off x="1199535" y="3613301"/>
            <a:ext cx="3295335" cy="2734193"/>
          </a:xfrm>
          <a:prstGeom prst="rect">
            <a:avLst/>
          </a:prstGeom>
        </p:spPr>
      </p:pic>
      <p:sp>
        <p:nvSpPr>
          <p:cNvPr id="7" name="Flecha curvada hacia la derecha 6"/>
          <p:cNvSpPr/>
          <p:nvPr/>
        </p:nvSpPr>
        <p:spPr>
          <a:xfrm rot="18469809">
            <a:off x="4104396" y="5177866"/>
            <a:ext cx="780947" cy="13978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8" name="Rectángulo 7"/>
          <p:cNvSpPr/>
          <p:nvPr/>
        </p:nvSpPr>
        <p:spPr>
          <a:xfrm>
            <a:off x="1080933" y="1661969"/>
            <a:ext cx="2085054" cy="646331"/>
          </a:xfrm>
          <a:prstGeom prst="rect">
            <a:avLst/>
          </a:prstGeom>
        </p:spPr>
        <p:txBody>
          <a:bodyPr wrap="square">
            <a:spAutoFit/>
          </a:bodyPr>
          <a:lstStyle/>
          <a:p>
            <a:r>
              <a:rPr lang="es-ES" dirty="0">
                <a:hlinkClick r:id="rId7"/>
              </a:rPr>
              <a:t>https://github.com/likeastore/ngDialog</a:t>
            </a:r>
            <a:r>
              <a:rPr lang="es-ES" dirty="0"/>
              <a:t> </a:t>
            </a:r>
          </a:p>
        </p:txBody>
      </p:sp>
    </p:spTree>
    <p:extLst>
      <p:ext uri="{BB962C8B-B14F-4D97-AF65-F5344CB8AC3E}">
        <p14:creationId xmlns:p14="http://schemas.microsoft.com/office/powerpoint/2010/main" val="11357395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dirty="0"/>
              <a:t>Angular Material</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9" name="Imagen 8"/>
          <p:cNvPicPr>
            <a:picLocks noChangeAspect="1"/>
          </p:cNvPicPr>
          <p:nvPr/>
        </p:nvPicPr>
        <p:blipFill>
          <a:blip r:embed="rId4"/>
          <a:stretch>
            <a:fillRect/>
          </a:stretch>
        </p:blipFill>
        <p:spPr>
          <a:xfrm>
            <a:off x="2851491" y="1340535"/>
            <a:ext cx="5960125" cy="4391671"/>
          </a:xfrm>
          <a:prstGeom prst="rect">
            <a:avLst/>
          </a:prstGeom>
        </p:spPr>
      </p:pic>
      <p:sp>
        <p:nvSpPr>
          <p:cNvPr id="10" name="Rectángulo 9"/>
          <p:cNvSpPr/>
          <p:nvPr/>
        </p:nvSpPr>
        <p:spPr>
          <a:xfrm>
            <a:off x="408039" y="1671173"/>
            <a:ext cx="1661224" cy="369332"/>
          </a:xfrm>
          <a:prstGeom prst="rect">
            <a:avLst/>
          </a:prstGeom>
        </p:spPr>
        <p:txBody>
          <a:bodyPr wrap="none">
            <a:spAutoFit/>
          </a:bodyPr>
          <a:lstStyle/>
          <a:p>
            <a:r>
              <a:rPr lang="es-ES" dirty="0"/>
              <a:t>Material </a:t>
            </a:r>
            <a:r>
              <a:rPr lang="es-ES" dirty="0" err="1"/>
              <a:t>Design</a:t>
            </a:r>
            <a:endParaRPr lang="es-ES" dirty="0"/>
          </a:p>
        </p:txBody>
      </p:sp>
      <p:sp>
        <p:nvSpPr>
          <p:cNvPr id="11" name="Rectángulo 10"/>
          <p:cNvSpPr/>
          <p:nvPr/>
        </p:nvSpPr>
        <p:spPr>
          <a:xfrm>
            <a:off x="408039" y="2151257"/>
            <a:ext cx="1873045" cy="1754326"/>
          </a:xfrm>
          <a:prstGeom prst="rect">
            <a:avLst/>
          </a:prstGeom>
        </p:spPr>
        <p:txBody>
          <a:bodyPr wrap="square">
            <a:spAutoFit/>
          </a:bodyPr>
          <a:lstStyle/>
          <a:p>
            <a:r>
              <a:rPr lang="es-ES" dirty="0"/>
              <a:t>un concepto, una filosofía, unas pautas enfocadas al diseño utilizado en Android y en la web </a:t>
            </a:r>
          </a:p>
        </p:txBody>
      </p:sp>
    </p:spTree>
    <p:extLst>
      <p:ext uri="{BB962C8B-B14F-4D97-AF65-F5344CB8AC3E}">
        <p14:creationId xmlns:p14="http://schemas.microsoft.com/office/powerpoint/2010/main" val="3515798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dirty="0"/>
              <a:t>Material Design para Bootstrap</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 name="Imagen 1"/>
          <p:cNvPicPr>
            <a:picLocks noChangeAspect="1"/>
          </p:cNvPicPr>
          <p:nvPr/>
        </p:nvPicPr>
        <p:blipFill>
          <a:blip r:embed="rId4"/>
          <a:stretch>
            <a:fillRect/>
          </a:stretch>
        </p:blipFill>
        <p:spPr>
          <a:xfrm>
            <a:off x="3127482" y="1412449"/>
            <a:ext cx="5430684" cy="2156660"/>
          </a:xfrm>
          <a:prstGeom prst="rect">
            <a:avLst/>
          </a:prstGeom>
        </p:spPr>
      </p:pic>
      <p:sp>
        <p:nvSpPr>
          <p:cNvPr id="5" name="Rectángulo 4"/>
          <p:cNvSpPr/>
          <p:nvPr/>
        </p:nvSpPr>
        <p:spPr>
          <a:xfrm>
            <a:off x="628649" y="2673216"/>
            <a:ext cx="4572000" cy="584775"/>
          </a:xfrm>
          <a:prstGeom prst="rect">
            <a:avLst/>
          </a:prstGeom>
        </p:spPr>
        <p:txBody>
          <a:bodyPr>
            <a:spAutoFit/>
          </a:bodyPr>
          <a:lstStyle/>
          <a:p>
            <a:r>
              <a:rPr lang="es-ES" sz="1600" dirty="0">
                <a:hlinkClick r:id="rId5"/>
              </a:rPr>
              <a:t>http://fezvrasta.github.io/bootstrap-material-design/bootstrap-elements.html</a:t>
            </a:r>
            <a:r>
              <a:rPr lang="es-ES" sz="1600" dirty="0"/>
              <a:t> </a:t>
            </a:r>
          </a:p>
        </p:txBody>
      </p:sp>
      <p:pic>
        <p:nvPicPr>
          <p:cNvPr id="6" name="Imagen 5"/>
          <p:cNvPicPr>
            <a:picLocks noChangeAspect="1"/>
          </p:cNvPicPr>
          <p:nvPr/>
        </p:nvPicPr>
        <p:blipFill>
          <a:blip r:embed="rId6"/>
          <a:stretch>
            <a:fillRect/>
          </a:stretch>
        </p:blipFill>
        <p:spPr>
          <a:xfrm>
            <a:off x="3127482" y="3978256"/>
            <a:ext cx="5649805" cy="2297033"/>
          </a:xfrm>
          <a:prstGeom prst="rect">
            <a:avLst/>
          </a:prstGeom>
        </p:spPr>
      </p:pic>
      <p:sp>
        <p:nvSpPr>
          <p:cNvPr id="7" name="Rectángulo 6"/>
          <p:cNvSpPr/>
          <p:nvPr/>
        </p:nvSpPr>
        <p:spPr>
          <a:xfrm>
            <a:off x="705085" y="4788218"/>
            <a:ext cx="2362891" cy="338554"/>
          </a:xfrm>
          <a:prstGeom prst="rect">
            <a:avLst/>
          </a:prstGeom>
        </p:spPr>
        <p:txBody>
          <a:bodyPr wrap="none">
            <a:spAutoFit/>
          </a:bodyPr>
          <a:lstStyle/>
          <a:p>
            <a:r>
              <a:rPr lang="es-ES" sz="1600" dirty="0">
                <a:hlinkClick r:id="rId7"/>
              </a:rPr>
              <a:t>http://mdbootstrap.com/</a:t>
            </a:r>
            <a:r>
              <a:rPr lang="es-ES" sz="1600" dirty="0"/>
              <a:t> </a:t>
            </a:r>
          </a:p>
        </p:txBody>
      </p:sp>
    </p:spTree>
    <p:extLst>
      <p:ext uri="{BB962C8B-B14F-4D97-AF65-F5344CB8AC3E}">
        <p14:creationId xmlns:p14="http://schemas.microsoft.com/office/powerpoint/2010/main" val="13419910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dirty="0" err="1"/>
              <a:t>AngularStrap</a:t>
            </a:r>
            <a:endParaRPr lang="en-US" dirty="0"/>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10" name="Imagen 9"/>
          <p:cNvPicPr>
            <a:picLocks noChangeAspect="1"/>
          </p:cNvPicPr>
          <p:nvPr/>
        </p:nvPicPr>
        <p:blipFill>
          <a:blip r:embed="rId4"/>
          <a:stretch>
            <a:fillRect/>
          </a:stretch>
        </p:blipFill>
        <p:spPr>
          <a:xfrm>
            <a:off x="883068" y="1003301"/>
            <a:ext cx="1872285" cy="5317288"/>
          </a:xfrm>
          <a:prstGeom prst="rect">
            <a:avLst/>
          </a:prstGeom>
        </p:spPr>
      </p:pic>
      <p:sp>
        <p:nvSpPr>
          <p:cNvPr id="8" name="Rectángulo 7"/>
          <p:cNvSpPr/>
          <p:nvPr/>
        </p:nvSpPr>
        <p:spPr>
          <a:xfrm>
            <a:off x="2555875" y="1641475"/>
            <a:ext cx="388651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5"/>
              </a:rPr>
              <a:t>http://mgcrea.github.io/angular-strap/</a:t>
            </a:r>
            <a:r>
              <a:rPr lang="es-ES" dirty="0"/>
              <a:t> </a:t>
            </a:r>
          </a:p>
        </p:txBody>
      </p:sp>
      <p:sp>
        <p:nvSpPr>
          <p:cNvPr id="11" name="Rectángulo 10"/>
          <p:cNvSpPr/>
          <p:nvPr/>
        </p:nvSpPr>
        <p:spPr>
          <a:xfrm>
            <a:off x="3476102" y="2279649"/>
            <a:ext cx="4437690" cy="369332"/>
          </a:xfrm>
          <a:prstGeom prst="rect">
            <a:avLst/>
          </a:prstGeom>
        </p:spPr>
        <p:txBody>
          <a:bodyPr wrap="none">
            <a:spAutoFit/>
          </a:bodyPr>
          <a:lstStyle/>
          <a:p>
            <a:r>
              <a:rPr lang="es-ES" dirty="0" err="1"/>
              <a:t>angular.module</a:t>
            </a:r>
            <a:r>
              <a:rPr lang="es-ES" dirty="0"/>
              <a:t>('</a:t>
            </a:r>
            <a:r>
              <a:rPr lang="es-ES" dirty="0" err="1"/>
              <a:t>myApp</a:t>
            </a:r>
            <a:r>
              <a:rPr lang="es-ES" dirty="0"/>
              <a:t>', ['</a:t>
            </a:r>
            <a:r>
              <a:rPr lang="es-ES" dirty="0" err="1"/>
              <a:t>mgcrea.ngStrap</a:t>
            </a:r>
            <a:r>
              <a:rPr lang="es-ES" dirty="0"/>
              <a:t>']);</a:t>
            </a:r>
          </a:p>
        </p:txBody>
      </p:sp>
      <p:pic>
        <p:nvPicPr>
          <p:cNvPr id="2050" name="Picture 2" descr="http://mvish.com/images/post/angularstrap-angularjs-native-directives-for-bootstrap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3792" y="3143641"/>
            <a:ext cx="3810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2285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normAutofit/>
          </a:bodyPr>
          <a:lstStyle/>
          <a:p>
            <a:pPr algn="ctr"/>
            <a:r>
              <a:rPr lang="es-ES" noProof="1"/>
              <a:t>Prototipos con </a:t>
            </a:r>
            <a:r>
              <a:rPr lang="es-ES" dirty="0" err="1"/>
              <a:t>ui.bootstrap</a:t>
            </a:r>
            <a:endParaRPr lang="en-US" noProof="1"/>
          </a:p>
        </p:txBody>
      </p:sp>
      <p:pic>
        <p:nvPicPr>
          <p:cNvPr id="18"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54208" y="1226708"/>
            <a:ext cx="4884992" cy="646331"/>
          </a:xfrm>
          <a:prstGeom prst="rect">
            <a:avLst/>
          </a:prstGeom>
        </p:spPr>
        <p:txBody>
          <a:bodyPr wrap="none">
            <a:spAutoFit/>
          </a:bodyPr>
          <a:lstStyle/>
          <a:p>
            <a:r>
              <a:rPr lang="es-ES" b="1" dirty="0" err="1"/>
              <a:t>uib-carousel</a:t>
            </a:r>
            <a:r>
              <a:rPr lang="es-ES" b="1" dirty="0"/>
              <a:t> </a:t>
            </a:r>
          </a:p>
          <a:p>
            <a:r>
              <a:rPr lang="es-ES" dirty="0">
                <a:hlinkClick r:id="rId4"/>
              </a:rPr>
              <a:t>https://angular-ui.github.io/bootstrap/#/carousel</a:t>
            </a:r>
            <a:r>
              <a:rPr lang="es-ES" dirty="0"/>
              <a:t> </a:t>
            </a:r>
          </a:p>
        </p:txBody>
      </p:sp>
      <p:sp>
        <p:nvSpPr>
          <p:cNvPr id="7" name="Rectángulo 6"/>
          <p:cNvSpPr/>
          <p:nvPr/>
        </p:nvSpPr>
        <p:spPr>
          <a:xfrm>
            <a:off x="2745784" y="2071012"/>
            <a:ext cx="4364785" cy="369332"/>
          </a:xfrm>
          <a:prstGeom prst="rect">
            <a:avLst/>
          </a:prstGeom>
        </p:spPr>
        <p:txBody>
          <a:bodyPr wrap="none">
            <a:spAutoFit/>
          </a:bodyPr>
          <a:lstStyle/>
          <a:p>
            <a:r>
              <a:rPr lang="es-ES" dirty="0"/>
              <a:t>Fuente de imágenes: http://lorempixel.com/</a:t>
            </a:r>
          </a:p>
        </p:txBody>
      </p:sp>
      <p:sp>
        <p:nvSpPr>
          <p:cNvPr id="11" name="Rectángulo 10"/>
          <p:cNvSpPr/>
          <p:nvPr/>
        </p:nvSpPr>
        <p:spPr>
          <a:xfrm>
            <a:off x="3758177" y="2440344"/>
            <a:ext cx="3903633" cy="369332"/>
          </a:xfrm>
          <a:prstGeom prst="rect">
            <a:avLst/>
          </a:prstGeom>
        </p:spPr>
        <p:txBody>
          <a:bodyPr wrap="none">
            <a:spAutoFit/>
          </a:bodyPr>
          <a:lstStyle/>
          <a:p>
            <a:r>
              <a:rPr lang="es-ES" dirty="0"/>
              <a:t>http://lorempixel.com/960/450/sports/</a:t>
            </a:r>
          </a:p>
        </p:txBody>
      </p:sp>
      <p:sp>
        <p:nvSpPr>
          <p:cNvPr id="12" name="CuadroTexto 11"/>
          <p:cNvSpPr txBox="1"/>
          <p:nvPr/>
        </p:nvSpPr>
        <p:spPr>
          <a:xfrm>
            <a:off x="2817878" y="2875437"/>
            <a:ext cx="5243551" cy="369332"/>
          </a:xfrm>
          <a:prstGeom prst="rect">
            <a:avLst/>
          </a:prstGeom>
          <a:noFill/>
        </p:spPr>
        <p:txBody>
          <a:bodyPr wrap="none" rtlCol="0">
            <a:spAutoFit/>
          </a:bodyPr>
          <a:lstStyle/>
          <a:p>
            <a:r>
              <a:rPr lang="es-ES" dirty="0"/>
              <a:t>Devuelve una imagen aleatoria de la categoría elegida</a:t>
            </a:r>
          </a:p>
        </p:txBody>
      </p:sp>
      <p:sp>
        <p:nvSpPr>
          <p:cNvPr id="6" name="Rectángulo 5"/>
          <p:cNvSpPr/>
          <p:nvPr/>
        </p:nvSpPr>
        <p:spPr>
          <a:xfrm>
            <a:off x="1054266" y="3679862"/>
            <a:ext cx="7598121" cy="258532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dirty="0"/>
              <a:t> &lt;</a:t>
            </a:r>
            <a:r>
              <a:rPr lang="es-ES" dirty="0" err="1"/>
              <a:t>uib-carousel</a:t>
            </a:r>
            <a:r>
              <a:rPr lang="es-ES" dirty="0"/>
              <a:t> </a:t>
            </a:r>
            <a:r>
              <a:rPr lang="es-ES" dirty="0" err="1"/>
              <a:t>interval</a:t>
            </a:r>
            <a:r>
              <a:rPr lang="es-ES" dirty="0"/>
              <a:t>="</a:t>
            </a:r>
            <a:r>
              <a:rPr lang="es-ES" dirty="0" err="1"/>
              <a:t>myInterval</a:t>
            </a:r>
            <a:r>
              <a:rPr lang="es-ES" dirty="0"/>
              <a:t>" no-</a:t>
            </a:r>
            <a:r>
              <a:rPr lang="es-ES" dirty="0" err="1"/>
              <a:t>wrap</a:t>
            </a:r>
            <a:r>
              <a:rPr lang="es-ES" dirty="0"/>
              <a:t>="</a:t>
            </a:r>
            <a:r>
              <a:rPr lang="es-ES" dirty="0" err="1"/>
              <a:t>noWrapSlides</a:t>
            </a:r>
            <a:r>
              <a:rPr lang="es-ES" dirty="0"/>
              <a:t>"&gt;</a:t>
            </a:r>
          </a:p>
          <a:p>
            <a:r>
              <a:rPr lang="es-ES" dirty="0"/>
              <a:t>      &lt;</a:t>
            </a:r>
            <a:r>
              <a:rPr lang="es-ES" dirty="0" err="1"/>
              <a:t>uib-slide</a:t>
            </a:r>
            <a:r>
              <a:rPr lang="es-ES" dirty="0"/>
              <a:t> </a:t>
            </a:r>
            <a:r>
              <a:rPr lang="es-ES" dirty="0" err="1"/>
              <a:t>ng-repeat</a:t>
            </a:r>
            <a:r>
              <a:rPr lang="es-ES" dirty="0"/>
              <a:t>="</a:t>
            </a:r>
            <a:r>
              <a:rPr lang="es-ES" dirty="0" err="1"/>
              <a:t>slide</a:t>
            </a:r>
            <a:r>
              <a:rPr lang="es-ES" dirty="0"/>
              <a:t> in </a:t>
            </a:r>
            <a:r>
              <a:rPr lang="es-ES" dirty="0" err="1"/>
              <a:t>slides</a:t>
            </a:r>
            <a:r>
              <a:rPr lang="es-ES" dirty="0"/>
              <a:t>" active="</a:t>
            </a:r>
            <a:r>
              <a:rPr lang="es-ES" dirty="0" err="1"/>
              <a:t>slide.active</a:t>
            </a:r>
            <a:r>
              <a:rPr lang="es-ES" dirty="0"/>
              <a:t>" </a:t>
            </a:r>
            <a:r>
              <a:rPr lang="es-ES" dirty="0" err="1"/>
              <a:t>index</a:t>
            </a:r>
            <a:r>
              <a:rPr lang="es-ES" dirty="0"/>
              <a:t>="slide.id"&gt;</a:t>
            </a:r>
          </a:p>
          <a:p>
            <a:r>
              <a:rPr lang="es-ES" dirty="0"/>
              <a:t>        &lt;</a:t>
            </a:r>
            <a:r>
              <a:rPr lang="es-ES" dirty="0" err="1"/>
              <a:t>img</a:t>
            </a:r>
            <a:r>
              <a:rPr lang="es-ES" dirty="0"/>
              <a:t> </a:t>
            </a:r>
            <a:r>
              <a:rPr lang="es-ES" dirty="0" err="1"/>
              <a:t>ng-src</a:t>
            </a:r>
            <a:r>
              <a:rPr lang="es-ES" dirty="0"/>
              <a:t>="{{</a:t>
            </a:r>
            <a:r>
              <a:rPr lang="es-ES" dirty="0" err="1"/>
              <a:t>slide.image</a:t>
            </a:r>
            <a:r>
              <a:rPr lang="es-ES" dirty="0"/>
              <a:t>}}" </a:t>
            </a:r>
            <a:r>
              <a:rPr lang="es-ES" dirty="0" err="1"/>
              <a:t>style</a:t>
            </a:r>
            <a:r>
              <a:rPr lang="es-ES" dirty="0"/>
              <a:t>="</a:t>
            </a:r>
            <a:r>
              <a:rPr lang="es-ES" dirty="0" err="1"/>
              <a:t>margin:auto</a:t>
            </a:r>
            <a:r>
              <a:rPr lang="es-ES" dirty="0"/>
              <a:t>;"&gt;</a:t>
            </a:r>
          </a:p>
          <a:p>
            <a:r>
              <a:rPr lang="es-ES" dirty="0"/>
              <a:t>        &lt;div </a:t>
            </a:r>
            <a:r>
              <a:rPr lang="es-ES" dirty="0" err="1"/>
              <a:t>class</a:t>
            </a:r>
            <a:r>
              <a:rPr lang="es-ES" dirty="0"/>
              <a:t>="</a:t>
            </a:r>
            <a:r>
              <a:rPr lang="es-ES" dirty="0" err="1"/>
              <a:t>carousel-caption</a:t>
            </a:r>
            <a:r>
              <a:rPr lang="es-ES" dirty="0"/>
              <a:t>"&gt;</a:t>
            </a:r>
          </a:p>
          <a:p>
            <a:r>
              <a:rPr lang="es-ES" dirty="0"/>
              <a:t>          &lt;h4&gt;</a:t>
            </a:r>
            <a:r>
              <a:rPr lang="es-ES" dirty="0" err="1"/>
              <a:t>Slide</a:t>
            </a:r>
            <a:r>
              <a:rPr lang="es-ES" dirty="0"/>
              <a:t> {{slide.id}}&lt;/h4&gt;</a:t>
            </a:r>
          </a:p>
          <a:p>
            <a:r>
              <a:rPr lang="es-ES" dirty="0"/>
              <a:t>          &lt;p&gt;{{</a:t>
            </a:r>
            <a:r>
              <a:rPr lang="es-ES" dirty="0" err="1"/>
              <a:t>slide.text</a:t>
            </a:r>
            <a:r>
              <a:rPr lang="es-ES" dirty="0"/>
              <a:t>}}&lt;/p&gt;</a:t>
            </a:r>
          </a:p>
          <a:p>
            <a:r>
              <a:rPr lang="es-ES" dirty="0"/>
              <a:t>        &lt;/div&gt;</a:t>
            </a:r>
          </a:p>
          <a:p>
            <a:r>
              <a:rPr lang="es-ES" dirty="0"/>
              <a:t>      &lt;/</a:t>
            </a:r>
            <a:r>
              <a:rPr lang="es-ES" dirty="0" err="1"/>
              <a:t>uib-slide</a:t>
            </a:r>
            <a:r>
              <a:rPr lang="es-ES" dirty="0"/>
              <a:t>&gt;</a:t>
            </a:r>
          </a:p>
          <a:p>
            <a:r>
              <a:rPr lang="es-ES" dirty="0"/>
              <a:t>    &lt;/</a:t>
            </a:r>
            <a:r>
              <a:rPr lang="es-ES" dirty="0" err="1"/>
              <a:t>uib-carousel</a:t>
            </a:r>
            <a:r>
              <a:rPr lang="es-ES" dirty="0"/>
              <a:t>&gt;</a:t>
            </a:r>
          </a:p>
        </p:txBody>
      </p:sp>
    </p:spTree>
    <p:extLst>
      <p:ext uri="{BB962C8B-B14F-4D97-AF65-F5344CB8AC3E}">
        <p14:creationId xmlns:p14="http://schemas.microsoft.com/office/powerpoint/2010/main" val="36072276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normAutofit/>
          </a:bodyPr>
          <a:lstStyle/>
          <a:p>
            <a:pPr algn="ctr"/>
            <a:r>
              <a:rPr lang="es-ES" noProof="1"/>
              <a:t>Prototipos con </a:t>
            </a:r>
            <a:r>
              <a:rPr lang="es-ES" dirty="0" err="1"/>
              <a:t>ui.bootstrap</a:t>
            </a:r>
            <a:endParaRPr lang="en-US" noProof="1"/>
          </a:p>
        </p:txBody>
      </p:sp>
      <p:pic>
        <p:nvPicPr>
          <p:cNvPr id="18"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440633" y="4908284"/>
            <a:ext cx="1115242" cy="369332"/>
          </a:xfrm>
          <a:prstGeom prst="rect">
            <a:avLst/>
          </a:prstGeom>
        </p:spPr>
        <p:txBody>
          <a:bodyPr wrap="none">
            <a:spAutoFit/>
          </a:bodyPr>
          <a:lstStyle/>
          <a:p>
            <a:r>
              <a:rPr lang="es-ES" b="1" dirty="0" err="1"/>
              <a:t>uib</a:t>
            </a:r>
            <a:r>
              <a:rPr lang="es-ES" b="1" dirty="0"/>
              <a:t>-rating</a:t>
            </a:r>
          </a:p>
        </p:txBody>
      </p:sp>
      <p:sp>
        <p:nvSpPr>
          <p:cNvPr id="13" name="Rectángulo 12"/>
          <p:cNvSpPr/>
          <p:nvPr/>
        </p:nvSpPr>
        <p:spPr>
          <a:xfrm>
            <a:off x="1206677" y="1418076"/>
            <a:ext cx="1491947" cy="369332"/>
          </a:xfrm>
          <a:prstGeom prst="rect">
            <a:avLst/>
          </a:prstGeom>
        </p:spPr>
        <p:txBody>
          <a:bodyPr wrap="none">
            <a:spAutoFit/>
          </a:bodyPr>
          <a:lstStyle/>
          <a:p>
            <a:r>
              <a:rPr lang="es-ES" b="1" dirty="0" err="1"/>
              <a:t>uib-accordion</a:t>
            </a:r>
            <a:endParaRPr lang="es-ES" b="1" dirty="0"/>
          </a:p>
        </p:txBody>
      </p:sp>
      <p:pic>
        <p:nvPicPr>
          <p:cNvPr id="15" name="Imagen 14"/>
          <p:cNvPicPr>
            <a:picLocks noChangeAspect="1"/>
          </p:cNvPicPr>
          <p:nvPr/>
        </p:nvPicPr>
        <p:blipFill>
          <a:blip r:embed="rId4"/>
          <a:stretch>
            <a:fillRect/>
          </a:stretch>
        </p:blipFill>
        <p:spPr>
          <a:xfrm>
            <a:off x="1260420" y="5635041"/>
            <a:ext cx="2085975" cy="333375"/>
          </a:xfrm>
          <a:prstGeom prst="rect">
            <a:avLst/>
          </a:prstGeom>
        </p:spPr>
      </p:pic>
      <p:pic>
        <p:nvPicPr>
          <p:cNvPr id="16" name="Imagen 15"/>
          <p:cNvPicPr>
            <a:picLocks noChangeAspect="1"/>
          </p:cNvPicPr>
          <p:nvPr/>
        </p:nvPicPr>
        <p:blipFill>
          <a:blip r:embed="rId5"/>
          <a:stretch>
            <a:fillRect/>
          </a:stretch>
        </p:blipFill>
        <p:spPr>
          <a:xfrm>
            <a:off x="1260420" y="2015135"/>
            <a:ext cx="2940367" cy="755757"/>
          </a:xfrm>
          <a:prstGeom prst="rect">
            <a:avLst/>
          </a:prstGeom>
        </p:spPr>
      </p:pic>
      <p:sp>
        <p:nvSpPr>
          <p:cNvPr id="3" name="Rectángulo 2"/>
          <p:cNvSpPr/>
          <p:nvPr/>
        </p:nvSpPr>
        <p:spPr>
          <a:xfrm>
            <a:off x="2945206" y="1432484"/>
            <a:ext cx="4478149" cy="338554"/>
          </a:xfrm>
          <a:prstGeom prst="rect">
            <a:avLst/>
          </a:prstGeom>
        </p:spPr>
        <p:txBody>
          <a:bodyPr wrap="square">
            <a:spAutoFit/>
          </a:bodyPr>
          <a:lstStyle/>
          <a:p>
            <a:r>
              <a:rPr lang="es-ES" sz="1600" dirty="0">
                <a:hlinkClick r:id="rId6"/>
              </a:rPr>
              <a:t>https://angular-ui.github.io/bootstrap/#/accordion</a:t>
            </a:r>
            <a:r>
              <a:rPr lang="es-ES" sz="1600" dirty="0"/>
              <a:t> </a:t>
            </a:r>
          </a:p>
        </p:txBody>
      </p:sp>
      <p:sp>
        <p:nvSpPr>
          <p:cNvPr id="5" name="Rectángulo 4"/>
          <p:cNvSpPr/>
          <p:nvPr/>
        </p:nvSpPr>
        <p:spPr>
          <a:xfrm>
            <a:off x="1206677" y="3029954"/>
            <a:ext cx="7394917" cy="135421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600" dirty="0"/>
              <a:t>&lt;</a:t>
            </a:r>
            <a:r>
              <a:rPr lang="es-ES" sz="1600" dirty="0" err="1"/>
              <a:t>uib-accordion</a:t>
            </a:r>
            <a:r>
              <a:rPr lang="es-ES" sz="1600" dirty="0"/>
              <a:t>&gt;	</a:t>
            </a:r>
          </a:p>
          <a:p>
            <a:r>
              <a:rPr lang="es-ES" sz="1600" dirty="0"/>
              <a:t>	&lt;</a:t>
            </a:r>
            <a:r>
              <a:rPr lang="es-ES" sz="1600" dirty="0" err="1"/>
              <a:t>uib-accordion-group</a:t>
            </a:r>
            <a:r>
              <a:rPr lang="es-ES" sz="1600" dirty="0"/>
              <a:t> </a:t>
            </a:r>
            <a:r>
              <a:rPr lang="es-ES" sz="1600" dirty="0" err="1"/>
              <a:t>heading</a:t>
            </a:r>
            <a:r>
              <a:rPr lang="es-ES" sz="1600" dirty="0"/>
              <a:t>="{{</a:t>
            </a:r>
            <a:r>
              <a:rPr lang="es-ES" sz="1600" dirty="0" err="1"/>
              <a:t>post.title</a:t>
            </a:r>
            <a:r>
              <a:rPr lang="es-ES" sz="1600" dirty="0"/>
              <a:t>}}" </a:t>
            </a:r>
            <a:r>
              <a:rPr lang="es-ES" sz="1600" dirty="0" err="1"/>
              <a:t>ng-repeat</a:t>
            </a:r>
            <a:r>
              <a:rPr lang="es-ES" sz="1600" dirty="0"/>
              <a:t>="post in </a:t>
            </a:r>
            <a:r>
              <a:rPr lang="es-ES" sz="1600" dirty="0" err="1"/>
              <a:t>aPosts</a:t>
            </a:r>
            <a:r>
              <a:rPr lang="es-ES" sz="1600" dirty="0"/>
              <a:t>"&gt;</a:t>
            </a:r>
          </a:p>
          <a:p>
            <a:r>
              <a:rPr lang="es-ES" sz="1600" dirty="0"/>
              <a:t>		{{</a:t>
            </a:r>
            <a:r>
              <a:rPr lang="es-ES" sz="1600" dirty="0" err="1"/>
              <a:t>post.content</a:t>
            </a:r>
            <a:r>
              <a:rPr lang="es-ES" sz="1600" dirty="0"/>
              <a:t>}}</a:t>
            </a:r>
          </a:p>
          <a:p>
            <a:r>
              <a:rPr lang="es-ES" sz="1600" dirty="0"/>
              <a:t>	&lt;/</a:t>
            </a:r>
            <a:r>
              <a:rPr lang="es-ES" sz="1600" dirty="0" err="1"/>
              <a:t>uib-accordion-group</a:t>
            </a:r>
            <a:r>
              <a:rPr lang="es-ES" sz="1600" dirty="0"/>
              <a:t>&gt;</a:t>
            </a:r>
          </a:p>
          <a:p>
            <a:r>
              <a:rPr lang="es-ES" sz="1600" dirty="0"/>
              <a:t>&lt;/</a:t>
            </a:r>
            <a:r>
              <a:rPr lang="es-ES" sz="1600" dirty="0" err="1"/>
              <a:t>uib-accordion</a:t>
            </a:r>
            <a:r>
              <a:rPr lang="es-ES" sz="1600" dirty="0"/>
              <a:t>&gt;</a:t>
            </a:r>
          </a:p>
        </p:txBody>
      </p:sp>
      <p:sp>
        <p:nvSpPr>
          <p:cNvPr id="8" name="Rectángulo 7"/>
          <p:cNvSpPr/>
          <p:nvPr/>
        </p:nvSpPr>
        <p:spPr>
          <a:xfrm>
            <a:off x="4102464" y="5509340"/>
            <a:ext cx="4256555"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dirty="0">
                <a:solidFill>
                  <a:schemeClr val="dk1"/>
                </a:solidFill>
              </a:rPr>
              <a:t>&lt;</a:t>
            </a:r>
            <a:r>
              <a:rPr lang="en-US" sz="1600" dirty="0" err="1">
                <a:solidFill>
                  <a:schemeClr val="dk1"/>
                </a:solidFill>
              </a:rPr>
              <a:t>uib</a:t>
            </a:r>
            <a:r>
              <a:rPr lang="en-US" sz="1600" dirty="0">
                <a:solidFill>
                  <a:schemeClr val="dk1"/>
                </a:solidFill>
              </a:rPr>
              <a:t>-rating ng-model="rate" max="max" </a:t>
            </a:r>
            <a:r>
              <a:rPr lang="en-US" sz="1600" dirty="0" err="1">
                <a:solidFill>
                  <a:schemeClr val="dk1"/>
                </a:solidFill>
              </a:rPr>
              <a:t>readonly</a:t>
            </a:r>
            <a:r>
              <a:rPr lang="en-US" sz="1600" dirty="0">
                <a:solidFill>
                  <a:schemeClr val="dk1"/>
                </a:solidFill>
              </a:rPr>
              <a:t>="</a:t>
            </a:r>
            <a:r>
              <a:rPr lang="en-US" sz="1600" dirty="0" err="1">
                <a:solidFill>
                  <a:schemeClr val="dk1"/>
                </a:solidFill>
              </a:rPr>
              <a:t>isReadonly</a:t>
            </a:r>
            <a:r>
              <a:rPr lang="en-US" sz="1600" dirty="0">
                <a:solidFill>
                  <a:schemeClr val="dk1"/>
                </a:solidFill>
              </a:rPr>
              <a:t>"&gt;&lt;/</a:t>
            </a:r>
            <a:r>
              <a:rPr lang="en-US" sz="1600" dirty="0" err="1">
                <a:solidFill>
                  <a:schemeClr val="dk1"/>
                </a:solidFill>
              </a:rPr>
              <a:t>uib</a:t>
            </a:r>
            <a:r>
              <a:rPr lang="en-US" sz="1600" dirty="0">
                <a:solidFill>
                  <a:schemeClr val="dk1"/>
                </a:solidFill>
              </a:rPr>
              <a:t>-rating&gt;</a:t>
            </a:r>
            <a:endParaRPr lang="es-ES" sz="1600" dirty="0">
              <a:solidFill>
                <a:schemeClr val="dk1"/>
              </a:solidFill>
            </a:endParaRPr>
          </a:p>
        </p:txBody>
      </p:sp>
      <p:sp>
        <p:nvSpPr>
          <p:cNvPr id="17" name="Rectángulo 16"/>
          <p:cNvSpPr/>
          <p:nvPr/>
        </p:nvSpPr>
        <p:spPr>
          <a:xfrm>
            <a:off x="3023864" y="4923673"/>
            <a:ext cx="4136838" cy="338554"/>
          </a:xfrm>
          <a:prstGeom prst="rect">
            <a:avLst/>
          </a:prstGeom>
        </p:spPr>
        <p:txBody>
          <a:bodyPr wrap="square">
            <a:spAutoFit/>
          </a:bodyPr>
          <a:lstStyle/>
          <a:p>
            <a:r>
              <a:rPr lang="es-ES" sz="1600" dirty="0">
                <a:hlinkClick r:id="rId6"/>
              </a:rPr>
              <a:t>https://angular-ui.github.io/bootstrap/#/rating</a:t>
            </a:r>
            <a:r>
              <a:rPr lang="es-ES" sz="1600" dirty="0"/>
              <a:t> </a:t>
            </a:r>
          </a:p>
        </p:txBody>
      </p:sp>
    </p:spTree>
    <p:extLst>
      <p:ext uri="{BB962C8B-B14F-4D97-AF65-F5344CB8AC3E}">
        <p14:creationId xmlns:p14="http://schemas.microsoft.com/office/powerpoint/2010/main" val="32765093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normAutofit/>
          </a:bodyPr>
          <a:lstStyle/>
          <a:p>
            <a:pPr algn="ctr"/>
            <a:r>
              <a:rPr lang="es-ES" noProof="1"/>
              <a:t>Prototipos con </a:t>
            </a:r>
            <a:r>
              <a:rPr lang="es-ES" dirty="0" err="1"/>
              <a:t>ui-grid</a:t>
            </a:r>
            <a:endParaRPr lang="en-US" noProof="1"/>
          </a:p>
        </p:txBody>
      </p:sp>
      <p:pic>
        <p:nvPicPr>
          <p:cNvPr id="18"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1377623" y="1557903"/>
            <a:ext cx="1989263" cy="369332"/>
          </a:xfrm>
          <a:prstGeom prst="rect">
            <a:avLst/>
          </a:prstGeom>
        </p:spPr>
        <p:txBody>
          <a:bodyPr wrap="none">
            <a:spAutoFit/>
          </a:bodyPr>
          <a:lstStyle/>
          <a:p>
            <a:r>
              <a:rPr lang="es-ES" dirty="0">
                <a:hlinkClick r:id="rId4"/>
              </a:rPr>
              <a:t>http://ui-grid.info/</a:t>
            </a:r>
            <a:r>
              <a:rPr lang="es-ES" dirty="0"/>
              <a:t> </a:t>
            </a:r>
          </a:p>
        </p:txBody>
      </p:sp>
      <p:sp>
        <p:nvSpPr>
          <p:cNvPr id="5" name="Rectángulo 4"/>
          <p:cNvSpPr/>
          <p:nvPr/>
        </p:nvSpPr>
        <p:spPr>
          <a:xfrm>
            <a:off x="1529661" y="2309151"/>
            <a:ext cx="5424242" cy="369332"/>
          </a:xfrm>
          <a:prstGeom prst="rect">
            <a:avLst/>
          </a:prstGeom>
        </p:spPr>
        <p:txBody>
          <a:bodyPr wrap="none">
            <a:spAutoFit/>
          </a:bodyPr>
          <a:lstStyle/>
          <a:p>
            <a:r>
              <a:rPr lang="es-ES" dirty="0"/>
              <a:t>&lt;div </a:t>
            </a:r>
            <a:r>
              <a:rPr lang="es-ES" dirty="0" err="1"/>
              <a:t>class</a:t>
            </a:r>
            <a:r>
              <a:rPr lang="es-ES" dirty="0"/>
              <a:t>= " </a:t>
            </a:r>
            <a:r>
              <a:rPr lang="es-ES" dirty="0" err="1"/>
              <a:t>gridStyles</a:t>
            </a:r>
            <a:r>
              <a:rPr lang="es-ES" dirty="0"/>
              <a:t> " </a:t>
            </a:r>
            <a:r>
              <a:rPr lang="es-ES" dirty="0" err="1"/>
              <a:t>ui-grid</a:t>
            </a:r>
            <a:r>
              <a:rPr lang="es-ES" dirty="0"/>
              <a:t>="{ data : </a:t>
            </a:r>
            <a:r>
              <a:rPr lang="es-ES" dirty="0" err="1"/>
              <a:t>aMiembros</a:t>
            </a:r>
            <a:r>
              <a:rPr lang="es-ES" dirty="0"/>
              <a:t> }"&gt;</a:t>
            </a:r>
          </a:p>
        </p:txBody>
      </p:sp>
      <p:pic>
        <p:nvPicPr>
          <p:cNvPr id="6" name="Imagen 5"/>
          <p:cNvPicPr>
            <a:picLocks noChangeAspect="1"/>
          </p:cNvPicPr>
          <p:nvPr/>
        </p:nvPicPr>
        <p:blipFill>
          <a:blip r:embed="rId5"/>
          <a:stretch>
            <a:fillRect/>
          </a:stretch>
        </p:blipFill>
        <p:spPr>
          <a:xfrm>
            <a:off x="3262844" y="3060400"/>
            <a:ext cx="4906741" cy="1995729"/>
          </a:xfrm>
          <a:prstGeom prst="rect">
            <a:avLst/>
          </a:prstGeom>
        </p:spPr>
      </p:pic>
      <p:sp>
        <p:nvSpPr>
          <p:cNvPr id="17" name="Rectángulo 16"/>
          <p:cNvSpPr/>
          <p:nvPr/>
        </p:nvSpPr>
        <p:spPr>
          <a:xfrm>
            <a:off x="1529661" y="5438046"/>
            <a:ext cx="4572000" cy="369332"/>
          </a:xfrm>
          <a:prstGeom prst="rect">
            <a:avLst/>
          </a:prstGeom>
        </p:spPr>
        <p:txBody>
          <a:bodyPr>
            <a:spAutoFit/>
          </a:bodyPr>
          <a:lstStyle/>
          <a:p>
            <a:r>
              <a:rPr lang="es-ES" dirty="0"/>
              <a:t>.</a:t>
            </a:r>
            <a:r>
              <a:rPr lang="es-ES" dirty="0" err="1"/>
              <a:t>gridStyles</a:t>
            </a:r>
            <a:r>
              <a:rPr lang="es-ES" dirty="0"/>
              <a:t> { </a:t>
            </a:r>
            <a:r>
              <a:rPr lang="es-ES" dirty="0" err="1"/>
              <a:t>width</a:t>
            </a:r>
            <a:r>
              <a:rPr lang="es-ES" dirty="0"/>
              <a:t>: 700px;   </a:t>
            </a:r>
            <a:r>
              <a:rPr lang="es-ES" dirty="0" err="1"/>
              <a:t>height</a:t>
            </a:r>
            <a:r>
              <a:rPr lang="es-ES" dirty="0"/>
              <a:t>: 250px;}</a:t>
            </a:r>
          </a:p>
        </p:txBody>
      </p:sp>
    </p:spTree>
    <p:extLst>
      <p:ext uri="{BB962C8B-B14F-4D97-AF65-F5344CB8AC3E}">
        <p14:creationId xmlns:p14="http://schemas.microsoft.com/office/powerpoint/2010/main" val="2403141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stretch>
            <a:fillRect/>
          </a:stretch>
        </p:blipFill>
        <p:spPr>
          <a:xfrm>
            <a:off x="2898164" y="1723885"/>
            <a:ext cx="5676359" cy="4054542"/>
          </a:xfrm>
          <a:prstGeom prst="rect">
            <a:avLst/>
          </a:prstGeom>
        </p:spPr>
      </p:pic>
      <p:pic>
        <p:nvPicPr>
          <p:cNvPr id="3074" name="Picture 2" descr="https://pbs.twimg.com/profile_images/802626927391608833/MmHHmVf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734" y="1290005"/>
            <a:ext cx="2006019" cy="200601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28650" y="365127"/>
            <a:ext cx="7432779" cy="638174"/>
          </a:xfrm>
        </p:spPr>
        <p:txBody>
          <a:bodyPr/>
          <a:lstStyle/>
          <a:p>
            <a:pPr algn="ctr"/>
            <a:r>
              <a:rPr lang="es-ES" dirty="0"/>
              <a:t>Guía de estilo</a:t>
            </a:r>
          </a:p>
        </p:txBody>
      </p:sp>
      <p:pic>
        <p:nvPicPr>
          <p:cNvPr id="4" name="Imagen 3"/>
          <p:cNvPicPr>
            <a:picLocks noChangeAspect="1"/>
          </p:cNvPicPr>
          <p:nvPr/>
        </p:nvPicPr>
        <p:blipFill>
          <a:blip r:embed="rId4"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5736345" y="4534449"/>
            <a:ext cx="3075272"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hlinkClick r:id="rId5"/>
              </a:rPr>
              <a:t>https://github.com/toddmotto/angular-styleguide</a:t>
            </a:r>
            <a:endParaRPr lang="es-ES" dirty="0"/>
          </a:p>
        </p:txBody>
      </p:sp>
      <p:sp>
        <p:nvSpPr>
          <p:cNvPr id="7" name="Rectángulo 6"/>
          <p:cNvSpPr/>
          <p:nvPr/>
        </p:nvSpPr>
        <p:spPr>
          <a:xfrm>
            <a:off x="961094" y="3381824"/>
            <a:ext cx="1446525" cy="369332"/>
          </a:xfrm>
          <a:prstGeom prst="rect">
            <a:avLst/>
          </a:prstGeom>
        </p:spPr>
        <p:txBody>
          <a:bodyPr wrap="square">
            <a:spAutoFit/>
          </a:bodyPr>
          <a:lstStyle/>
          <a:p>
            <a:r>
              <a:rPr lang="es-ES" dirty="0" err="1"/>
              <a:t>Todd</a:t>
            </a:r>
            <a:r>
              <a:rPr lang="es-ES" dirty="0"/>
              <a:t> </a:t>
            </a:r>
            <a:r>
              <a:rPr lang="es-ES" dirty="0" err="1"/>
              <a:t>Motto</a:t>
            </a:r>
            <a:endParaRPr lang="es-ES" dirty="0"/>
          </a:p>
        </p:txBody>
      </p:sp>
      <p:cxnSp>
        <p:nvCxnSpPr>
          <p:cNvPr id="9" name="Conector recto de flecha 8"/>
          <p:cNvCxnSpPr>
            <a:stCxn id="7" idx="2"/>
            <a:endCxn id="10" idx="0"/>
          </p:cNvCxnSpPr>
          <p:nvPr/>
        </p:nvCxnSpPr>
        <p:spPr>
          <a:xfrm flipH="1">
            <a:off x="1555784" y="3751156"/>
            <a:ext cx="128573" cy="783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703948" y="4534449"/>
            <a:ext cx="1703672" cy="369332"/>
          </a:xfrm>
          <a:prstGeom prst="rect">
            <a:avLst/>
          </a:prstGeom>
          <a:noFill/>
        </p:spPr>
        <p:txBody>
          <a:bodyPr wrap="square" rtlCol="0">
            <a:spAutoFit/>
          </a:bodyPr>
          <a:lstStyle/>
          <a:p>
            <a:pPr algn="ctr"/>
            <a:r>
              <a:rPr lang="es-ES" dirty="0"/>
              <a:t>Estilo ES2015</a:t>
            </a:r>
          </a:p>
        </p:txBody>
      </p:sp>
    </p:spTree>
    <p:extLst>
      <p:ext uri="{BB962C8B-B14F-4D97-AF65-F5344CB8AC3E}">
        <p14:creationId xmlns:p14="http://schemas.microsoft.com/office/powerpoint/2010/main" val="29101707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Práctica: Prototipo Web</a:t>
            </a:r>
          </a:p>
        </p:txBody>
      </p:sp>
      <p:pic>
        <p:nvPicPr>
          <p:cNvPr id="4" name="Imagen 3"/>
          <p:cNvPicPr>
            <a:picLocks noChangeAspect="1"/>
          </p:cNvPicPr>
          <p:nvPr/>
        </p:nvPicPr>
        <p:blipFill>
          <a:blip r:embed="rId2"/>
          <a:stretch>
            <a:fillRect/>
          </a:stretch>
        </p:blipFill>
        <p:spPr>
          <a:xfrm>
            <a:off x="738894" y="1336835"/>
            <a:ext cx="3454811" cy="4817934"/>
          </a:xfrm>
          <a:prstGeom prst="rect">
            <a:avLst/>
          </a:prstGeom>
        </p:spPr>
      </p:pic>
      <p:pic>
        <p:nvPicPr>
          <p:cNvPr id="5" name="Imagen 4"/>
          <p:cNvPicPr>
            <a:picLocks noChangeAspect="1"/>
          </p:cNvPicPr>
          <p:nvPr/>
        </p:nvPicPr>
        <p:blipFill>
          <a:blip r:embed="rId3"/>
          <a:stretch>
            <a:fillRect/>
          </a:stretch>
        </p:blipFill>
        <p:spPr>
          <a:xfrm>
            <a:off x="4544840" y="1336835"/>
            <a:ext cx="3106961" cy="3900487"/>
          </a:xfrm>
          <a:prstGeom prst="rect">
            <a:avLst/>
          </a:prstGeom>
        </p:spPr>
      </p:pic>
      <p:pic>
        <p:nvPicPr>
          <p:cNvPr id="6" name="Imagen 5"/>
          <p:cNvPicPr>
            <a:picLocks noChangeAspect="1"/>
          </p:cNvPicPr>
          <p:nvPr/>
        </p:nvPicPr>
        <p:blipFill>
          <a:blip r:embed="rId4"/>
          <a:stretch>
            <a:fillRect/>
          </a:stretch>
        </p:blipFill>
        <p:spPr>
          <a:xfrm>
            <a:off x="5416773" y="4176713"/>
            <a:ext cx="3178770" cy="2121218"/>
          </a:xfrm>
          <a:prstGeom prst="rect">
            <a:avLst/>
          </a:prstGeom>
        </p:spPr>
      </p:pic>
    </p:spTree>
    <p:extLst>
      <p:ext uri="{BB962C8B-B14F-4D97-AF65-F5344CB8AC3E}">
        <p14:creationId xmlns:p14="http://schemas.microsoft.com/office/powerpoint/2010/main" val="29176293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Segunda Parte</a:t>
            </a:r>
          </a:p>
        </p:txBody>
      </p:sp>
      <p:sp>
        <p:nvSpPr>
          <p:cNvPr id="4" name="Marcador de texto 3"/>
          <p:cNvSpPr>
            <a:spLocks noGrp="1"/>
          </p:cNvSpPr>
          <p:nvPr>
            <p:ph type="body" idx="1"/>
          </p:nvPr>
        </p:nvSpPr>
        <p:spPr/>
        <p:txBody>
          <a:bodyPr/>
          <a:lstStyle/>
          <a:p>
            <a:r>
              <a:rPr lang="es-ES" dirty="0"/>
              <a:t>Temas “Avanzados”</a:t>
            </a:r>
          </a:p>
        </p:txBody>
      </p:sp>
    </p:spTree>
    <p:extLst>
      <p:ext uri="{BB962C8B-B14F-4D97-AF65-F5344CB8AC3E}">
        <p14:creationId xmlns:p14="http://schemas.microsoft.com/office/powerpoint/2010/main" val="10464981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Contenido</a:t>
            </a:r>
          </a:p>
        </p:txBody>
      </p:sp>
      <p:sp>
        <p:nvSpPr>
          <p:cNvPr id="5" name="Marcador de contenido 4"/>
          <p:cNvSpPr>
            <a:spLocks noGrp="1"/>
          </p:cNvSpPr>
          <p:nvPr>
            <p:ph idx="1"/>
          </p:nvPr>
        </p:nvSpPr>
        <p:spPr/>
        <p:txBody>
          <a:bodyPr>
            <a:normAutofit lnSpcReduction="10000"/>
          </a:bodyPr>
          <a:lstStyle/>
          <a:p>
            <a:r>
              <a:rPr lang="es-ES" dirty="0"/>
              <a:t>Elementos inyectables: $log, $localice, </a:t>
            </a:r>
            <a:r>
              <a:rPr lang="es-ES" dirty="0" err="1"/>
              <a:t>localStorage</a:t>
            </a:r>
            <a:r>
              <a:rPr lang="es-ES" dirty="0"/>
              <a:t>…</a:t>
            </a:r>
          </a:p>
          <a:p>
            <a:r>
              <a:rPr lang="es-ES" dirty="0" err="1"/>
              <a:t>Scope</a:t>
            </a:r>
            <a:r>
              <a:rPr lang="es-ES" dirty="0"/>
              <a:t> “avanzado”</a:t>
            </a:r>
          </a:p>
          <a:p>
            <a:r>
              <a:rPr lang="es-ES" dirty="0"/>
              <a:t>Creación de filtros y directivas</a:t>
            </a:r>
          </a:p>
          <a:p>
            <a:r>
              <a:rPr lang="es-ES" dirty="0"/>
              <a:t>Componentes (Angular 1.5 / 1.6)</a:t>
            </a:r>
          </a:p>
          <a:p>
            <a:r>
              <a:rPr lang="es-ES" dirty="0"/>
              <a:t>Enrutamiento (Angular </a:t>
            </a:r>
            <a:r>
              <a:rPr lang="es-ES" dirty="0" err="1"/>
              <a:t>Router</a:t>
            </a:r>
            <a:r>
              <a:rPr lang="es-ES" dirty="0"/>
              <a:t> &amp; UI </a:t>
            </a:r>
            <a:r>
              <a:rPr lang="es-ES" dirty="0" err="1"/>
              <a:t>Router</a:t>
            </a:r>
            <a:r>
              <a:rPr lang="es-ES" dirty="0"/>
              <a:t>)</a:t>
            </a:r>
          </a:p>
          <a:p>
            <a:r>
              <a:rPr lang="es-ES" dirty="0"/>
              <a:t>Creación de servicios y </a:t>
            </a:r>
            <a:r>
              <a:rPr lang="es-ES" dirty="0" err="1"/>
              <a:t>providers</a:t>
            </a:r>
            <a:endParaRPr lang="es-ES" dirty="0"/>
          </a:p>
          <a:p>
            <a:r>
              <a:rPr lang="es-ES" dirty="0"/>
              <a:t>Promesas y datos REST</a:t>
            </a:r>
          </a:p>
        </p:txBody>
      </p:sp>
    </p:spTree>
    <p:extLst>
      <p:ext uri="{BB962C8B-B14F-4D97-AF65-F5344CB8AC3E}">
        <p14:creationId xmlns:p14="http://schemas.microsoft.com/office/powerpoint/2010/main" val="27067715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Entorno de trabajo</a:t>
            </a:r>
          </a:p>
        </p:txBody>
      </p:sp>
      <p:sp>
        <p:nvSpPr>
          <p:cNvPr id="3" name="CuadroTexto 2"/>
          <p:cNvSpPr txBox="1"/>
          <p:nvPr/>
        </p:nvSpPr>
        <p:spPr>
          <a:xfrm>
            <a:off x="1823680" y="1494357"/>
            <a:ext cx="484684" cy="400110"/>
          </a:xfrm>
          <a:prstGeom prst="rect">
            <a:avLst/>
          </a:prstGeom>
          <a:noFill/>
        </p:spPr>
        <p:txBody>
          <a:bodyPr wrap="square" rtlCol="0">
            <a:spAutoFit/>
          </a:bodyPr>
          <a:lstStyle/>
          <a:p>
            <a:r>
              <a:rPr lang="es-ES" sz="2000" b="1" dirty="0">
                <a:solidFill>
                  <a:srgbClr val="C00000"/>
                </a:solidFill>
              </a:rPr>
              <a:t>IIS</a:t>
            </a:r>
            <a:endParaRPr lang="es-ES" dirty="0"/>
          </a:p>
        </p:txBody>
      </p:sp>
      <p:sp>
        <p:nvSpPr>
          <p:cNvPr id="4" name="CuadroTexto 3"/>
          <p:cNvSpPr txBox="1"/>
          <p:nvPr/>
        </p:nvSpPr>
        <p:spPr>
          <a:xfrm>
            <a:off x="1143109" y="2989003"/>
            <a:ext cx="1165255" cy="400110"/>
          </a:xfrm>
          <a:prstGeom prst="rect">
            <a:avLst/>
          </a:prstGeom>
          <a:noFill/>
        </p:spPr>
        <p:txBody>
          <a:bodyPr wrap="none" rtlCol="0">
            <a:spAutoFit/>
          </a:bodyPr>
          <a:lstStyle/>
          <a:p>
            <a:r>
              <a:rPr lang="es-ES" sz="2000" b="1" dirty="0">
                <a:solidFill>
                  <a:srgbClr val="C00000"/>
                </a:solidFill>
              </a:rPr>
              <a:t>Node.JS</a:t>
            </a:r>
            <a:r>
              <a:rPr lang="es-ES" sz="2000" dirty="0">
                <a:solidFill>
                  <a:srgbClr val="C00000"/>
                </a:solidFill>
              </a:rPr>
              <a:t>: </a:t>
            </a:r>
          </a:p>
        </p:txBody>
      </p:sp>
      <p:sp>
        <p:nvSpPr>
          <p:cNvPr id="5" name="CuadroTexto 4"/>
          <p:cNvSpPr txBox="1"/>
          <p:nvPr/>
        </p:nvSpPr>
        <p:spPr>
          <a:xfrm>
            <a:off x="1457618" y="4843750"/>
            <a:ext cx="850746" cy="400110"/>
          </a:xfrm>
          <a:prstGeom prst="rect">
            <a:avLst/>
          </a:prstGeom>
          <a:noFill/>
        </p:spPr>
        <p:txBody>
          <a:bodyPr wrap="none" rtlCol="0">
            <a:spAutoFit/>
          </a:bodyPr>
          <a:lstStyle/>
          <a:p>
            <a:r>
              <a:rPr lang="en-US" sz="2000" b="1" i="1" dirty="0">
                <a:solidFill>
                  <a:srgbClr val="C00000"/>
                </a:solidFill>
              </a:rPr>
              <a:t>Grunt</a:t>
            </a:r>
            <a:r>
              <a:rPr lang="es-ES" sz="2000" dirty="0">
                <a:solidFill>
                  <a:srgbClr val="C00000"/>
                </a:solidFill>
              </a:rPr>
              <a:t> </a:t>
            </a:r>
          </a:p>
        </p:txBody>
      </p:sp>
      <p:sp>
        <p:nvSpPr>
          <p:cNvPr id="6" name="Rectángulo 5"/>
          <p:cNvSpPr/>
          <p:nvPr/>
        </p:nvSpPr>
        <p:spPr>
          <a:xfrm>
            <a:off x="3396790" y="2852573"/>
            <a:ext cx="4077357" cy="646331"/>
          </a:xfrm>
          <a:prstGeom prst="rect">
            <a:avLst/>
          </a:prstGeom>
        </p:spPr>
        <p:txBody>
          <a:bodyPr wrap="square">
            <a:spAutoFit/>
          </a:bodyPr>
          <a:lstStyle/>
          <a:p>
            <a:r>
              <a:rPr lang="es-ES" dirty="0"/>
              <a:t>entorno JS en el lado servidor</a:t>
            </a:r>
          </a:p>
          <a:p>
            <a:r>
              <a:rPr lang="es-ES" dirty="0"/>
              <a:t>permite crear servidores Web a medida</a:t>
            </a:r>
          </a:p>
        </p:txBody>
      </p:sp>
      <p:sp>
        <p:nvSpPr>
          <p:cNvPr id="7" name="Rectángulo 6"/>
          <p:cNvSpPr/>
          <p:nvPr/>
        </p:nvSpPr>
        <p:spPr>
          <a:xfrm>
            <a:off x="1639591" y="3591599"/>
            <a:ext cx="668773" cy="400110"/>
          </a:xfrm>
          <a:prstGeom prst="rect">
            <a:avLst/>
          </a:prstGeom>
        </p:spPr>
        <p:txBody>
          <a:bodyPr wrap="none">
            <a:spAutoFit/>
          </a:bodyPr>
          <a:lstStyle/>
          <a:p>
            <a:r>
              <a:rPr lang="es-ES" sz="2000" b="1" noProof="1">
                <a:solidFill>
                  <a:srgbClr val="C00000"/>
                </a:solidFill>
              </a:rPr>
              <a:t>npm</a:t>
            </a:r>
          </a:p>
        </p:txBody>
      </p:sp>
      <p:cxnSp>
        <p:nvCxnSpPr>
          <p:cNvPr id="9" name="Conector recto de flecha 8"/>
          <p:cNvCxnSpPr/>
          <p:nvPr/>
        </p:nvCxnSpPr>
        <p:spPr>
          <a:xfrm flipV="1">
            <a:off x="2308364" y="3129245"/>
            <a:ext cx="1088426" cy="1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3396790" y="3460718"/>
            <a:ext cx="4077357" cy="646331"/>
          </a:xfrm>
          <a:prstGeom prst="rect">
            <a:avLst/>
          </a:prstGeom>
        </p:spPr>
        <p:txBody>
          <a:bodyPr wrap="square">
            <a:spAutoFit/>
          </a:bodyPr>
          <a:lstStyle/>
          <a:p>
            <a:r>
              <a:rPr lang="es-ES" dirty="0"/>
              <a:t>gestor de </a:t>
            </a:r>
            <a:r>
              <a:rPr lang="es-ES" b="1" dirty="0"/>
              <a:t>paquetes</a:t>
            </a:r>
            <a:r>
              <a:rPr lang="es-ES" dirty="0"/>
              <a:t>, utilizado por otros muchos elementos</a:t>
            </a:r>
          </a:p>
        </p:txBody>
      </p:sp>
      <p:cxnSp>
        <p:nvCxnSpPr>
          <p:cNvPr id="12" name="Conector recto de flecha 11"/>
          <p:cNvCxnSpPr>
            <a:stCxn id="7" idx="3"/>
          </p:cNvCxnSpPr>
          <p:nvPr/>
        </p:nvCxnSpPr>
        <p:spPr>
          <a:xfrm flipV="1">
            <a:off x="2308364" y="3783884"/>
            <a:ext cx="1088426" cy="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1438767" y="4315110"/>
            <a:ext cx="869597" cy="400110"/>
          </a:xfrm>
          <a:prstGeom prst="rect">
            <a:avLst/>
          </a:prstGeom>
          <a:noFill/>
        </p:spPr>
        <p:txBody>
          <a:bodyPr wrap="none" rtlCol="0">
            <a:spAutoFit/>
          </a:bodyPr>
          <a:lstStyle/>
          <a:p>
            <a:r>
              <a:rPr lang="en-US" sz="2000" b="1" i="1" dirty="0">
                <a:solidFill>
                  <a:srgbClr val="C00000"/>
                </a:solidFill>
              </a:rPr>
              <a:t>Bower</a:t>
            </a:r>
            <a:endParaRPr lang="es-ES" sz="2000" dirty="0">
              <a:solidFill>
                <a:srgbClr val="C00000"/>
              </a:solidFill>
            </a:endParaRPr>
          </a:p>
        </p:txBody>
      </p:sp>
      <p:sp>
        <p:nvSpPr>
          <p:cNvPr id="15" name="CuadroTexto 14"/>
          <p:cNvSpPr txBox="1"/>
          <p:nvPr/>
        </p:nvSpPr>
        <p:spPr>
          <a:xfrm>
            <a:off x="1310205" y="5494402"/>
            <a:ext cx="998607" cy="400110"/>
          </a:xfrm>
          <a:prstGeom prst="rect">
            <a:avLst/>
          </a:prstGeom>
          <a:noFill/>
        </p:spPr>
        <p:txBody>
          <a:bodyPr wrap="none" rtlCol="0">
            <a:spAutoFit/>
          </a:bodyPr>
          <a:lstStyle/>
          <a:p>
            <a:r>
              <a:rPr lang="es-ES" sz="2000" b="1" dirty="0" err="1">
                <a:solidFill>
                  <a:srgbClr val="C00000"/>
                </a:solidFill>
              </a:rPr>
              <a:t>VSCode</a:t>
            </a:r>
            <a:endParaRPr lang="es-ES" sz="2000" b="1" dirty="0">
              <a:solidFill>
                <a:srgbClr val="C00000"/>
              </a:solidFill>
            </a:endParaRPr>
          </a:p>
        </p:txBody>
      </p:sp>
      <p:sp>
        <p:nvSpPr>
          <p:cNvPr id="16" name="CuadroTexto 15"/>
          <p:cNvSpPr txBox="1"/>
          <p:nvPr/>
        </p:nvSpPr>
        <p:spPr>
          <a:xfrm>
            <a:off x="3396790" y="1232747"/>
            <a:ext cx="3595606" cy="923330"/>
          </a:xfrm>
          <a:prstGeom prst="rect">
            <a:avLst/>
          </a:prstGeom>
          <a:noFill/>
        </p:spPr>
        <p:txBody>
          <a:bodyPr wrap="square" rtlCol="0">
            <a:spAutoFit/>
          </a:bodyPr>
          <a:lstStyle/>
          <a:p>
            <a:r>
              <a:rPr lang="es-ES" dirty="0"/>
              <a:t>servidor Web local</a:t>
            </a:r>
          </a:p>
          <a:p>
            <a:r>
              <a:rPr lang="es-ES" dirty="0"/>
              <a:t>permite agregar la carpeta del proyecto como directorio virtual</a:t>
            </a:r>
          </a:p>
        </p:txBody>
      </p:sp>
      <p:cxnSp>
        <p:nvCxnSpPr>
          <p:cNvPr id="18" name="Conector recto de flecha 17"/>
          <p:cNvCxnSpPr>
            <a:stCxn id="3" idx="3"/>
            <a:endCxn id="16" idx="1"/>
          </p:cNvCxnSpPr>
          <p:nvPr/>
        </p:nvCxnSpPr>
        <p:spPr>
          <a:xfrm>
            <a:off x="2308364" y="1694412"/>
            <a:ext cx="1088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3396790" y="4843750"/>
            <a:ext cx="4378378" cy="369332"/>
          </a:xfrm>
          <a:prstGeom prst="rect">
            <a:avLst/>
          </a:prstGeom>
        </p:spPr>
        <p:txBody>
          <a:bodyPr wrap="none">
            <a:spAutoFit/>
          </a:bodyPr>
          <a:lstStyle/>
          <a:p>
            <a:r>
              <a:rPr lang="es-ES" dirty="0"/>
              <a:t>gestión de tareas, como la compilación a CSS</a:t>
            </a:r>
          </a:p>
        </p:txBody>
      </p:sp>
      <p:sp>
        <p:nvSpPr>
          <p:cNvPr id="25" name="CuadroTexto 24"/>
          <p:cNvSpPr txBox="1"/>
          <p:nvPr/>
        </p:nvSpPr>
        <p:spPr>
          <a:xfrm>
            <a:off x="3396790" y="4315110"/>
            <a:ext cx="4950266" cy="369332"/>
          </a:xfrm>
          <a:prstGeom prst="rect">
            <a:avLst/>
          </a:prstGeom>
          <a:noFill/>
        </p:spPr>
        <p:txBody>
          <a:bodyPr wrap="none" rtlCol="0">
            <a:spAutoFit/>
          </a:bodyPr>
          <a:lstStyle/>
          <a:p>
            <a:r>
              <a:rPr lang="es-ES" dirty="0"/>
              <a:t>gestión de dependencias, complementario de </a:t>
            </a:r>
            <a:r>
              <a:rPr lang="es-ES" noProof="1"/>
              <a:t>npm</a:t>
            </a:r>
          </a:p>
        </p:txBody>
      </p:sp>
      <p:cxnSp>
        <p:nvCxnSpPr>
          <p:cNvPr id="27" name="Conector recto de flecha 26"/>
          <p:cNvCxnSpPr>
            <a:stCxn id="14" idx="3"/>
            <a:endCxn id="25" idx="1"/>
          </p:cNvCxnSpPr>
          <p:nvPr/>
        </p:nvCxnSpPr>
        <p:spPr>
          <a:xfrm flipV="1">
            <a:off x="2308364" y="4499776"/>
            <a:ext cx="1088426"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5" idx="3"/>
            <a:endCxn id="23" idx="1"/>
          </p:cNvCxnSpPr>
          <p:nvPr/>
        </p:nvCxnSpPr>
        <p:spPr>
          <a:xfrm flipV="1">
            <a:off x="2308364" y="5028416"/>
            <a:ext cx="1088426"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3396790" y="5371291"/>
            <a:ext cx="4858702" cy="646331"/>
          </a:xfrm>
          <a:prstGeom prst="rect">
            <a:avLst/>
          </a:prstGeom>
          <a:noFill/>
        </p:spPr>
        <p:txBody>
          <a:bodyPr wrap="none" rtlCol="0">
            <a:spAutoFit/>
          </a:bodyPr>
          <a:lstStyle/>
          <a:p>
            <a:r>
              <a:rPr lang="en-US" i="1" dirty="0"/>
              <a:t>plugins</a:t>
            </a:r>
            <a:r>
              <a:rPr lang="es-ES" dirty="0"/>
              <a:t> adecuados a cada lenguaje </a:t>
            </a:r>
            <a:r>
              <a:rPr lang="en-US" dirty="0"/>
              <a:t>/ </a:t>
            </a:r>
            <a:r>
              <a:rPr lang="en-US" i="1" dirty="0"/>
              <a:t>framework</a:t>
            </a:r>
            <a:r>
              <a:rPr lang="es-ES" dirty="0"/>
              <a:t> y </a:t>
            </a:r>
          </a:p>
          <a:p>
            <a:r>
              <a:rPr lang="es-ES" dirty="0"/>
              <a:t>otros de escritura ágil de código como </a:t>
            </a:r>
            <a:r>
              <a:rPr lang="en-US" i="1" dirty="0"/>
              <a:t>Emmet</a:t>
            </a:r>
          </a:p>
        </p:txBody>
      </p:sp>
      <p:cxnSp>
        <p:nvCxnSpPr>
          <p:cNvPr id="37" name="Conector recto de flecha 36"/>
          <p:cNvCxnSpPr>
            <a:stCxn id="15" idx="3"/>
            <a:endCxn id="35" idx="1"/>
          </p:cNvCxnSpPr>
          <p:nvPr/>
        </p:nvCxnSpPr>
        <p:spPr>
          <a:xfrm>
            <a:off x="2308812" y="5694457"/>
            <a:ext cx="1087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1809509" y="2310502"/>
            <a:ext cx="498855" cy="400110"/>
          </a:xfrm>
          <a:prstGeom prst="rect">
            <a:avLst/>
          </a:prstGeom>
          <a:noFill/>
        </p:spPr>
        <p:txBody>
          <a:bodyPr wrap="none" rtlCol="0">
            <a:spAutoFit/>
          </a:bodyPr>
          <a:lstStyle/>
          <a:p>
            <a:r>
              <a:rPr lang="en-US" sz="2000" b="1" i="1" noProof="1">
                <a:solidFill>
                  <a:srgbClr val="C00000"/>
                </a:solidFill>
              </a:rPr>
              <a:t>Git</a:t>
            </a:r>
            <a:endParaRPr lang="en-US" sz="2000" noProof="1">
              <a:solidFill>
                <a:srgbClr val="C00000"/>
              </a:solidFill>
            </a:endParaRPr>
          </a:p>
        </p:txBody>
      </p:sp>
      <p:sp>
        <p:nvSpPr>
          <p:cNvPr id="22" name="CuadroTexto 21"/>
          <p:cNvSpPr txBox="1"/>
          <p:nvPr/>
        </p:nvSpPr>
        <p:spPr>
          <a:xfrm>
            <a:off x="3396790" y="2311254"/>
            <a:ext cx="3461910" cy="369332"/>
          </a:xfrm>
          <a:prstGeom prst="rect">
            <a:avLst/>
          </a:prstGeom>
          <a:noFill/>
        </p:spPr>
        <p:txBody>
          <a:bodyPr wrap="none" rtlCol="0">
            <a:spAutoFit/>
          </a:bodyPr>
          <a:lstStyle/>
          <a:p>
            <a:r>
              <a:rPr lang="es-ES" dirty="0"/>
              <a:t>gestión del repositorio de software</a:t>
            </a:r>
            <a:endParaRPr lang="es-ES" noProof="1"/>
          </a:p>
        </p:txBody>
      </p:sp>
      <p:cxnSp>
        <p:nvCxnSpPr>
          <p:cNvPr id="24" name="Conector recto de flecha 23"/>
          <p:cNvCxnSpPr>
            <a:stCxn id="21" idx="3"/>
            <a:endCxn id="22" idx="1"/>
          </p:cNvCxnSpPr>
          <p:nvPr/>
        </p:nvCxnSpPr>
        <p:spPr>
          <a:xfrm flipV="1">
            <a:off x="2308364" y="2495920"/>
            <a:ext cx="1088426" cy="14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1022887" y="4869108"/>
            <a:ext cx="7492463" cy="440628"/>
          </a:xfrm>
          <a:prstGeom prst="rect">
            <a:avLst/>
          </a:prstGeom>
          <a:solidFill>
            <a:srgbClr val="EDEDED">
              <a:alpha val="69804"/>
            </a:srgb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26" name="Rectángulo 25"/>
          <p:cNvSpPr/>
          <p:nvPr/>
        </p:nvSpPr>
        <p:spPr>
          <a:xfrm>
            <a:off x="1048287" y="4310308"/>
            <a:ext cx="7492463" cy="440628"/>
          </a:xfrm>
          <a:prstGeom prst="rect">
            <a:avLst/>
          </a:prstGeom>
          <a:solidFill>
            <a:srgbClr val="EDEDED">
              <a:alpha val="69804"/>
            </a:srgb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835788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n-US" dirty="0" err="1"/>
              <a:t>Git</a:t>
            </a:r>
            <a:r>
              <a:rPr lang="es-ES" dirty="0"/>
              <a:t>. Instalación (1)</a:t>
            </a:r>
          </a:p>
        </p:txBody>
      </p:sp>
      <p:sp>
        <p:nvSpPr>
          <p:cNvPr id="7" name="Rectángulo 6"/>
          <p:cNvSpPr/>
          <p:nvPr/>
        </p:nvSpPr>
        <p:spPr>
          <a:xfrm>
            <a:off x="922823" y="1279282"/>
            <a:ext cx="3465051" cy="369332"/>
          </a:xfrm>
          <a:prstGeom prst="rect">
            <a:avLst/>
          </a:prstGeom>
        </p:spPr>
        <p:txBody>
          <a:bodyPr wrap="none">
            <a:spAutoFit/>
          </a:bodyPr>
          <a:lstStyle/>
          <a:p>
            <a:r>
              <a:rPr lang="es-ES" dirty="0">
                <a:hlinkClick r:id="rId2"/>
              </a:rPr>
              <a:t>http://git-scm.com/download/win</a:t>
            </a:r>
            <a:r>
              <a:rPr lang="es-ES" dirty="0"/>
              <a:t> </a:t>
            </a:r>
          </a:p>
        </p:txBody>
      </p:sp>
      <p:pic>
        <p:nvPicPr>
          <p:cNvPr id="11" name="Imagen 10"/>
          <p:cNvPicPr>
            <a:picLocks noChangeAspect="1"/>
          </p:cNvPicPr>
          <p:nvPr/>
        </p:nvPicPr>
        <p:blipFill>
          <a:blip r:embed="rId3"/>
          <a:stretch>
            <a:fillRect/>
          </a:stretch>
        </p:blipFill>
        <p:spPr>
          <a:xfrm>
            <a:off x="973022" y="2188821"/>
            <a:ext cx="3191458" cy="2468743"/>
          </a:xfrm>
          <a:prstGeom prst="rect">
            <a:avLst/>
          </a:prstGeom>
        </p:spPr>
        <p:style>
          <a:lnRef idx="0">
            <a:schemeClr val="accent3"/>
          </a:lnRef>
          <a:fillRef idx="3">
            <a:schemeClr val="accent3"/>
          </a:fillRef>
          <a:effectRef idx="3">
            <a:schemeClr val="accent3"/>
          </a:effectRef>
          <a:fontRef idx="minor">
            <a:schemeClr val="lt1"/>
          </a:fontRef>
        </p:style>
      </p:pic>
      <p:sp>
        <p:nvSpPr>
          <p:cNvPr id="13" name="Rectángulo 12"/>
          <p:cNvSpPr/>
          <p:nvPr/>
        </p:nvSpPr>
        <p:spPr>
          <a:xfrm>
            <a:off x="5627601" y="1279282"/>
            <a:ext cx="2002536" cy="369332"/>
          </a:xfrm>
          <a:prstGeom prst="rect">
            <a:avLst/>
          </a:prstGeom>
        </p:spPr>
        <p:txBody>
          <a:bodyPr wrap="none">
            <a:spAutoFit/>
          </a:bodyPr>
          <a:lstStyle/>
          <a:p>
            <a:r>
              <a:rPr lang="es-ES" dirty="0"/>
              <a:t>Git-2.6.3-64-bit.exe</a:t>
            </a:r>
          </a:p>
        </p:txBody>
      </p:sp>
      <p:sp>
        <p:nvSpPr>
          <p:cNvPr id="14" name="Rectángulo 13"/>
          <p:cNvSpPr/>
          <p:nvPr/>
        </p:nvSpPr>
        <p:spPr>
          <a:xfrm>
            <a:off x="1289203" y="1622669"/>
            <a:ext cx="5779877" cy="369332"/>
          </a:xfrm>
          <a:prstGeom prst="rect">
            <a:avLst/>
          </a:prstGeom>
        </p:spPr>
        <p:txBody>
          <a:bodyPr wrap="square">
            <a:spAutoFit/>
          </a:bodyPr>
          <a:lstStyle/>
          <a:p>
            <a:r>
              <a:rPr lang="es-ES" dirty="0"/>
              <a:t>Puede ser necesario ejecutar como administrador</a:t>
            </a:r>
          </a:p>
        </p:txBody>
      </p:sp>
      <p:pic>
        <p:nvPicPr>
          <p:cNvPr id="15" name="Imagen 14"/>
          <p:cNvPicPr>
            <a:picLocks noChangeAspect="1"/>
          </p:cNvPicPr>
          <p:nvPr/>
        </p:nvPicPr>
        <p:blipFill>
          <a:blip r:embed="rId4"/>
          <a:stretch>
            <a:fillRect/>
          </a:stretch>
        </p:blipFill>
        <p:spPr>
          <a:xfrm>
            <a:off x="5002917" y="2195354"/>
            <a:ext cx="3191458" cy="2467292"/>
          </a:xfrm>
          <a:prstGeom prst="rect">
            <a:avLst/>
          </a:prstGeom>
        </p:spPr>
        <p:style>
          <a:lnRef idx="0">
            <a:schemeClr val="accent3"/>
          </a:lnRef>
          <a:fillRef idx="3">
            <a:schemeClr val="accent3"/>
          </a:fillRef>
          <a:effectRef idx="3">
            <a:schemeClr val="accent3"/>
          </a:effectRef>
          <a:fontRef idx="minor">
            <a:schemeClr val="lt1"/>
          </a:fontRef>
        </p:style>
      </p:pic>
      <p:pic>
        <p:nvPicPr>
          <p:cNvPr id="16" name="Imagen 15"/>
          <p:cNvPicPr>
            <a:picLocks noChangeAspect="1"/>
          </p:cNvPicPr>
          <p:nvPr/>
        </p:nvPicPr>
        <p:blipFill>
          <a:blip r:embed="rId5"/>
          <a:stretch>
            <a:fillRect/>
          </a:stretch>
        </p:blipFill>
        <p:spPr>
          <a:xfrm>
            <a:off x="1423605" y="3891477"/>
            <a:ext cx="3160094" cy="2433273"/>
          </a:xfrm>
          <a:prstGeom prst="rect">
            <a:avLst/>
          </a:prstGeom>
        </p:spPr>
        <p:style>
          <a:lnRef idx="0">
            <a:schemeClr val="accent3"/>
          </a:lnRef>
          <a:fillRef idx="3">
            <a:schemeClr val="accent3"/>
          </a:fillRef>
          <a:effectRef idx="3">
            <a:schemeClr val="accent3"/>
          </a:effectRef>
          <a:fontRef idx="minor">
            <a:schemeClr val="lt1"/>
          </a:fontRef>
        </p:style>
      </p:pic>
      <p:pic>
        <p:nvPicPr>
          <p:cNvPr id="17" name="Imagen 16"/>
          <p:cNvPicPr>
            <a:picLocks noChangeAspect="1"/>
          </p:cNvPicPr>
          <p:nvPr/>
        </p:nvPicPr>
        <p:blipFill>
          <a:blip r:embed="rId6"/>
          <a:stretch>
            <a:fillRect/>
          </a:stretch>
        </p:blipFill>
        <p:spPr>
          <a:xfrm>
            <a:off x="5323892" y="3891477"/>
            <a:ext cx="3134814" cy="2433273"/>
          </a:xfrm>
          <a:prstGeom prst="rect">
            <a:avLst/>
          </a:prstGeom>
        </p:spPr>
        <p:style>
          <a:lnRef idx="0">
            <a:schemeClr val="accent3"/>
          </a:lnRef>
          <a:fillRef idx="3">
            <a:schemeClr val="accent3"/>
          </a:fillRef>
          <a:effectRef idx="3">
            <a:schemeClr val="accent3"/>
          </a:effectRef>
          <a:fontRef idx="minor">
            <a:schemeClr val="lt1"/>
          </a:fontRef>
        </p:style>
      </p:pic>
      <p:cxnSp>
        <p:nvCxnSpPr>
          <p:cNvPr id="21" name="Conector recto de flecha 20"/>
          <p:cNvCxnSpPr>
            <a:stCxn id="7" idx="3"/>
            <a:endCxn id="13" idx="1"/>
          </p:cNvCxnSpPr>
          <p:nvPr/>
        </p:nvCxnSpPr>
        <p:spPr>
          <a:xfrm>
            <a:off x="4387874" y="1463948"/>
            <a:ext cx="1239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http://bamboolab.eu/assets/photos/git-logo-57ef0e26729ae07e30e2544e98c724d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9227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n-US" dirty="0" err="1"/>
              <a:t>Git</a:t>
            </a:r>
            <a:r>
              <a:rPr lang="es-ES" dirty="0"/>
              <a:t>. Instalación (2)</a:t>
            </a:r>
          </a:p>
        </p:txBody>
      </p:sp>
      <p:pic>
        <p:nvPicPr>
          <p:cNvPr id="18" name="Imagen 17"/>
          <p:cNvPicPr>
            <a:picLocks noChangeAspect="1"/>
          </p:cNvPicPr>
          <p:nvPr/>
        </p:nvPicPr>
        <p:blipFill>
          <a:blip r:embed="rId2"/>
          <a:stretch>
            <a:fillRect/>
          </a:stretch>
        </p:blipFill>
        <p:spPr>
          <a:xfrm>
            <a:off x="562886" y="1219199"/>
            <a:ext cx="3438071" cy="2631526"/>
          </a:xfrm>
          <a:prstGeom prst="rect">
            <a:avLst/>
          </a:prstGeom>
        </p:spPr>
        <p:style>
          <a:lnRef idx="0">
            <a:schemeClr val="accent3"/>
          </a:lnRef>
          <a:fillRef idx="3">
            <a:schemeClr val="accent3"/>
          </a:fillRef>
          <a:effectRef idx="3">
            <a:schemeClr val="accent3"/>
          </a:effectRef>
          <a:fontRef idx="minor">
            <a:schemeClr val="lt1"/>
          </a:fontRef>
        </p:style>
      </p:pic>
      <p:pic>
        <p:nvPicPr>
          <p:cNvPr id="19" name="Imagen 18"/>
          <p:cNvPicPr>
            <a:picLocks noChangeAspect="1"/>
          </p:cNvPicPr>
          <p:nvPr/>
        </p:nvPicPr>
        <p:blipFill>
          <a:blip r:embed="rId3"/>
          <a:stretch>
            <a:fillRect/>
          </a:stretch>
        </p:blipFill>
        <p:spPr>
          <a:xfrm>
            <a:off x="875232" y="3002028"/>
            <a:ext cx="3433913" cy="2635171"/>
          </a:xfrm>
          <a:prstGeom prst="rect">
            <a:avLst/>
          </a:prstGeom>
        </p:spPr>
        <p:style>
          <a:lnRef idx="0">
            <a:schemeClr val="accent3"/>
          </a:lnRef>
          <a:fillRef idx="3">
            <a:schemeClr val="accent3"/>
          </a:fillRef>
          <a:effectRef idx="3">
            <a:schemeClr val="accent3"/>
          </a:effectRef>
          <a:fontRef idx="minor">
            <a:schemeClr val="lt1"/>
          </a:fontRef>
        </p:style>
      </p:pic>
      <p:pic>
        <p:nvPicPr>
          <p:cNvPr id="24" name="Imagen 23"/>
          <p:cNvPicPr>
            <a:picLocks noChangeAspect="1"/>
          </p:cNvPicPr>
          <p:nvPr/>
        </p:nvPicPr>
        <p:blipFill>
          <a:blip r:embed="rId4"/>
          <a:stretch>
            <a:fillRect/>
          </a:stretch>
        </p:blipFill>
        <p:spPr>
          <a:xfrm>
            <a:off x="4477634" y="1215554"/>
            <a:ext cx="3410625" cy="2635171"/>
          </a:xfrm>
          <a:prstGeom prst="rect">
            <a:avLst/>
          </a:prstGeom>
        </p:spPr>
        <p:style>
          <a:lnRef idx="0">
            <a:schemeClr val="accent3"/>
          </a:lnRef>
          <a:fillRef idx="3">
            <a:schemeClr val="accent3"/>
          </a:fillRef>
          <a:effectRef idx="3">
            <a:schemeClr val="accent3"/>
          </a:effectRef>
          <a:fontRef idx="minor">
            <a:schemeClr val="lt1"/>
          </a:fontRef>
        </p:style>
      </p:pic>
      <p:pic>
        <p:nvPicPr>
          <p:cNvPr id="25" name="Imagen 24"/>
          <p:cNvPicPr>
            <a:picLocks noChangeAspect="1"/>
          </p:cNvPicPr>
          <p:nvPr/>
        </p:nvPicPr>
        <p:blipFill>
          <a:blip r:embed="rId5"/>
          <a:stretch>
            <a:fillRect/>
          </a:stretch>
        </p:blipFill>
        <p:spPr>
          <a:xfrm>
            <a:off x="4785822" y="3002028"/>
            <a:ext cx="3421340" cy="2672493"/>
          </a:xfrm>
          <a:prstGeom prst="rect">
            <a:avLst/>
          </a:prstGeom>
        </p:spPr>
        <p:style>
          <a:lnRef idx="0">
            <a:schemeClr val="accent3"/>
          </a:lnRef>
          <a:fillRef idx="3">
            <a:schemeClr val="accent3"/>
          </a:fillRef>
          <a:effectRef idx="3">
            <a:schemeClr val="accent3"/>
          </a:effectRef>
          <a:fontRef idx="minor">
            <a:schemeClr val="lt1"/>
          </a:fontRef>
        </p:style>
      </p:pic>
      <p:pic>
        <p:nvPicPr>
          <p:cNvPr id="2" name="Imagen 1"/>
          <p:cNvPicPr>
            <a:picLocks noChangeAspect="1"/>
          </p:cNvPicPr>
          <p:nvPr/>
        </p:nvPicPr>
        <p:blipFill>
          <a:blip r:embed="rId6"/>
          <a:stretch>
            <a:fillRect/>
          </a:stretch>
        </p:blipFill>
        <p:spPr>
          <a:xfrm>
            <a:off x="6378360" y="4543290"/>
            <a:ext cx="2136990" cy="1662579"/>
          </a:xfrm>
          <a:prstGeom prst="rect">
            <a:avLst/>
          </a:prstGeom>
        </p:spPr>
        <p:style>
          <a:lnRef idx="0">
            <a:schemeClr val="accent3"/>
          </a:lnRef>
          <a:fillRef idx="3">
            <a:schemeClr val="accent3"/>
          </a:fillRef>
          <a:effectRef idx="3">
            <a:schemeClr val="accent3"/>
          </a:effectRef>
          <a:fontRef idx="minor">
            <a:schemeClr val="lt1"/>
          </a:fontRef>
        </p:style>
      </p:pic>
      <p:pic>
        <p:nvPicPr>
          <p:cNvPr id="20" name="Picture 4" descr="http://bamboolab.eu/assets/photos/git-logo-57ef0e26729ae07e30e2544e98c724d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535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42099"/>
            <a:ext cx="6991350" cy="91503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Node.js</a:t>
            </a:r>
          </a:p>
        </p:txBody>
      </p:sp>
      <p:pic>
        <p:nvPicPr>
          <p:cNvPr id="6" name="Imagen 5"/>
          <p:cNvPicPr>
            <a:picLocks noChangeAspect="1"/>
          </p:cNvPicPr>
          <p:nvPr/>
        </p:nvPicPr>
        <p:blipFill>
          <a:blip r:embed="rId3"/>
          <a:stretch>
            <a:fillRect/>
          </a:stretch>
        </p:blipFill>
        <p:spPr>
          <a:xfrm>
            <a:off x="485775" y="1884047"/>
            <a:ext cx="8029575" cy="3590925"/>
          </a:xfrm>
          <a:prstGeom prst="rect">
            <a:avLst/>
          </a:prstGeom>
        </p:spPr>
      </p:pic>
      <p:sp>
        <p:nvSpPr>
          <p:cNvPr id="7" name="Rectángulo 6"/>
          <p:cNvSpPr/>
          <p:nvPr/>
        </p:nvSpPr>
        <p:spPr>
          <a:xfrm>
            <a:off x="3065906" y="5769058"/>
            <a:ext cx="2049087" cy="369332"/>
          </a:xfrm>
          <a:prstGeom prst="rect">
            <a:avLst/>
          </a:prstGeom>
        </p:spPr>
        <p:txBody>
          <a:bodyPr wrap="none">
            <a:spAutoFit/>
          </a:bodyPr>
          <a:lstStyle/>
          <a:p>
            <a:r>
              <a:rPr lang="es-ES" dirty="0">
                <a:hlinkClick r:id="rId4"/>
              </a:rPr>
              <a:t>https://nodejs.org/</a:t>
            </a:r>
            <a:r>
              <a:rPr lang="es-ES" dirty="0"/>
              <a:t> </a:t>
            </a:r>
          </a:p>
        </p:txBody>
      </p:sp>
      <p:pic>
        <p:nvPicPr>
          <p:cNvPr id="2050" name="Picture 2" descr="https://node-os.com/images/nodej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968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42099"/>
            <a:ext cx="7073900" cy="91503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Node.js: definición oficial</a:t>
            </a:r>
          </a:p>
        </p:txBody>
      </p:sp>
      <p:sp>
        <p:nvSpPr>
          <p:cNvPr id="3" name="Rectángulo 2"/>
          <p:cNvSpPr/>
          <p:nvPr/>
        </p:nvSpPr>
        <p:spPr>
          <a:xfrm>
            <a:off x="1066800" y="1514039"/>
            <a:ext cx="6553200" cy="1200329"/>
          </a:xfrm>
          <a:prstGeom prst="rect">
            <a:avLst/>
          </a:prstGeom>
        </p:spPr>
        <p:txBody>
          <a:bodyPr wrap="square">
            <a:spAutoFit/>
          </a:bodyPr>
          <a:lstStyle/>
          <a:p>
            <a:r>
              <a:rPr lang="es-ES" dirty="0"/>
              <a:t>"Una plataforma de software usada para construir aplicaciones de red escalables (especialmente servidores). Node.js utiliza JavaScript como lenguaje, y alcanza alto rendimiento utilizando E/S no bloqueante y un bucle de eventos de una sola hebra."</a:t>
            </a:r>
          </a:p>
        </p:txBody>
      </p:sp>
      <p:sp>
        <p:nvSpPr>
          <p:cNvPr id="4" name="Rectángulo 3"/>
          <p:cNvSpPr/>
          <p:nvPr/>
        </p:nvSpPr>
        <p:spPr>
          <a:xfrm>
            <a:off x="2127250" y="3111500"/>
            <a:ext cx="5397500" cy="1754326"/>
          </a:xfrm>
          <a:prstGeom prst="rect">
            <a:avLst/>
          </a:prstGeom>
        </p:spPr>
        <p:txBody>
          <a:bodyPr wrap="square">
            <a:spAutoFit/>
          </a:bodyPr>
          <a:lstStyle/>
          <a:p>
            <a:pPr marL="285750" indent="-285750">
              <a:buFont typeface="Arial" panose="020B0604020202020204" pitchFamily="34" charset="0"/>
              <a:buChar char="•"/>
            </a:pPr>
            <a:r>
              <a:rPr lang="es-ES" b="1" dirty="0"/>
              <a:t>plataforma</a:t>
            </a:r>
            <a:r>
              <a:rPr lang="es-ES" dirty="0"/>
              <a:t> de software</a:t>
            </a:r>
          </a:p>
          <a:p>
            <a:pPr marL="285750" indent="-285750">
              <a:buFont typeface="Arial" panose="020B0604020202020204" pitchFamily="34" charset="0"/>
              <a:buChar char="•"/>
            </a:pPr>
            <a:r>
              <a:rPr lang="es-ES" dirty="0"/>
              <a:t>construir </a:t>
            </a:r>
            <a:r>
              <a:rPr lang="es-ES" b="1" dirty="0"/>
              <a:t>servidores</a:t>
            </a:r>
            <a:r>
              <a:rPr lang="es-ES" dirty="0"/>
              <a:t> / aplicaciones de red escalables</a:t>
            </a:r>
          </a:p>
          <a:p>
            <a:pPr marL="285750" indent="-285750">
              <a:buFont typeface="Arial" panose="020B0604020202020204" pitchFamily="34" charset="0"/>
              <a:buChar char="•"/>
            </a:pPr>
            <a:r>
              <a:rPr lang="es-ES" dirty="0"/>
              <a:t>utiliza </a:t>
            </a:r>
            <a:r>
              <a:rPr lang="es-ES" b="1" dirty="0"/>
              <a:t>JavaScript</a:t>
            </a:r>
            <a:r>
              <a:rPr lang="es-ES" dirty="0"/>
              <a:t> (motor V8 de Google Chrome)</a:t>
            </a:r>
          </a:p>
          <a:p>
            <a:pPr marL="285750" indent="-285750">
              <a:buFont typeface="Arial" panose="020B0604020202020204" pitchFamily="34" charset="0"/>
              <a:buChar char="•"/>
            </a:pPr>
            <a:r>
              <a:rPr lang="es-ES" dirty="0"/>
              <a:t>alto rendimiento:</a:t>
            </a:r>
          </a:p>
          <a:p>
            <a:pPr marL="742950" lvl="1" indent="-285750">
              <a:buFont typeface="Arial" panose="020B0604020202020204" pitchFamily="34" charset="0"/>
              <a:buChar char="•"/>
            </a:pPr>
            <a:r>
              <a:rPr lang="es-ES" dirty="0"/>
              <a:t> </a:t>
            </a:r>
            <a:r>
              <a:rPr lang="es-ES" b="1" dirty="0"/>
              <a:t>E/S no bloqueante</a:t>
            </a:r>
          </a:p>
          <a:p>
            <a:pPr marL="742950" lvl="1" indent="-285750">
              <a:buFont typeface="Arial" panose="020B0604020202020204" pitchFamily="34" charset="0"/>
              <a:buChar char="•"/>
            </a:pPr>
            <a:r>
              <a:rPr lang="es-ES" dirty="0"/>
              <a:t>un </a:t>
            </a:r>
            <a:r>
              <a:rPr lang="es-ES" b="1" dirty="0"/>
              <a:t>bucle de eventos de una sola hebra</a:t>
            </a:r>
          </a:p>
        </p:txBody>
      </p:sp>
      <p:sp>
        <p:nvSpPr>
          <p:cNvPr id="5" name="CuadroTexto 4"/>
          <p:cNvSpPr txBox="1"/>
          <p:nvPr/>
        </p:nvSpPr>
        <p:spPr>
          <a:xfrm>
            <a:off x="2120900" y="5308600"/>
            <a:ext cx="3896259" cy="646331"/>
          </a:xfrm>
          <a:prstGeom prst="rect">
            <a:avLst/>
          </a:prstGeom>
          <a:noFill/>
        </p:spPr>
        <p:txBody>
          <a:bodyPr wrap="none" rtlCol="0">
            <a:spAutoFit/>
          </a:bodyPr>
          <a:lstStyle/>
          <a:p>
            <a:r>
              <a:rPr lang="es-ES" dirty="0"/>
              <a:t>Tiempo real (e.g. chats)</a:t>
            </a:r>
          </a:p>
          <a:p>
            <a:r>
              <a:rPr lang="es-ES" dirty="0"/>
              <a:t>Bases de datos </a:t>
            </a:r>
            <a:r>
              <a:rPr lang="es-ES" dirty="0" err="1"/>
              <a:t>NoSQL</a:t>
            </a:r>
            <a:r>
              <a:rPr lang="es-ES" dirty="0"/>
              <a:t> / No relacionales</a:t>
            </a:r>
          </a:p>
        </p:txBody>
      </p:sp>
      <p:pic>
        <p:nvPicPr>
          <p:cNvPr id="6"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8615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70863"/>
            <a:ext cx="7207250" cy="785099"/>
          </a:xfrm>
        </p:spPr>
        <p:txBody>
          <a:bodyPr/>
          <a:lstStyle/>
          <a:p>
            <a:pPr algn="ctr"/>
            <a:r>
              <a:rPr lang="es-ES" dirty="0"/>
              <a:t>Node.js: ampliación de JS</a:t>
            </a:r>
          </a:p>
        </p:txBody>
      </p:sp>
      <p:sp>
        <p:nvSpPr>
          <p:cNvPr id="3" name="Rectángulo 2"/>
          <p:cNvSpPr/>
          <p:nvPr/>
        </p:nvSpPr>
        <p:spPr>
          <a:xfrm>
            <a:off x="1473200" y="3420070"/>
            <a:ext cx="636270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marL="285750" indent="-285750">
              <a:buFont typeface="Arial" panose="020B0604020202020204" pitchFamily="34" charset="0"/>
              <a:buChar char="•"/>
            </a:pPr>
            <a:r>
              <a:rPr lang="es-ES" dirty="0"/>
              <a:t>Una gramática que define la sintaxis del lenguaje</a:t>
            </a:r>
          </a:p>
          <a:p>
            <a:pPr marL="285750" indent="-285750">
              <a:buFont typeface="Arial" panose="020B0604020202020204" pitchFamily="34" charset="0"/>
              <a:buChar char="•"/>
            </a:pPr>
            <a:r>
              <a:rPr lang="es-ES" dirty="0"/>
              <a:t>Un intérprete/compilador que lo sabe interpretar y ejecutar</a:t>
            </a:r>
          </a:p>
        </p:txBody>
      </p:sp>
      <p:sp>
        <p:nvSpPr>
          <p:cNvPr id="4" name="Rectángulo 3"/>
          <p:cNvSpPr/>
          <p:nvPr/>
        </p:nvSpPr>
        <p:spPr>
          <a:xfrm>
            <a:off x="1473200" y="4107765"/>
            <a:ext cx="636270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buFont typeface="Arial" panose="020B0604020202020204" pitchFamily="34" charset="0"/>
              <a:buChar char="•"/>
            </a:pPr>
            <a:r>
              <a:rPr lang="es-ES" dirty="0"/>
              <a:t>Mecanismos para interactuar con el mundo exterior (llamadas al sistema)</a:t>
            </a:r>
          </a:p>
          <a:p>
            <a:pPr marL="285750" indent="-285750">
              <a:buFont typeface="Arial" panose="020B0604020202020204" pitchFamily="34" charset="0"/>
              <a:buChar char="•"/>
            </a:pPr>
            <a:r>
              <a:rPr lang="es-ES" dirty="0"/>
              <a:t>Librería estándar (consola, ficheros, red, etc...)</a:t>
            </a:r>
          </a:p>
          <a:p>
            <a:pPr marL="285750" indent="-285750">
              <a:buFont typeface="Arial" panose="020B0604020202020204" pitchFamily="34" charset="0"/>
              <a:buChar char="•"/>
            </a:pPr>
            <a:r>
              <a:rPr lang="es-ES" dirty="0"/>
              <a:t>Utilidades (intérprete interactivo, depurador, paquetes)</a:t>
            </a:r>
          </a:p>
        </p:txBody>
      </p:sp>
      <p:sp>
        <p:nvSpPr>
          <p:cNvPr id="5" name="Rectángulo 4"/>
          <p:cNvSpPr/>
          <p:nvPr/>
        </p:nvSpPr>
        <p:spPr>
          <a:xfrm>
            <a:off x="1473200" y="3009374"/>
            <a:ext cx="145559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t>v8 (JavaScript</a:t>
            </a:r>
          </a:p>
        </p:txBody>
      </p:sp>
      <p:sp>
        <p:nvSpPr>
          <p:cNvPr id="6" name="Rectángulo 5"/>
          <p:cNvSpPr/>
          <p:nvPr/>
        </p:nvSpPr>
        <p:spPr>
          <a:xfrm>
            <a:off x="6941103" y="5349458"/>
            <a:ext cx="894797"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s-ES" dirty="0"/>
              <a:t>Node.js</a:t>
            </a:r>
          </a:p>
        </p:txBody>
      </p:sp>
      <p:sp>
        <p:nvSpPr>
          <p:cNvPr id="7" name="CuadroTexto 6"/>
          <p:cNvSpPr txBox="1"/>
          <p:nvPr/>
        </p:nvSpPr>
        <p:spPr>
          <a:xfrm>
            <a:off x="1473200" y="1444273"/>
            <a:ext cx="2692400" cy="1200329"/>
          </a:xfrm>
          <a:prstGeom prst="rect">
            <a:avLst/>
          </a:prstGeom>
          <a:noFill/>
        </p:spPr>
        <p:txBody>
          <a:bodyPr wrap="square" rtlCol="0">
            <a:spAutoFit/>
          </a:bodyPr>
          <a:lstStyle/>
          <a:p>
            <a:r>
              <a:rPr lang="es-ES" dirty="0"/>
              <a:t>Al </a:t>
            </a:r>
            <a:r>
              <a:rPr lang="en-US" i="1" dirty="0"/>
              <a:t>core</a:t>
            </a:r>
            <a:r>
              <a:rPr lang="es-ES" dirty="0"/>
              <a:t> de JS no le acompañan las APIS habituales en cualquier lenguaje de programación</a:t>
            </a:r>
          </a:p>
        </p:txBody>
      </p:sp>
      <p:sp>
        <p:nvSpPr>
          <p:cNvPr id="8" name="CuadroTexto 7"/>
          <p:cNvSpPr txBox="1"/>
          <p:nvPr/>
        </p:nvSpPr>
        <p:spPr>
          <a:xfrm>
            <a:off x="4762501" y="1444921"/>
            <a:ext cx="3562349" cy="1200329"/>
          </a:xfrm>
          <a:prstGeom prst="rect">
            <a:avLst/>
          </a:prstGeom>
          <a:noFill/>
        </p:spPr>
        <p:txBody>
          <a:bodyPr wrap="square" rtlCol="0">
            <a:spAutoFit/>
          </a:bodyPr>
          <a:lstStyle/>
          <a:p>
            <a:r>
              <a:rPr lang="es-ES" dirty="0"/>
              <a:t>Node.js puede entenderse como la ampliación de JS para llegar a ser un lenguaje "completo", independiente de un entorno huésped</a:t>
            </a:r>
          </a:p>
        </p:txBody>
      </p:sp>
      <p:cxnSp>
        <p:nvCxnSpPr>
          <p:cNvPr id="10" name="Conector recto de flecha 9"/>
          <p:cNvCxnSpPr>
            <a:stCxn id="7" idx="3"/>
            <a:endCxn id="8" idx="1"/>
          </p:cNvCxnSpPr>
          <p:nvPr/>
        </p:nvCxnSpPr>
        <p:spPr>
          <a:xfrm>
            <a:off x="4165600" y="2044438"/>
            <a:ext cx="596901" cy="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1379748" y="6007100"/>
            <a:ext cx="6765506" cy="369332"/>
          </a:xfrm>
          <a:prstGeom prst="rect">
            <a:avLst/>
          </a:prstGeom>
          <a:noFill/>
        </p:spPr>
        <p:txBody>
          <a:bodyPr wrap="none" rtlCol="0">
            <a:spAutoFit/>
          </a:bodyPr>
          <a:lstStyle/>
          <a:p>
            <a:r>
              <a:rPr lang="es-ES" dirty="0"/>
              <a:t>También puede verse como un entorno huésped para JS en el servidor</a:t>
            </a:r>
          </a:p>
        </p:txBody>
      </p:sp>
      <p:pic>
        <p:nvPicPr>
          <p:cNvPr id="13" name="Picture 2" descr="https://node-os.com/images/node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4947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3"/>
          <a:stretch>
            <a:fillRect/>
          </a:stretch>
        </p:blipFill>
        <p:spPr>
          <a:xfrm>
            <a:off x="3460614" y="3383566"/>
            <a:ext cx="3683225" cy="2860613"/>
          </a:xfrm>
          <a:prstGeom prst="rect">
            <a:avLst/>
          </a:prstGeom>
        </p:spPr>
        <p:style>
          <a:lnRef idx="0">
            <a:schemeClr val="accent1"/>
          </a:lnRef>
          <a:fillRef idx="3">
            <a:schemeClr val="accent1"/>
          </a:fillRef>
          <a:effectRef idx="3">
            <a:schemeClr val="accent1"/>
          </a:effectRef>
          <a:fontRef idx="minor">
            <a:schemeClr val="lt1"/>
          </a:fontRef>
        </p:style>
      </p:pic>
      <p:pic>
        <p:nvPicPr>
          <p:cNvPr id="9" name="Imagen 8"/>
          <p:cNvPicPr>
            <a:picLocks noChangeAspect="1"/>
          </p:cNvPicPr>
          <p:nvPr/>
        </p:nvPicPr>
        <p:blipFill>
          <a:blip r:embed="rId4"/>
          <a:stretch>
            <a:fillRect/>
          </a:stretch>
        </p:blipFill>
        <p:spPr>
          <a:xfrm>
            <a:off x="965200" y="1380488"/>
            <a:ext cx="2609850" cy="1552696"/>
          </a:xfrm>
          <a:prstGeom prst="rect">
            <a:avLst/>
          </a:prstGeom>
        </p:spPr>
      </p:pic>
      <p:sp>
        <p:nvSpPr>
          <p:cNvPr id="2" name="Título 1"/>
          <p:cNvSpPr>
            <a:spLocks noGrp="1"/>
          </p:cNvSpPr>
          <p:nvPr>
            <p:ph type="title"/>
          </p:nvPr>
        </p:nvSpPr>
        <p:spPr>
          <a:xfrm>
            <a:off x="628650" y="365126"/>
            <a:ext cx="7073900" cy="792005"/>
          </a:xfrm>
        </p:spPr>
        <p:txBody>
          <a:bodyPr/>
          <a:lstStyle/>
          <a:p>
            <a:pPr algn="ctr"/>
            <a:r>
              <a:rPr lang="es-ES" dirty="0"/>
              <a:t>Instalación de Node.js</a:t>
            </a:r>
            <a:endParaRPr lang="en-US" dirty="0"/>
          </a:p>
        </p:txBody>
      </p:sp>
      <p:pic>
        <p:nvPicPr>
          <p:cNvPr id="4" name="Picture 2" descr="https://node-os.com/images/nodej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897506" y="2748518"/>
            <a:ext cx="204908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6"/>
              </a:rPr>
              <a:t>https://nodejs.org/</a:t>
            </a:r>
            <a:r>
              <a:rPr lang="es-ES" dirty="0"/>
              <a:t> </a:t>
            </a:r>
          </a:p>
        </p:txBody>
      </p:sp>
      <p:sp>
        <p:nvSpPr>
          <p:cNvPr id="11" name="Rectángulo 10"/>
          <p:cNvSpPr/>
          <p:nvPr/>
        </p:nvSpPr>
        <p:spPr>
          <a:xfrm>
            <a:off x="5269509" y="2378670"/>
            <a:ext cx="2212465" cy="369332"/>
          </a:xfrm>
          <a:prstGeom prst="rect">
            <a:avLst/>
          </a:prstGeom>
        </p:spPr>
        <p:txBody>
          <a:bodyPr wrap="none">
            <a:spAutoFit/>
          </a:bodyPr>
          <a:lstStyle/>
          <a:p>
            <a:r>
              <a:rPr lang="es-ES" dirty="0"/>
              <a:t>node-v0.12.7-x64.msi</a:t>
            </a:r>
          </a:p>
        </p:txBody>
      </p:sp>
      <p:sp>
        <p:nvSpPr>
          <p:cNvPr id="12" name="Rectángulo 11"/>
          <p:cNvSpPr/>
          <p:nvPr/>
        </p:nvSpPr>
        <p:spPr>
          <a:xfrm>
            <a:off x="4353010" y="1607513"/>
            <a:ext cx="2790829" cy="646331"/>
          </a:xfrm>
          <a:prstGeom prst="rect">
            <a:avLst/>
          </a:prstGeom>
        </p:spPr>
        <p:txBody>
          <a:bodyPr wrap="none">
            <a:spAutoFit/>
          </a:bodyPr>
          <a:lstStyle/>
          <a:p>
            <a:pPr marL="285750" indent="-285750">
              <a:buFont typeface="Arial" panose="020B0604020202020204" pitchFamily="34" charset="0"/>
              <a:buChar char="•"/>
            </a:pPr>
            <a:r>
              <a:rPr lang="es-ES" b="1" dirty="0"/>
              <a:t>Windows </a:t>
            </a:r>
            <a:r>
              <a:rPr lang="es-ES" b="1" dirty="0" err="1"/>
              <a:t>Installer</a:t>
            </a:r>
            <a:r>
              <a:rPr lang="es-ES" b="1" dirty="0"/>
              <a:t> (.</a:t>
            </a:r>
            <a:r>
              <a:rPr lang="es-ES" b="1" dirty="0" err="1"/>
              <a:t>msi</a:t>
            </a:r>
            <a:r>
              <a:rPr lang="es-ES" b="1" dirty="0"/>
              <a:t>)</a:t>
            </a:r>
          </a:p>
          <a:p>
            <a:pPr marL="285750" indent="-285750">
              <a:buFont typeface="Arial" panose="020B0604020202020204" pitchFamily="34" charset="0"/>
              <a:buChar char="•"/>
            </a:pPr>
            <a:r>
              <a:rPr lang="es-ES" dirty="0"/>
              <a:t>Windows </a:t>
            </a:r>
            <a:r>
              <a:rPr lang="es-ES" dirty="0" err="1"/>
              <a:t>Binary</a:t>
            </a:r>
            <a:r>
              <a:rPr lang="es-ES" dirty="0"/>
              <a:t> (.</a:t>
            </a:r>
            <a:r>
              <a:rPr lang="es-ES" dirty="0" err="1"/>
              <a:t>exe</a:t>
            </a:r>
            <a:r>
              <a:rPr lang="es-ES" dirty="0"/>
              <a:t>)</a:t>
            </a:r>
          </a:p>
        </p:txBody>
      </p:sp>
      <p:pic>
        <p:nvPicPr>
          <p:cNvPr id="13" name="Imagen 12"/>
          <p:cNvPicPr>
            <a:picLocks noChangeAspect="1"/>
          </p:cNvPicPr>
          <p:nvPr/>
        </p:nvPicPr>
        <p:blipFill>
          <a:blip r:embed="rId7"/>
          <a:stretch>
            <a:fillRect/>
          </a:stretch>
        </p:blipFill>
        <p:spPr>
          <a:xfrm>
            <a:off x="514214" y="3677677"/>
            <a:ext cx="3019861" cy="2344762"/>
          </a:xfrm>
          <a:prstGeom prst="rect">
            <a:avLst/>
          </a:prstGeom>
        </p:spPr>
        <p:style>
          <a:lnRef idx="0">
            <a:schemeClr val="accent1"/>
          </a:lnRef>
          <a:fillRef idx="3">
            <a:schemeClr val="accent1"/>
          </a:fillRef>
          <a:effectRef idx="3">
            <a:schemeClr val="accent1"/>
          </a:effectRef>
          <a:fontRef idx="minor">
            <a:schemeClr val="lt1"/>
          </a:fontRef>
        </p:style>
      </p:pic>
      <p:pic>
        <p:nvPicPr>
          <p:cNvPr id="15" name="Imagen 14"/>
          <p:cNvPicPr>
            <a:picLocks noChangeAspect="1"/>
          </p:cNvPicPr>
          <p:nvPr/>
        </p:nvPicPr>
        <p:blipFill>
          <a:blip r:embed="rId8"/>
          <a:stretch>
            <a:fillRect/>
          </a:stretch>
        </p:blipFill>
        <p:spPr>
          <a:xfrm>
            <a:off x="5896064" y="4112424"/>
            <a:ext cx="2495550" cy="1724025"/>
          </a:xfrm>
          <a:prstGeom prst="rect">
            <a:avLst/>
          </a:prstGeom>
        </p:spPr>
        <p:style>
          <a:lnRef idx="0">
            <a:schemeClr val="accent1"/>
          </a:lnRef>
          <a:fillRef idx="3">
            <a:schemeClr val="accent1"/>
          </a:fillRef>
          <a:effectRef idx="3">
            <a:schemeClr val="accent1"/>
          </a:effectRef>
          <a:fontRef idx="minor">
            <a:schemeClr val="lt1"/>
          </a:fontRef>
        </p:style>
      </p:pic>
      <p:sp>
        <p:nvSpPr>
          <p:cNvPr id="16" name="CuadroTexto 15"/>
          <p:cNvSpPr txBox="1"/>
          <p:nvPr/>
        </p:nvSpPr>
        <p:spPr>
          <a:xfrm>
            <a:off x="7315133" y="5513283"/>
            <a:ext cx="958917"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marL="285750" indent="-285750">
              <a:buFont typeface="Arial" panose="020B0604020202020204" pitchFamily="34" charset="0"/>
              <a:buChar char="•"/>
            </a:pPr>
            <a:r>
              <a:rPr lang="es-ES" b="1" dirty="0" err="1"/>
              <a:t>node</a:t>
            </a:r>
            <a:endParaRPr lang="es-ES" b="1" dirty="0"/>
          </a:p>
          <a:p>
            <a:pPr marL="285750" indent="-285750">
              <a:buFont typeface="Arial" panose="020B0604020202020204" pitchFamily="34" charset="0"/>
              <a:buChar char="•"/>
            </a:pPr>
            <a:r>
              <a:rPr lang="es-ES" b="1" dirty="0" err="1"/>
              <a:t>npm</a:t>
            </a:r>
            <a:endParaRPr lang="es-ES" b="1" dirty="0"/>
          </a:p>
        </p:txBody>
      </p:sp>
    </p:spTree>
    <p:extLst>
      <p:ext uri="{BB962C8B-B14F-4D97-AF65-F5344CB8AC3E}">
        <p14:creationId xmlns:p14="http://schemas.microsoft.com/office/powerpoint/2010/main" val="308809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 </a:t>
            </a:r>
            <a:r>
              <a:rPr lang="es-ES" dirty="0" err="1"/>
              <a:t>ECMAScript</a:t>
            </a:r>
            <a:r>
              <a:rPr lang="es-ES" dirty="0"/>
              <a:t> 6 </a:t>
            </a:r>
          </a:p>
        </p:txBody>
      </p:sp>
      <p:sp>
        <p:nvSpPr>
          <p:cNvPr id="6" name="Marcador de contenido 5"/>
          <p:cNvSpPr>
            <a:spLocks noGrp="1"/>
          </p:cNvSpPr>
          <p:nvPr>
            <p:ph idx="1"/>
          </p:nvPr>
        </p:nvSpPr>
        <p:spPr>
          <a:xfrm>
            <a:off x="1412421" y="1754372"/>
            <a:ext cx="6888431" cy="3684526"/>
          </a:xfrm>
        </p:spPr>
        <p:txBody>
          <a:bodyPr>
            <a:normAutofit fontScale="92500" lnSpcReduction="10000"/>
          </a:bodyPr>
          <a:lstStyle/>
          <a:p>
            <a:r>
              <a:rPr lang="es-ES" dirty="0"/>
              <a:t>Constates (</a:t>
            </a:r>
            <a:r>
              <a:rPr lang="es-ES" dirty="0" err="1"/>
              <a:t>const</a:t>
            </a:r>
            <a:r>
              <a:rPr lang="es-ES" dirty="0"/>
              <a:t>). Variables con ámbito (</a:t>
            </a:r>
            <a:r>
              <a:rPr lang="es-ES" dirty="0" err="1"/>
              <a:t>let</a:t>
            </a:r>
            <a:r>
              <a:rPr lang="es-ES" dirty="0"/>
              <a:t>)</a:t>
            </a:r>
          </a:p>
          <a:p>
            <a:r>
              <a:rPr lang="es-ES" dirty="0"/>
              <a:t>Función </a:t>
            </a:r>
            <a:r>
              <a:rPr lang="es-ES" dirty="0" err="1"/>
              <a:t>Arrow</a:t>
            </a:r>
            <a:r>
              <a:rPr lang="es-ES" dirty="0"/>
              <a:t>. </a:t>
            </a:r>
            <a:r>
              <a:rPr lang="es-ES" dirty="0" err="1"/>
              <a:t>This</a:t>
            </a:r>
            <a:r>
              <a:rPr lang="es-ES" dirty="0"/>
              <a:t> "semántico"</a:t>
            </a:r>
          </a:p>
          <a:p>
            <a:r>
              <a:rPr lang="es-ES" dirty="0"/>
              <a:t>Clases (</a:t>
            </a:r>
            <a:r>
              <a:rPr lang="es-ES" dirty="0" err="1"/>
              <a:t>class</a:t>
            </a:r>
            <a:r>
              <a:rPr lang="es-ES" dirty="0"/>
              <a:t>)</a:t>
            </a:r>
          </a:p>
          <a:p>
            <a:r>
              <a:rPr lang="es-ES" dirty="0" err="1"/>
              <a:t>Template</a:t>
            </a:r>
            <a:r>
              <a:rPr lang="es-ES" dirty="0"/>
              <a:t> </a:t>
            </a:r>
            <a:r>
              <a:rPr lang="es-ES" dirty="0" err="1"/>
              <a:t>Strings</a:t>
            </a:r>
            <a:r>
              <a:rPr lang="es-ES" dirty="0"/>
              <a:t>: interpolación de variables</a:t>
            </a:r>
          </a:p>
          <a:p>
            <a:r>
              <a:rPr lang="es-ES" dirty="0"/>
              <a:t>Valores por defecto</a:t>
            </a:r>
          </a:p>
          <a:p>
            <a:r>
              <a:rPr lang="es-ES" dirty="0"/>
              <a:t>Módulos (</a:t>
            </a:r>
            <a:r>
              <a:rPr lang="es-ES" dirty="0" err="1"/>
              <a:t>export</a:t>
            </a:r>
            <a:r>
              <a:rPr lang="es-ES" dirty="0"/>
              <a:t> / </a:t>
            </a:r>
            <a:r>
              <a:rPr lang="es-ES" dirty="0" err="1"/>
              <a:t>import</a:t>
            </a:r>
            <a:r>
              <a:rPr lang="es-ES" dirty="0"/>
              <a:t>)</a:t>
            </a:r>
          </a:p>
          <a:p>
            <a:r>
              <a:rPr lang="es-ES" dirty="0"/>
              <a:t>Promesas (</a:t>
            </a:r>
            <a:r>
              <a:rPr lang="es-ES" dirty="0" err="1"/>
              <a:t>promise</a:t>
            </a:r>
            <a:r>
              <a:rPr lang="es-ES" dirty="0"/>
              <a:t>)</a:t>
            </a:r>
          </a:p>
          <a:p>
            <a:r>
              <a:rPr lang="es-ES" dirty="0" err="1"/>
              <a:t>Destructuring</a:t>
            </a:r>
            <a:r>
              <a:rPr lang="es-ES" dirty="0"/>
              <a:t> …</a:t>
            </a:r>
          </a:p>
        </p:txBody>
      </p:sp>
      <p:pic>
        <p:nvPicPr>
          <p:cNvPr id="4"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6115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073900" cy="792005"/>
          </a:xfrm>
        </p:spPr>
        <p:txBody>
          <a:bodyPr/>
          <a:lstStyle/>
          <a:p>
            <a:pPr algn="ctr"/>
            <a:r>
              <a:rPr lang="es-ES" dirty="0"/>
              <a:t>Node.js: comprobación</a:t>
            </a:r>
            <a:endParaRPr lang="en-US" dirty="0"/>
          </a:p>
        </p:txBody>
      </p:sp>
      <p:pic>
        <p:nvPicPr>
          <p:cNvPr id="4"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849312" y="1508125"/>
            <a:ext cx="3990975" cy="1143000"/>
          </a:xfrm>
          <a:prstGeom prst="rect">
            <a:avLst/>
          </a:prstGeom>
        </p:spPr>
      </p:pic>
      <p:pic>
        <p:nvPicPr>
          <p:cNvPr id="5" name="Imagen 4"/>
          <p:cNvPicPr>
            <a:picLocks noChangeAspect="1"/>
          </p:cNvPicPr>
          <p:nvPr/>
        </p:nvPicPr>
        <p:blipFill>
          <a:blip r:embed="rId5"/>
          <a:stretch>
            <a:fillRect/>
          </a:stretch>
        </p:blipFill>
        <p:spPr>
          <a:xfrm>
            <a:off x="2387600" y="2416175"/>
            <a:ext cx="5886450" cy="1847850"/>
          </a:xfrm>
          <a:prstGeom prst="rect">
            <a:avLst/>
          </a:prstGeom>
        </p:spPr>
      </p:pic>
      <p:sp>
        <p:nvSpPr>
          <p:cNvPr id="6" name="Rectángulo 5"/>
          <p:cNvSpPr/>
          <p:nvPr/>
        </p:nvSpPr>
        <p:spPr>
          <a:xfrm>
            <a:off x="849312" y="1508125"/>
            <a:ext cx="954088" cy="10445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 name="Conector angular 7"/>
          <p:cNvCxnSpPr>
            <a:stCxn id="6" idx="2"/>
            <a:endCxn id="5" idx="1"/>
          </p:cNvCxnSpPr>
          <p:nvPr/>
        </p:nvCxnSpPr>
        <p:spPr>
          <a:xfrm rot="16200000" flipH="1">
            <a:off x="1463278" y="2415778"/>
            <a:ext cx="787400" cy="10612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4051301" y="3771900"/>
            <a:ext cx="43434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con el comando "</a:t>
            </a:r>
            <a:r>
              <a:rPr lang="en-US" dirty="0"/>
              <a:t>node</a:t>
            </a:r>
            <a:r>
              <a:rPr lang="es-ES" dirty="0"/>
              <a:t>" entramos en la consola de </a:t>
            </a:r>
            <a:r>
              <a:rPr lang="en-US" dirty="0"/>
              <a:t>Node</a:t>
            </a:r>
            <a:r>
              <a:rPr lang="es-ES" dirty="0"/>
              <a:t>, un entorno REPL (</a:t>
            </a:r>
            <a:r>
              <a:rPr lang="es-ES" i="1" noProof="1"/>
              <a:t>Read-Eval-Print-Loop</a:t>
            </a:r>
            <a:r>
              <a:rPr lang="es-ES" dirty="0"/>
              <a:t>) similar a la consola de JS en los navegadores</a:t>
            </a:r>
          </a:p>
        </p:txBody>
      </p:sp>
      <p:pic>
        <p:nvPicPr>
          <p:cNvPr id="20" name="Imagen 19"/>
          <p:cNvPicPr>
            <a:picLocks noChangeAspect="1"/>
          </p:cNvPicPr>
          <p:nvPr/>
        </p:nvPicPr>
        <p:blipFill>
          <a:blip r:embed="rId6"/>
          <a:stretch>
            <a:fillRect/>
          </a:stretch>
        </p:blipFill>
        <p:spPr>
          <a:xfrm>
            <a:off x="784224" y="3460750"/>
            <a:ext cx="2965450" cy="1929723"/>
          </a:xfrm>
          <a:prstGeom prst="rect">
            <a:avLst/>
          </a:prstGeom>
        </p:spPr>
      </p:pic>
      <p:sp>
        <p:nvSpPr>
          <p:cNvPr id="21" name="CuadroTexto 20"/>
          <p:cNvSpPr txBox="1"/>
          <p:nvPr/>
        </p:nvSpPr>
        <p:spPr>
          <a:xfrm>
            <a:off x="4327254" y="5308599"/>
            <a:ext cx="3791493" cy="646331"/>
          </a:xfrm>
          <a:prstGeom prst="rect">
            <a:avLst/>
          </a:prstGeom>
          <a:noFill/>
        </p:spPr>
        <p:txBody>
          <a:bodyPr wrap="square" rtlCol="0">
            <a:spAutoFit/>
          </a:bodyPr>
          <a:lstStyle/>
          <a:p>
            <a:r>
              <a:rPr lang="es-ES" dirty="0"/>
              <a:t>El mismo comando </a:t>
            </a:r>
            <a:r>
              <a:rPr lang="en-US" b="1" dirty="0"/>
              <a:t>node</a:t>
            </a:r>
            <a:r>
              <a:rPr lang="es-ES" b="1" dirty="0"/>
              <a:t> &lt;fichero.js&gt;,</a:t>
            </a:r>
            <a:r>
              <a:rPr lang="es-ES" dirty="0"/>
              <a:t> permite la ejecución de un fichero </a:t>
            </a:r>
          </a:p>
        </p:txBody>
      </p:sp>
      <p:sp>
        <p:nvSpPr>
          <p:cNvPr id="22" name="CuadroTexto 21"/>
          <p:cNvSpPr txBox="1"/>
          <p:nvPr/>
        </p:nvSpPr>
        <p:spPr>
          <a:xfrm>
            <a:off x="1227241" y="5308599"/>
            <a:ext cx="207941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noProof="1"/>
              <a:t>Salida ctrl-C o ctrl-D</a:t>
            </a:r>
          </a:p>
        </p:txBody>
      </p:sp>
    </p:spTree>
    <p:extLst>
      <p:ext uri="{BB962C8B-B14F-4D97-AF65-F5344CB8AC3E}">
        <p14:creationId xmlns:p14="http://schemas.microsoft.com/office/powerpoint/2010/main" val="32547871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s-ES" dirty="0"/>
              <a:t>Uso de npm</a:t>
            </a:r>
          </a:p>
        </p:txBody>
      </p:sp>
      <p:sp>
        <p:nvSpPr>
          <p:cNvPr id="2" name="Rectángulo 1"/>
          <p:cNvSpPr/>
          <p:nvPr/>
        </p:nvSpPr>
        <p:spPr>
          <a:xfrm>
            <a:off x="2077754" y="3813221"/>
            <a:ext cx="3857146"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install -g &lt;package&gt;</a:t>
            </a:r>
          </a:p>
        </p:txBody>
      </p:sp>
      <p:sp>
        <p:nvSpPr>
          <p:cNvPr id="3" name="CuadroTexto 2"/>
          <p:cNvSpPr txBox="1"/>
          <p:nvPr/>
        </p:nvSpPr>
        <p:spPr>
          <a:xfrm>
            <a:off x="1961421" y="4524416"/>
            <a:ext cx="6241675" cy="1446550"/>
          </a:xfrm>
          <a:prstGeom prst="rect">
            <a:avLst/>
          </a:prstGeom>
          <a:noFill/>
        </p:spPr>
        <p:txBody>
          <a:bodyPr wrap="square" rtlCol="0">
            <a:spAutoFit/>
          </a:bodyPr>
          <a:lstStyle/>
          <a:p>
            <a:r>
              <a:rPr lang="es-ES" dirty="0"/>
              <a:t>la g indica una instalación global, válida para </a:t>
            </a:r>
            <a:br>
              <a:rPr lang="es-ES" dirty="0"/>
            </a:br>
            <a:r>
              <a:rPr lang="es-ES" dirty="0"/>
              <a:t>todos los proyectos del usuario que realiza la instalación;</a:t>
            </a:r>
          </a:p>
          <a:p>
            <a:r>
              <a:rPr lang="es-ES" dirty="0"/>
              <a:t>Por eso la carpeta empleada es</a:t>
            </a:r>
          </a:p>
          <a:p>
            <a:endParaRPr lang="es-ES" dirty="0"/>
          </a:p>
          <a:p>
            <a:pPr lvl="1"/>
            <a:r>
              <a:rPr lang="es-ES" sz="1600" noProof="1">
                <a:latin typeface="Consolas" panose="020B0609020204030204" pitchFamily="49" charset="0"/>
                <a:cs typeface="Consolas" panose="020B0609020204030204" pitchFamily="49" charset="0"/>
              </a:rPr>
              <a:t>%users%\AppData\Roaming\npm\node_modules\&lt;package&gt;</a:t>
            </a:r>
          </a:p>
        </p:txBody>
      </p:sp>
      <p:pic>
        <p:nvPicPr>
          <p:cNvPr id="8"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kottans.org/js-slides/npm/n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621" y="1354296"/>
            <a:ext cx="2186434" cy="852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384071" y="2427804"/>
            <a:ext cx="2622256" cy="369332"/>
          </a:xfrm>
          <a:prstGeom prst="rect">
            <a:avLst/>
          </a:prstGeom>
        </p:spPr>
        <p:txBody>
          <a:bodyPr wrap="none">
            <a:spAutoFit/>
          </a:bodyPr>
          <a:lstStyle/>
          <a:p>
            <a:r>
              <a:rPr lang="es-ES" dirty="0">
                <a:hlinkClick r:id="rId5"/>
              </a:rPr>
              <a:t>https://www.npmjs.com/</a:t>
            </a:r>
            <a:endParaRPr lang="es-ES" dirty="0"/>
          </a:p>
        </p:txBody>
      </p:sp>
      <p:sp>
        <p:nvSpPr>
          <p:cNvPr id="7" name="Rectángulo 6"/>
          <p:cNvSpPr/>
          <p:nvPr/>
        </p:nvSpPr>
        <p:spPr>
          <a:xfrm>
            <a:off x="4979415" y="1373055"/>
            <a:ext cx="2494273" cy="1200329"/>
          </a:xfrm>
          <a:prstGeom prst="rect">
            <a:avLst/>
          </a:prstGeom>
        </p:spPr>
        <p:txBody>
          <a:bodyPr wrap="none">
            <a:spAutoFit/>
          </a:bodyPr>
          <a:lstStyle/>
          <a:p>
            <a:r>
              <a:rPr lang="en-US" sz="2400" i="1" dirty="0"/>
              <a:t>(Node) </a:t>
            </a:r>
          </a:p>
          <a:p>
            <a:r>
              <a:rPr lang="en-US" sz="2400" i="1" dirty="0"/>
              <a:t>package manager </a:t>
            </a:r>
          </a:p>
          <a:p>
            <a:r>
              <a:rPr lang="en-US" sz="2400" i="1" dirty="0"/>
              <a:t>for JavaScript</a:t>
            </a:r>
          </a:p>
        </p:txBody>
      </p:sp>
    </p:spTree>
    <p:extLst>
      <p:ext uri="{BB962C8B-B14F-4D97-AF65-F5344CB8AC3E}">
        <p14:creationId xmlns:p14="http://schemas.microsoft.com/office/powerpoint/2010/main" val="1400624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s-ES" dirty="0"/>
              <a:t>Uso de npm: </a:t>
            </a:r>
            <a:r>
              <a:rPr lang="es-ES" dirty="0" err="1"/>
              <a:t>package.json</a:t>
            </a:r>
            <a:endParaRPr lang="es-ES" dirty="0"/>
          </a:p>
        </p:txBody>
      </p:sp>
      <p:sp>
        <p:nvSpPr>
          <p:cNvPr id="2" name="Rectángulo 1"/>
          <p:cNvSpPr/>
          <p:nvPr/>
        </p:nvSpPr>
        <p:spPr>
          <a:xfrm>
            <a:off x="1640400" y="1354296"/>
            <a:ext cx="1830950"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init</a:t>
            </a:r>
          </a:p>
        </p:txBody>
      </p:sp>
      <p:pic>
        <p:nvPicPr>
          <p:cNvPr id="8"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4"/>
          <a:stretch>
            <a:fillRect/>
          </a:stretch>
        </p:blipFill>
        <p:spPr>
          <a:xfrm>
            <a:off x="1640400" y="2074623"/>
            <a:ext cx="5899733" cy="2073778"/>
          </a:xfrm>
          <a:prstGeom prst="rect">
            <a:avLst/>
          </a:prstGeom>
        </p:spPr>
      </p:pic>
      <p:pic>
        <p:nvPicPr>
          <p:cNvPr id="11" name="Imagen 10"/>
          <p:cNvPicPr>
            <a:picLocks noChangeAspect="1"/>
          </p:cNvPicPr>
          <p:nvPr/>
        </p:nvPicPr>
        <p:blipFill>
          <a:blip r:embed="rId5"/>
          <a:stretch>
            <a:fillRect/>
          </a:stretch>
        </p:blipFill>
        <p:spPr>
          <a:xfrm>
            <a:off x="3471350" y="3252715"/>
            <a:ext cx="5352084" cy="2186991"/>
          </a:xfrm>
          <a:prstGeom prst="rect">
            <a:avLst/>
          </a:prstGeom>
        </p:spPr>
      </p:pic>
      <p:sp>
        <p:nvSpPr>
          <p:cNvPr id="12" name="Rectángulo 11"/>
          <p:cNvSpPr/>
          <p:nvPr/>
        </p:nvSpPr>
        <p:spPr>
          <a:xfrm>
            <a:off x="1783697" y="5874652"/>
            <a:ext cx="4363695"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install &lt;package&gt; --save</a:t>
            </a:r>
          </a:p>
        </p:txBody>
      </p:sp>
    </p:spTree>
    <p:extLst>
      <p:ext uri="{BB962C8B-B14F-4D97-AF65-F5344CB8AC3E}">
        <p14:creationId xmlns:p14="http://schemas.microsoft.com/office/powerpoint/2010/main" val="8159076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510029" y="3021669"/>
            <a:ext cx="2786565" cy="571603"/>
          </a:xfrm>
          <a:prstGeom prst="rect">
            <a:avLst/>
          </a:prstGeom>
        </p:spPr>
      </p:pic>
      <p:pic>
        <p:nvPicPr>
          <p:cNvPr id="7" name="Imagen 6"/>
          <p:cNvPicPr>
            <a:picLocks noChangeAspect="1"/>
          </p:cNvPicPr>
          <p:nvPr/>
        </p:nvPicPr>
        <p:blipFill>
          <a:blip r:embed="rId3"/>
          <a:stretch>
            <a:fillRect/>
          </a:stretch>
        </p:blipFill>
        <p:spPr>
          <a:xfrm>
            <a:off x="4421129" y="1427354"/>
            <a:ext cx="3192379" cy="506109"/>
          </a:xfrm>
          <a:prstGeom prst="rect">
            <a:avLst/>
          </a:prstGeom>
        </p:spPr>
      </p:pic>
      <p:pic>
        <p:nvPicPr>
          <p:cNvPr id="8" name="Imagen 7"/>
          <p:cNvPicPr>
            <a:picLocks noChangeAspect="1"/>
          </p:cNvPicPr>
          <p:nvPr/>
        </p:nvPicPr>
        <p:blipFill>
          <a:blip r:embed="rId4"/>
          <a:stretch>
            <a:fillRect/>
          </a:stretch>
        </p:blipFill>
        <p:spPr>
          <a:xfrm>
            <a:off x="4510029" y="2259361"/>
            <a:ext cx="3079279" cy="483375"/>
          </a:xfrm>
          <a:prstGeom prst="rect">
            <a:avLst/>
          </a:prstGeom>
        </p:spPr>
      </p:pic>
      <p:sp>
        <p:nvSpPr>
          <p:cNvPr id="4" name="Rectángulo 3"/>
          <p:cNvSpPr/>
          <p:nvPr/>
        </p:nvSpPr>
        <p:spPr>
          <a:xfrm>
            <a:off x="628650" y="2316383"/>
            <a:ext cx="373050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bootstrap --save</a:t>
            </a:r>
          </a:p>
        </p:txBody>
      </p:sp>
      <p:sp>
        <p:nvSpPr>
          <p:cNvPr id="2" name="Título 1"/>
          <p:cNvSpPr>
            <a:spLocks noGrp="1"/>
          </p:cNvSpPr>
          <p:nvPr>
            <p:ph type="title"/>
          </p:nvPr>
        </p:nvSpPr>
        <p:spPr/>
        <p:txBody>
          <a:bodyPr/>
          <a:lstStyle/>
          <a:p>
            <a:r>
              <a:rPr lang="es-ES" dirty="0"/>
              <a:t>Instalación del entorno</a:t>
            </a:r>
          </a:p>
        </p:txBody>
      </p:sp>
      <p:sp>
        <p:nvSpPr>
          <p:cNvPr id="5" name="Rectángulo 4"/>
          <p:cNvSpPr/>
          <p:nvPr/>
        </p:nvSpPr>
        <p:spPr>
          <a:xfrm>
            <a:off x="628650" y="1495743"/>
            <a:ext cx="3350597"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jquery --save</a:t>
            </a:r>
          </a:p>
        </p:txBody>
      </p:sp>
      <p:sp>
        <p:nvSpPr>
          <p:cNvPr id="6" name="Rectángulo 5"/>
          <p:cNvSpPr/>
          <p:nvPr/>
        </p:nvSpPr>
        <p:spPr>
          <a:xfrm>
            <a:off x="628650" y="3151093"/>
            <a:ext cx="3477234"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angular --save</a:t>
            </a:r>
          </a:p>
        </p:txBody>
      </p:sp>
      <p:sp>
        <p:nvSpPr>
          <p:cNvPr id="10" name="Rectángulo 9"/>
          <p:cNvSpPr/>
          <p:nvPr/>
        </p:nvSpPr>
        <p:spPr>
          <a:xfrm>
            <a:off x="2979401" y="4183303"/>
            <a:ext cx="5535949" cy="2031325"/>
          </a:xfrm>
          <a:prstGeom prst="rect">
            <a:avLst/>
          </a:prstGeom>
        </p:spPr>
        <p:txBody>
          <a:bodyPr wrap="square">
            <a:spAutoFit/>
          </a:bodyPr>
          <a:lstStyle/>
          <a:p>
            <a:r>
              <a:rPr lang="es-ES" dirty="0"/>
              <a:t>{  "</a:t>
            </a:r>
            <a:r>
              <a:rPr lang="es-ES" dirty="0" err="1"/>
              <a:t>name</a:t>
            </a:r>
            <a:r>
              <a:rPr lang="es-ES" dirty="0"/>
              <a:t>": "</a:t>
            </a:r>
            <a:r>
              <a:rPr lang="es-ES" dirty="0" err="1"/>
              <a:t>angular_bootstrap</a:t>
            </a:r>
            <a:r>
              <a:rPr lang="es-ES" dirty="0"/>
              <a:t>",  "</a:t>
            </a:r>
            <a:r>
              <a:rPr lang="es-ES" dirty="0" err="1"/>
              <a:t>version</a:t>
            </a:r>
            <a:r>
              <a:rPr lang="es-ES" dirty="0"/>
              <a:t>": "1.0.0",  "</a:t>
            </a:r>
            <a:r>
              <a:rPr lang="es-ES" dirty="0" err="1"/>
              <a:t>description</a:t>
            </a:r>
            <a:r>
              <a:rPr lang="es-ES" dirty="0"/>
              <a:t>": "Ejercicios del curso Bootstrap &amp; Angular\r Madrid, Febrero 2017\r Alejandro Cerezo </a:t>
            </a:r>
            <a:r>
              <a:rPr lang="es-ES" dirty="0" err="1"/>
              <a:t>Lasne</a:t>
            </a:r>
            <a:r>
              <a:rPr lang="es-ES" dirty="0"/>
              <a:t>",  "</a:t>
            </a:r>
            <a:r>
              <a:rPr lang="es-ES" dirty="0" err="1"/>
              <a:t>main</a:t>
            </a:r>
            <a:r>
              <a:rPr lang="es-ES" dirty="0"/>
              <a:t>": "index.html",  "scripts": {    "test": "echo \"Error: no test </a:t>
            </a:r>
            <a:r>
              <a:rPr lang="es-ES" dirty="0" err="1"/>
              <a:t>specified</a:t>
            </a:r>
            <a:r>
              <a:rPr lang="es-ES" dirty="0"/>
              <a:t>\" &amp;&amp; </a:t>
            </a:r>
            <a:r>
              <a:rPr lang="es-ES" dirty="0" err="1"/>
              <a:t>exit</a:t>
            </a:r>
            <a:r>
              <a:rPr lang="es-ES" dirty="0"/>
              <a:t> 1"  },  "</a:t>
            </a:r>
            <a:r>
              <a:rPr lang="es-ES" dirty="0" err="1"/>
              <a:t>author</a:t>
            </a:r>
            <a:r>
              <a:rPr lang="es-ES" dirty="0"/>
              <a:t>": "",  "</a:t>
            </a:r>
            <a:r>
              <a:rPr lang="es-ES" dirty="0" err="1"/>
              <a:t>license</a:t>
            </a:r>
            <a:r>
              <a:rPr lang="es-ES" dirty="0"/>
              <a:t>": "ISC",  "</a:t>
            </a:r>
            <a:r>
              <a:rPr lang="es-ES" dirty="0" err="1"/>
              <a:t>dependencies</a:t>
            </a:r>
            <a:r>
              <a:rPr lang="es-ES" dirty="0"/>
              <a:t>": {    "angular": "^1.6.2",    "</a:t>
            </a:r>
            <a:r>
              <a:rPr lang="es-ES" dirty="0" err="1"/>
              <a:t>bootstrap</a:t>
            </a:r>
            <a:r>
              <a:rPr lang="es-ES" dirty="0"/>
              <a:t>": "^3.3.7",    "</a:t>
            </a:r>
            <a:r>
              <a:rPr lang="es-ES" dirty="0" err="1"/>
              <a:t>jquery</a:t>
            </a:r>
            <a:r>
              <a:rPr lang="es-ES" dirty="0"/>
              <a:t>": "^3.1.1"  }}</a:t>
            </a:r>
          </a:p>
        </p:txBody>
      </p:sp>
      <p:pic>
        <p:nvPicPr>
          <p:cNvPr id="11" name="Picture 2" descr="https://node-os.com/images/nodej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780918" y="4183303"/>
            <a:ext cx="1393843" cy="369332"/>
          </a:xfrm>
          <a:prstGeom prst="rect">
            <a:avLst/>
          </a:prstGeom>
        </p:spPr>
        <p:txBody>
          <a:bodyPr wrap="none">
            <a:spAutoFit/>
          </a:bodyPr>
          <a:lstStyle/>
          <a:p>
            <a:r>
              <a:rPr lang="es-ES" dirty="0" err="1"/>
              <a:t>package.json</a:t>
            </a:r>
            <a:endParaRPr lang="es-ES" dirty="0"/>
          </a:p>
        </p:txBody>
      </p:sp>
    </p:spTree>
    <p:extLst>
      <p:ext uri="{BB962C8B-B14F-4D97-AF65-F5344CB8AC3E}">
        <p14:creationId xmlns:p14="http://schemas.microsoft.com/office/powerpoint/2010/main" val="1968883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35729" cy="638174"/>
          </a:xfrm>
        </p:spPr>
        <p:txBody>
          <a:bodyPr/>
          <a:lstStyle/>
          <a:p>
            <a:pPr algn="ctr"/>
            <a:r>
              <a:rPr lang="es-ES" dirty="0"/>
              <a:t>Repositorio </a:t>
            </a:r>
            <a:r>
              <a:rPr lang="es-ES" dirty="0" err="1"/>
              <a:t>Git</a:t>
            </a:r>
            <a:endParaRPr lang="es-ES" dirty="0"/>
          </a:p>
        </p:txBody>
      </p:sp>
      <p:pic>
        <p:nvPicPr>
          <p:cNvPr id="3" name="Picture 4" descr="http://bamboolab.eu/assets/photos/git-logo-57ef0e26729ae07e30e2544e98c724d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441325" y="1179596"/>
            <a:ext cx="4229100" cy="3600450"/>
          </a:xfrm>
          <a:prstGeom prst="rect">
            <a:avLst/>
          </a:prstGeom>
        </p:spPr>
      </p:pic>
      <p:pic>
        <p:nvPicPr>
          <p:cNvPr id="5" name="Imagen 4"/>
          <p:cNvPicPr>
            <a:picLocks noChangeAspect="1"/>
          </p:cNvPicPr>
          <p:nvPr/>
        </p:nvPicPr>
        <p:blipFill>
          <a:blip r:embed="rId4"/>
          <a:stretch>
            <a:fillRect/>
          </a:stretch>
        </p:blipFill>
        <p:spPr>
          <a:xfrm>
            <a:off x="3529585" y="2009524"/>
            <a:ext cx="5000437" cy="2273718"/>
          </a:xfrm>
          <a:prstGeom prst="rect">
            <a:avLst/>
          </a:prstGeom>
        </p:spPr>
      </p:pic>
      <p:sp>
        <p:nvSpPr>
          <p:cNvPr id="6" name="Flecha curvada hacia abajo 5"/>
          <p:cNvSpPr/>
          <p:nvPr/>
        </p:nvSpPr>
        <p:spPr>
          <a:xfrm rot="1592604">
            <a:off x="4252031" y="1400091"/>
            <a:ext cx="1427747" cy="86627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7" name="Imagen 6"/>
          <p:cNvPicPr>
            <a:picLocks noChangeAspect="1"/>
          </p:cNvPicPr>
          <p:nvPr/>
        </p:nvPicPr>
        <p:blipFill>
          <a:blip r:embed="rId5"/>
          <a:stretch>
            <a:fillRect/>
          </a:stretch>
        </p:blipFill>
        <p:spPr>
          <a:xfrm>
            <a:off x="6730648" y="4665245"/>
            <a:ext cx="1698744" cy="1783681"/>
          </a:xfrm>
          <a:prstGeom prst="rect">
            <a:avLst/>
          </a:prstGeom>
        </p:spPr>
      </p:pic>
    </p:spTree>
    <p:extLst>
      <p:ext uri="{BB962C8B-B14F-4D97-AF65-F5344CB8AC3E}">
        <p14:creationId xmlns:p14="http://schemas.microsoft.com/office/powerpoint/2010/main" val="29067124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35729" cy="638174"/>
          </a:xfrm>
        </p:spPr>
        <p:txBody>
          <a:bodyPr/>
          <a:lstStyle/>
          <a:p>
            <a:pPr algn="ctr"/>
            <a:r>
              <a:rPr lang="es-ES" dirty="0" err="1"/>
              <a:t>Git</a:t>
            </a:r>
            <a:r>
              <a:rPr lang="es-ES" dirty="0"/>
              <a:t> ignore</a:t>
            </a:r>
          </a:p>
        </p:txBody>
      </p:sp>
      <p:pic>
        <p:nvPicPr>
          <p:cNvPr id="3" name="Picture 4" descr="http://bamboolab.eu/assets/photos/git-logo-57ef0e26729ae07e30e2544e98c724d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2345506" y="4075845"/>
            <a:ext cx="1081835" cy="369332"/>
          </a:xfrm>
          <a:prstGeom prst="rect">
            <a:avLst/>
          </a:prstGeom>
        </p:spPr>
        <p:txBody>
          <a:bodyPr wrap="none">
            <a:spAutoFit/>
          </a:bodyPr>
          <a:lstStyle/>
          <a:p>
            <a:r>
              <a:rPr lang="es-ES" dirty="0"/>
              <a:t>.</a:t>
            </a:r>
            <a:r>
              <a:rPr lang="es-ES" dirty="0" err="1"/>
              <a:t>gitignore</a:t>
            </a:r>
            <a:endParaRPr lang="es-ES" dirty="0"/>
          </a:p>
        </p:txBody>
      </p:sp>
      <p:sp>
        <p:nvSpPr>
          <p:cNvPr id="9" name="Rectángulo 8"/>
          <p:cNvSpPr/>
          <p:nvPr/>
        </p:nvSpPr>
        <p:spPr>
          <a:xfrm>
            <a:off x="4122955" y="2875517"/>
            <a:ext cx="4572000" cy="3477875"/>
          </a:xfrm>
          <a:prstGeom prst="rect">
            <a:avLst/>
          </a:prstGeom>
        </p:spPr>
        <p:txBody>
          <a:bodyPr>
            <a:spAutoFit/>
          </a:bodyPr>
          <a:lstStyle/>
          <a:p>
            <a:r>
              <a:rPr lang="es-ES" sz="2000" dirty="0"/>
              <a:t>#ignorar los directorios siguientes</a:t>
            </a:r>
          </a:p>
          <a:p>
            <a:r>
              <a:rPr lang="es-ES" sz="2000" b="1" dirty="0" err="1"/>
              <a:t>bower</a:t>
            </a:r>
            <a:r>
              <a:rPr lang="es-ES" sz="2000" b="1" dirty="0"/>
              <a:t>/</a:t>
            </a:r>
          </a:p>
          <a:p>
            <a:r>
              <a:rPr lang="es-ES" sz="2000" b="1" dirty="0" err="1"/>
              <a:t>libs</a:t>
            </a:r>
            <a:r>
              <a:rPr lang="es-ES" sz="2000" b="1" dirty="0"/>
              <a:t>/</a:t>
            </a:r>
          </a:p>
          <a:p>
            <a:r>
              <a:rPr lang="es-ES" sz="2000" b="1" dirty="0" err="1"/>
              <a:t>lib</a:t>
            </a:r>
            <a:r>
              <a:rPr lang="es-ES" sz="2000" b="1" dirty="0"/>
              <a:t>/</a:t>
            </a:r>
          </a:p>
          <a:p>
            <a:r>
              <a:rPr lang="es-ES" sz="2000" b="1" dirty="0" err="1"/>
              <a:t>vendor</a:t>
            </a:r>
            <a:r>
              <a:rPr lang="es-ES" sz="2000" b="1" dirty="0"/>
              <a:t>/</a:t>
            </a:r>
          </a:p>
          <a:p>
            <a:r>
              <a:rPr lang="es-ES" sz="2000" b="1" dirty="0" err="1"/>
              <a:t>node_modules</a:t>
            </a:r>
            <a:r>
              <a:rPr lang="es-ES" sz="2000" b="1" dirty="0"/>
              <a:t>/</a:t>
            </a:r>
          </a:p>
          <a:p>
            <a:endParaRPr lang="es-ES" sz="2000" dirty="0"/>
          </a:p>
          <a:p>
            <a:r>
              <a:rPr lang="es-ES" sz="2000" dirty="0"/>
              <a:t># ignorar los archivos que coincidan con los siguientes patrones </a:t>
            </a:r>
          </a:p>
          <a:p>
            <a:r>
              <a:rPr lang="es-ES" sz="2000" b="1" dirty="0"/>
              <a:t>~* </a:t>
            </a:r>
          </a:p>
          <a:p>
            <a:r>
              <a:rPr lang="es-ES" sz="2000" b="1" dirty="0"/>
              <a:t>*.log</a:t>
            </a:r>
          </a:p>
        </p:txBody>
      </p:sp>
      <p:pic>
        <p:nvPicPr>
          <p:cNvPr id="10" name="Imagen 9"/>
          <p:cNvPicPr>
            <a:picLocks noChangeAspect="1"/>
          </p:cNvPicPr>
          <p:nvPr/>
        </p:nvPicPr>
        <p:blipFill rotWithShape="1">
          <a:blip r:embed="rId3"/>
          <a:srcRect b="27020"/>
          <a:stretch/>
        </p:blipFill>
        <p:spPr>
          <a:xfrm>
            <a:off x="1102930" y="1433009"/>
            <a:ext cx="2485153" cy="1662518"/>
          </a:xfrm>
          <a:prstGeom prst="rect">
            <a:avLst/>
          </a:prstGeom>
        </p:spPr>
      </p:pic>
      <p:sp>
        <p:nvSpPr>
          <p:cNvPr id="11" name="Flecha curvada hacia abajo 10"/>
          <p:cNvSpPr/>
          <p:nvPr/>
        </p:nvSpPr>
        <p:spPr>
          <a:xfrm rot="1592604">
            <a:off x="2855384" y="1543218"/>
            <a:ext cx="1809633" cy="87209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41902519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055518" cy="638174"/>
          </a:xfrm>
        </p:spPr>
        <p:txBody>
          <a:bodyPr/>
          <a:lstStyle/>
          <a:p>
            <a:pPr algn="ctr"/>
            <a:r>
              <a:rPr lang="es-ES" dirty="0" err="1"/>
              <a:t>Git</a:t>
            </a:r>
            <a:r>
              <a:rPr lang="es-ES" dirty="0"/>
              <a:t> GUI</a:t>
            </a:r>
          </a:p>
        </p:txBody>
      </p:sp>
      <p:pic>
        <p:nvPicPr>
          <p:cNvPr id="3" name="Picture 4" descr="http://bamboolab.eu/assets/photos/git-logo-57ef0e26729ae07e30e2544e98c724d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499061" y="2659061"/>
            <a:ext cx="4289016" cy="2285249"/>
          </a:xfrm>
          <a:prstGeom prst="rect">
            <a:avLst/>
          </a:prstGeom>
        </p:spPr>
      </p:pic>
      <p:pic>
        <p:nvPicPr>
          <p:cNvPr id="5" name="Imagen 4"/>
          <p:cNvPicPr>
            <a:picLocks noChangeAspect="1"/>
          </p:cNvPicPr>
          <p:nvPr/>
        </p:nvPicPr>
        <p:blipFill>
          <a:blip r:embed="rId4"/>
          <a:stretch>
            <a:fillRect/>
          </a:stretch>
        </p:blipFill>
        <p:spPr>
          <a:xfrm>
            <a:off x="2413845" y="3855425"/>
            <a:ext cx="4748463" cy="2569630"/>
          </a:xfrm>
          <a:prstGeom prst="rect">
            <a:avLst/>
          </a:prstGeom>
        </p:spPr>
      </p:pic>
      <p:sp>
        <p:nvSpPr>
          <p:cNvPr id="6" name="Rectángulo 5"/>
          <p:cNvSpPr/>
          <p:nvPr/>
        </p:nvSpPr>
        <p:spPr>
          <a:xfrm>
            <a:off x="5555941" y="1571382"/>
            <a:ext cx="3212733" cy="1477328"/>
          </a:xfrm>
          <a:prstGeom prst="rect">
            <a:avLst/>
          </a:prstGeom>
        </p:spPr>
        <p:txBody>
          <a:bodyPr wrap="square">
            <a:spAutoFit/>
          </a:bodyPr>
          <a:lstStyle/>
          <a:p>
            <a:pPr marL="285750" indent="-285750">
              <a:buFont typeface="Arial" panose="020B0604020202020204" pitchFamily="34" charset="0"/>
              <a:buChar char="•"/>
            </a:pPr>
            <a:r>
              <a:rPr lang="es-ES" dirty="0"/>
              <a:t>bajo seguimiento (</a:t>
            </a:r>
            <a:r>
              <a:rPr lang="es-ES" dirty="0" err="1"/>
              <a:t>tracked</a:t>
            </a:r>
            <a:r>
              <a:rPr lang="es-ES" dirty="0"/>
              <a:t>)</a:t>
            </a:r>
          </a:p>
          <a:p>
            <a:pPr marL="742950" lvl="1" indent="-285750">
              <a:buFont typeface="Arial" panose="020B0604020202020204" pitchFamily="34" charset="0"/>
              <a:buChar char="•"/>
            </a:pPr>
            <a:r>
              <a:rPr lang="es-ES" dirty="0"/>
              <a:t>sin modificaciones</a:t>
            </a:r>
          </a:p>
          <a:p>
            <a:pPr marL="742950" lvl="1" indent="-285750">
              <a:buFont typeface="Arial" panose="020B0604020202020204" pitchFamily="34" charset="0"/>
              <a:buChar char="•"/>
            </a:pPr>
            <a:r>
              <a:rPr lang="es-ES" dirty="0"/>
              <a:t>modificados</a:t>
            </a:r>
          </a:p>
          <a:p>
            <a:pPr marL="742950" lvl="1" indent="-285750">
              <a:buFont typeface="Arial" panose="020B0604020202020204" pitchFamily="34" charset="0"/>
              <a:buChar char="•"/>
            </a:pPr>
            <a:r>
              <a:rPr lang="es-ES" dirty="0"/>
              <a:t>preparados (</a:t>
            </a:r>
            <a:r>
              <a:rPr lang="es-ES" dirty="0" err="1"/>
              <a:t>staged</a:t>
            </a:r>
            <a:r>
              <a:rPr lang="es-ES" dirty="0"/>
              <a:t>)</a:t>
            </a:r>
          </a:p>
          <a:p>
            <a:pPr marL="285750" indent="-285750">
              <a:buFont typeface="Arial" panose="020B0604020202020204" pitchFamily="34" charset="0"/>
              <a:buChar char="•"/>
            </a:pPr>
            <a:r>
              <a:rPr lang="es-ES" dirty="0"/>
              <a:t>sin seguimiento (</a:t>
            </a:r>
            <a:r>
              <a:rPr lang="es-ES" dirty="0" err="1"/>
              <a:t>untracked</a:t>
            </a:r>
            <a:r>
              <a:rPr lang="es-ES" dirty="0"/>
              <a:t>).</a:t>
            </a:r>
          </a:p>
        </p:txBody>
      </p:sp>
      <p:sp>
        <p:nvSpPr>
          <p:cNvPr id="7" name="CuadroTexto 6"/>
          <p:cNvSpPr txBox="1"/>
          <p:nvPr/>
        </p:nvSpPr>
        <p:spPr>
          <a:xfrm>
            <a:off x="1867127" y="1723026"/>
            <a:ext cx="2336217" cy="369332"/>
          </a:xfrm>
          <a:prstGeom prst="rect">
            <a:avLst/>
          </a:prstGeom>
          <a:noFill/>
        </p:spPr>
        <p:txBody>
          <a:bodyPr wrap="none" rtlCol="0">
            <a:spAutoFit/>
          </a:bodyPr>
          <a:lstStyle/>
          <a:p>
            <a:r>
              <a:rPr lang="es-ES" dirty="0"/>
              <a:t>Estados de los archivos</a:t>
            </a:r>
          </a:p>
        </p:txBody>
      </p:sp>
      <p:cxnSp>
        <p:nvCxnSpPr>
          <p:cNvPr id="9" name="Conector recto de flecha 8"/>
          <p:cNvCxnSpPr/>
          <p:nvPr/>
        </p:nvCxnSpPr>
        <p:spPr>
          <a:xfrm>
            <a:off x="4156409" y="1796003"/>
            <a:ext cx="13462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729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055518" cy="638174"/>
          </a:xfrm>
        </p:spPr>
        <p:txBody>
          <a:bodyPr/>
          <a:lstStyle/>
          <a:p>
            <a:pPr algn="ctr"/>
            <a:r>
              <a:rPr lang="es-ES" dirty="0"/>
              <a:t>Repositorios en la "Nube"</a:t>
            </a:r>
          </a:p>
        </p:txBody>
      </p:sp>
      <p:pic>
        <p:nvPicPr>
          <p:cNvPr id="3" name="Picture 4" descr="http://bamboolab.eu/assets/photos/git-logo-57ef0e26729ae07e30e2544e98c724d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441130" y="1418034"/>
            <a:ext cx="5430558" cy="2843797"/>
          </a:xfrm>
          <a:prstGeom prst="rect">
            <a:avLst/>
          </a:prstGeom>
        </p:spPr>
      </p:pic>
      <p:sp>
        <p:nvSpPr>
          <p:cNvPr id="5" name="Rectángulo 4"/>
          <p:cNvSpPr/>
          <p:nvPr/>
        </p:nvSpPr>
        <p:spPr>
          <a:xfrm>
            <a:off x="1185131" y="2009426"/>
            <a:ext cx="211025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4"/>
              </a:rPr>
              <a:t>https://github.com/</a:t>
            </a:r>
            <a:r>
              <a:rPr lang="es-ES" dirty="0"/>
              <a:t> </a:t>
            </a:r>
          </a:p>
        </p:txBody>
      </p:sp>
      <p:pic>
        <p:nvPicPr>
          <p:cNvPr id="6" name="Imagen 5"/>
          <p:cNvPicPr>
            <a:picLocks noChangeAspect="1"/>
          </p:cNvPicPr>
          <p:nvPr/>
        </p:nvPicPr>
        <p:blipFill>
          <a:blip r:embed="rId5"/>
          <a:stretch>
            <a:fillRect/>
          </a:stretch>
        </p:blipFill>
        <p:spPr>
          <a:xfrm>
            <a:off x="3064912" y="2839931"/>
            <a:ext cx="5650462" cy="3675683"/>
          </a:xfrm>
          <a:prstGeom prst="rect">
            <a:avLst/>
          </a:prstGeom>
        </p:spPr>
      </p:pic>
    </p:spTree>
    <p:extLst>
      <p:ext uri="{BB962C8B-B14F-4D97-AF65-F5344CB8AC3E}">
        <p14:creationId xmlns:p14="http://schemas.microsoft.com/office/powerpoint/2010/main" val="691778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r"/>
            <a:r>
              <a:rPr lang="es-ES" dirty="0"/>
              <a:t>Ejemplo: preparación de un proyecto</a:t>
            </a:r>
          </a:p>
        </p:txBody>
      </p:sp>
      <p:sp>
        <p:nvSpPr>
          <p:cNvPr id="4" name="CuadroTexto 3"/>
          <p:cNvSpPr txBox="1"/>
          <p:nvPr/>
        </p:nvSpPr>
        <p:spPr>
          <a:xfrm>
            <a:off x="1333500" y="1442664"/>
            <a:ext cx="1085554" cy="369332"/>
          </a:xfrm>
          <a:prstGeom prst="rect">
            <a:avLst/>
          </a:prstGeom>
          <a:noFill/>
        </p:spPr>
        <p:txBody>
          <a:bodyPr wrap="none" rtlCol="0">
            <a:spAutoFit/>
          </a:bodyPr>
          <a:lstStyle/>
          <a:p>
            <a:r>
              <a:rPr lang="es-ES" dirty="0"/>
              <a:t>Incluimos</a:t>
            </a:r>
          </a:p>
        </p:txBody>
      </p:sp>
      <p:sp>
        <p:nvSpPr>
          <p:cNvPr id="5" name="CuadroTexto 4"/>
          <p:cNvSpPr txBox="1"/>
          <p:nvPr/>
        </p:nvSpPr>
        <p:spPr>
          <a:xfrm>
            <a:off x="1648213" y="1950749"/>
            <a:ext cx="1103828" cy="646331"/>
          </a:xfrm>
          <a:prstGeom prst="rect">
            <a:avLst/>
          </a:prstGeom>
          <a:noFill/>
        </p:spPr>
        <p:txBody>
          <a:bodyPr wrap="none" rtlCol="0">
            <a:spAutoFit/>
          </a:bodyPr>
          <a:lstStyle/>
          <a:p>
            <a:r>
              <a:rPr lang="en-US" i="1" dirty="0"/>
              <a:t>JQuery</a:t>
            </a:r>
          </a:p>
          <a:p>
            <a:r>
              <a:rPr lang="es-ES" i="1" dirty="0"/>
              <a:t>Bootstrap</a:t>
            </a:r>
            <a:endParaRPr lang="en-US" i="1" dirty="0"/>
          </a:p>
        </p:txBody>
      </p:sp>
      <p:sp>
        <p:nvSpPr>
          <p:cNvPr id="8" name="Rectángulo 7"/>
          <p:cNvSpPr/>
          <p:nvPr/>
        </p:nvSpPr>
        <p:spPr>
          <a:xfrm>
            <a:off x="3833781" y="1419842"/>
            <a:ext cx="1197764"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init</a:t>
            </a:r>
          </a:p>
        </p:txBody>
      </p:sp>
      <p:sp>
        <p:nvSpPr>
          <p:cNvPr id="9" name="Rectángulo 8"/>
          <p:cNvSpPr/>
          <p:nvPr/>
        </p:nvSpPr>
        <p:spPr>
          <a:xfrm>
            <a:off x="3833781" y="2506547"/>
            <a:ext cx="373050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bootstrap --save</a:t>
            </a:r>
          </a:p>
        </p:txBody>
      </p:sp>
      <p:sp>
        <p:nvSpPr>
          <p:cNvPr id="10" name="Rectángulo 9"/>
          <p:cNvSpPr/>
          <p:nvPr/>
        </p:nvSpPr>
        <p:spPr>
          <a:xfrm>
            <a:off x="3833781" y="1998891"/>
            <a:ext cx="3350597"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jquery --save</a:t>
            </a:r>
          </a:p>
        </p:txBody>
      </p:sp>
      <p:sp>
        <p:nvSpPr>
          <p:cNvPr id="13" name="Rectángulo 12"/>
          <p:cNvSpPr/>
          <p:nvPr/>
        </p:nvSpPr>
        <p:spPr>
          <a:xfrm>
            <a:off x="3833781" y="3096181"/>
            <a:ext cx="3477234"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angular --save</a:t>
            </a:r>
          </a:p>
        </p:txBody>
      </p:sp>
      <p:sp>
        <p:nvSpPr>
          <p:cNvPr id="14" name="CuadroTexto 13"/>
          <p:cNvSpPr txBox="1"/>
          <p:nvPr/>
        </p:nvSpPr>
        <p:spPr>
          <a:xfrm>
            <a:off x="1637169" y="2819182"/>
            <a:ext cx="909223" cy="369332"/>
          </a:xfrm>
          <a:prstGeom prst="rect">
            <a:avLst/>
          </a:prstGeom>
          <a:noFill/>
        </p:spPr>
        <p:txBody>
          <a:bodyPr wrap="none" rtlCol="0">
            <a:spAutoFit/>
          </a:bodyPr>
          <a:lstStyle/>
          <a:p>
            <a:r>
              <a:rPr lang="es-ES" i="1" dirty="0"/>
              <a:t>angular</a:t>
            </a:r>
            <a:endParaRPr lang="en-US" i="1" dirty="0"/>
          </a:p>
        </p:txBody>
      </p:sp>
      <p:pic>
        <p:nvPicPr>
          <p:cNvPr id="2" name="Imagen 1"/>
          <p:cNvPicPr>
            <a:picLocks noChangeAspect="1"/>
          </p:cNvPicPr>
          <p:nvPr/>
        </p:nvPicPr>
        <p:blipFill>
          <a:blip r:embed="rId2"/>
          <a:stretch>
            <a:fillRect/>
          </a:stretch>
        </p:blipFill>
        <p:spPr>
          <a:xfrm>
            <a:off x="5283760" y="4138493"/>
            <a:ext cx="2027255" cy="1524370"/>
          </a:xfrm>
          <a:prstGeom prst="rect">
            <a:avLst/>
          </a:prstGeom>
        </p:spPr>
      </p:pic>
      <p:pic>
        <p:nvPicPr>
          <p:cNvPr id="11" name="Imagen 10"/>
          <p:cNvPicPr>
            <a:picLocks noChangeAspect="1"/>
          </p:cNvPicPr>
          <p:nvPr/>
        </p:nvPicPr>
        <p:blipFill rotWithShape="1">
          <a:blip r:embed="rId3"/>
          <a:srcRect b="27020"/>
          <a:stretch/>
        </p:blipFill>
        <p:spPr>
          <a:xfrm>
            <a:off x="2200127" y="4195700"/>
            <a:ext cx="2485153" cy="1662518"/>
          </a:xfrm>
          <a:prstGeom prst="rect">
            <a:avLst/>
          </a:prstGeom>
        </p:spPr>
      </p:pic>
      <p:cxnSp>
        <p:nvCxnSpPr>
          <p:cNvPr id="15" name="Conector recto de flecha 14"/>
          <p:cNvCxnSpPr/>
          <p:nvPr/>
        </p:nvCxnSpPr>
        <p:spPr>
          <a:xfrm flipV="1">
            <a:off x="4074695" y="4395537"/>
            <a:ext cx="1209065" cy="3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9876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Instalación</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146973" y="1352034"/>
            <a:ext cx="1772152" cy="369332"/>
          </a:xfrm>
          <a:prstGeom prst="rect">
            <a:avLst/>
          </a:prstGeom>
        </p:spPr>
        <p:txBody>
          <a:bodyPr wrap="none">
            <a:spAutoFit/>
          </a:bodyPr>
          <a:lstStyle/>
          <a:p>
            <a:r>
              <a:rPr lang="es-ES" dirty="0">
                <a:hlinkClick r:id="rId4"/>
              </a:rPr>
              <a:t>http://bower.io/</a:t>
            </a:r>
            <a:r>
              <a:rPr lang="es-ES" dirty="0"/>
              <a:t> </a:t>
            </a:r>
          </a:p>
        </p:txBody>
      </p:sp>
      <p:sp>
        <p:nvSpPr>
          <p:cNvPr id="2" name="Rectángulo 1"/>
          <p:cNvSpPr/>
          <p:nvPr/>
        </p:nvSpPr>
        <p:spPr>
          <a:xfrm>
            <a:off x="1866753" y="1885433"/>
            <a:ext cx="3350597"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install -g bower</a:t>
            </a:r>
          </a:p>
        </p:txBody>
      </p:sp>
      <p:sp>
        <p:nvSpPr>
          <p:cNvPr id="3" name="CuadroTexto 2"/>
          <p:cNvSpPr txBox="1"/>
          <p:nvPr/>
        </p:nvSpPr>
        <p:spPr>
          <a:xfrm>
            <a:off x="1750420" y="2596628"/>
            <a:ext cx="6884129" cy="1446550"/>
          </a:xfrm>
          <a:prstGeom prst="rect">
            <a:avLst/>
          </a:prstGeom>
          <a:noFill/>
        </p:spPr>
        <p:txBody>
          <a:bodyPr wrap="square" rtlCol="0">
            <a:spAutoFit/>
          </a:bodyPr>
          <a:lstStyle/>
          <a:p>
            <a:r>
              <a:rPr lang="es-ES" dirty="0"/>
              <a:t>la g indica una instalación global, válida para </a:t>
            </a:r>
            <a:br>
              <a:rPr lang="es-ES" dirty="0"/>
            </a:br>
            <a:r>
              <a:rPr lang="es-ES" dirty="0"/>
              <a:t>todos los proyectos del usuario que realiza la instalación;</a:t>
            </a:r>
          </a:p>
          <a:p>
            <a:r>
              <a:rPr lang="es-ES" dirty="0"/>
              <a:t>Por eso la carpeta empleada es</a:t>
            </a:r>
          </a:p>
          <a:p>
            <a:endParaRPr lang="es-ES" dirty="0"/>
          </a:p>
          <a:p>
            <a:pPr lvl="1"/>
            <a:r>
              <a:rPr lang="es-ES" sz="1600" noProof="1">
                <a:latin typeface="Consolas" panose="020B0609020204030204" pitchFamily="49" charset="0"/>
                <a:cs typeface="Consolas" panose="020B0609020204030204" pitchFamily="49" charset="0"/>
              </a:rPr>
              <a:t>%users%\AppData\Roaming\npm\node_modules\bower</a:t>
            </a:r>
          </a:p>
        </p:txBody>
      </p:sp>
      <p:pic>
        <p:nvPicPr>
          <p:cNvPr id="9" name="Imagen 8"/>
          <p:cNvPicPr>
            <a:picLocks noChangeAspect="1"/>
          </p:cNvPicPr>
          <p:nvPr/>
        </p:nvPicPr>
        <p:blipFill>
          <a:blip r:embed="rId5"/>
          <a:stretch>
            <a:fillRect/>
          </a:stretch>
        </p:blipFill>
        <p:spPr>
          <a:xfrm>
            <a:off x="1750420" y="4452138"/>
            <a:ext cx="6181725" cy="1419225"/>
          </a:xfrm>
          <a:prstGeom prst="rect">
            <a:avLst/>
          </a:prstGeom>
        </p:spPr>
      </p:pic>
    </p:spTree>
    <p:extLst>
      <p:ext uri="{BB962C8B-B14F-4D97-AF65-F5344CB8AC3E}">
        <p14:creationId xmlns:p14="http://schemas.microsoft.com/office/powerpoint/2010/main" val="128735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489976" y="365127"/>
            <a:ext cx="7025374" cy="638174"/>
          </a:xfrm>
        </p:spPr>
        <p:txBody>
          <a:bodyPr/>
          <a:lstStyle/>
          <a:p>
            <a:pPr algn="r"/>
            <a:r>
              <a:rPr lang="es-ES" dirty="0"/>
              <a:t>Ejemplo de código ES6</a:t>
            </a:r>
          </a:p>
        </p:txBody>
      </p:sp>
      <p:pic>
        <p:nvPicPr>
          <p:cNvPr id="6"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642" y="243908"/>
            <a:ext cx="750188" cy="75939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2555875" y="1292678"/>
            <a:ext cx="5531221" cy="5072950"/>
          </a:xfrm>
          <a:prstGeom prst="rect">
            <a:avLst/>
          </a:prstGeom>
        </p:spPr>
      </p:pic>
      <p:sp>
        <p:nvSpPr>
          <p:cNvPr id="8" name="CuadroTexto 7"/>
          <p:cNvSpPr txBox="1"/>
          <p:nvPr/>
        </p:nvSpPr>
        <p:spPr>
          <a:xfrm>
            <a:off x="510639" y="1686298"/>
            <a:ext cx="651140" cy="369332"/>
          </a:xfrm>
          <a:prstGeom prst="rect">
            <a:avLst/>
          </a:prstGeom>
          <a:noFill/>
        </p:spPr>
        <p:txBody>
          <a:bodyPr wrap="none" rtlCol="0">
            <a:spAutoFit/>
          </a:bodyPr>
          <a:lstStyle/>
          <a:p>
            <a:r>
              <a:rPr lang="es-ES" dirty="0"/>
              <a:t>clase</a:t>
            </a:r>
          </a:p>
        </p:txBody>
      </p:sp>
      <p:sp>
        <p:nvSpPr>
          <p:cNvPr id="9" name="CuadroTexto 8"/>
          <p:cNvSpPr txBox="1"/>
          <p:nvPr/>
        </p:nvSpPr>
        <p:spPr>
          <a:xfrm>
            <a:off x="7161005" y="2055630"/>
            <a:ext cx="137249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s-ES"/>
            </a:defPPr>
            <a:lvl1pPr>
              <a:defRPr b="1" i="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strike="sngStrike" dirty="0"/>
              <a:t>propiedades</a:t>
            </a:r>
          </a:p>
        </p:txBody>
      </p:sp>
      <p:sp>
        <p:nvSpPr>
          <p:cNvPr id="10" name="CuadroTexto 9"/>
          <p:cNvSpPr txBox="1"/>
          <p:nvPr/>
        </p:nvSpPr>
        <p:spPr>
          <a:xfrm>
            <a:off x="510639" y="2179723"/>
            <a:ext cx="1264770" cy="369332"/>
          </a:xfrm>
          <a:prstGeom prst="rect">
            <a:avLst/>
          </a:prstGeom>
          <a:noFill/>
        </p:spPr>
        <p:txBody>
          <a:bodyPr wrap="none" rtlCol="0">
            <a:spAutoFit/>
          </a:bodyPr>
          <a:lstStyle/>
          <a:p>
            <a:r>
              <a:rPr lang="es-ES" dirty="0"/>
              <a:t>constructor</a:t>
            </a:r>
          </a:p>
        </p:txBody>
      </p:sp>
      <p:sp>
        <p:nvSpPr>
          <p:cNvPr id="11" name="CuadroTexto 10"/>
          <p:cNvSpPr txBox="1"/>
          <p:nvPr/>
        </p:nvSpPr>
        <p:spPr>
          <a:xfrm>
            <a:off x="628650" y="3944635"/>
            <a:ext cx="861326" cy="369332"/>
          </a:xfrm>
          <a:prstGeom prst="rect">
            <a:avLst/>
          </a:prstGeom>
          <a:noFill/>
        </p:spPr>
        <p:txBody>
          <a:bodyPr wrap="none" rtlCol="0">
            <a:spAutoFit/>
          </a:bodyPr>
          <a:lstStyle/>
          <a:p>
            <a:r>
              <a:rPr lang="es-ES" dirty="0" err="1"/>
              <a:t>arrow</a:t>
            </a:r>
            <a:r>
              <a:rPr lang="es-ES" dirty="0"/>
              <a:t> f</a:t>
            </a:r>
          </a:p>
        </p:txBody>
      </p:sp>
      <p:cxnSp>
        <p:nvCxnSpPr>
          <p:cNvPr id="12" name="Conector recto de flecha 11"/>
          <p:cNvCxnSpPr>
            <a:stCxn id="8" idx="3"/>
          </p:cNvCxnSpPr>
          <p:nvPr/>
        </p:nvCxnSpPr>
        <p:spPr>
          <a:xfrm>
            <a:off x="1161779" y="1870964"/>
            <a:ext cx="173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10" idx="3"/>
          </p:cNvCxnSpPr>
          <p:nvPr/>
        </p:nvCxnSpPr>
        <p:spPr>
          <a:xfrm>
            <a:off x="1775409" y="2364389"/>
            <a:ext cx="1642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11" idx="3"/>
          </p:cNvCxnSpPr>
          <p:nvPr/>
        </p:nvCxnSpPr>
        <p:spPr>
          <a:xfrm>
            <a:off x="1489976" y="4129301"/>
            <a:ext cx="1656985" cy="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22" idx="3"/>
          </p:cNvCxnSpPr>
          <p:nvPr/>
        </p:nvCxnSpPr>
        <p:spPr>
          <a:xfrm>
            <a:off x="1665360" y="4741705"/>
            <a:ext cx="1635980" cy="427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03761" y="2979282"/>
            <a:ext cx="1878729" cy="646331"/>
          </a:xfrm>
          <a:prstGeom prst="rect">
            <a:avLst/>
          </a:prstGeom>
          <a:noFill/>
        </p:spPr>
        <p:txBody>
          <a:bodyPr wrap="square" rtlCol="0">
            <a:spAutoFit/>
          </a:bodyPr>
          <a:lstStyle/>
          <a:p>
            <a:r>
              <a:rPr lang="es-ES" dirty="0"/>
              <a:t>métodos /</a:t>
            </a:r>
            <a:br>
              <a:rPr lang="es-ES" dirty="0"/>
            </a:br>
            <a:r>
              <a:rPr lang="es-ES" dirty="0"/>
              <a:t>valor por defecto</a:t>
            </a:r>
          </a:p>
        </p:txBody>
      </p:sp>
      <p:cxnSp>
        <p:nvCxnSpPr>
          <p:cNvPr id="19" name="Conector recto de flecha 18"/>
          <p:cNvCxnSpPr>
            <a:stCxn id="18" idx="3"/>
          </p:cNvCxnSpPr>
          <p:nvPr/>
        </p:nvCxnSpPr>
        <p:spPr>
          <a:xfrm flipV="1">
            <a:off x="2282490" y="3289465"/>
            <a:ext cx="1065899" cy="12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537423" y="4557039"/>
            <a:ext cx="1127937" cy="369332"/>
          </a:xfrm>
          <a:prstGeom prst="rect">
            <a:avLst/>
          </a:prstGeom>
          <a:noFill/>
        </p:spPr>
        <p:txBody>
          <a:bodyPr wrap="none" rtlCol="0">
            <a:spAutoFit/>
          </a:bodyPr>
          <a:lstStyle/>
          <a:p>
            <a:r>
              <a:rPr lang="es-ES" dirty="0" err="1"/>
              <a:t>const</a:t>
            </a:r>
            <a:r>
              <a:rPr lang="es-ES" dirty="0"/>
              <a:t> / </a:t>
            </a:r>
            <a:r>
              <a:rPr lang="es-ES" dirty="0" err="1"/>
              <a:t>let</a:t>
            </a:r>
            <a:endParaRPr lang="es-ES" dirty="0"/>
          </a:p>
        </p:txBody>
      </p:sp>
      <p:cxnSp>
        <p:nvCxnSpPr>
          <p:cNvPr id="28" name="Conector recto de flecha 27"/>
          <p:cNvCxnSpPr>
            <a:stCxn id="29" idx="3"/>
          </p:cNvCxnSpPr>
          <p:nvPr/>
        </p:nvCxnSpPr>
        <p:spPr>
          <a:xfrm>
            <a:off x="2386940" y="5434203"/>
            <a:ext cx="920978" cy="289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544001" y="5111037"/>
            <a:ext cx="1842939" cy="646331"/>
          </a:xfrm>
          <a:prstGeom prst="rect">
            <a:avLst/>
          </a:prstGeom>
          <a:noFill/>
        </p:spPr>
        <p:txBody>
          <a:bodyPr wrap="square" rtlCol="0">
            <a:spAutoFit/>
          </a:bodyPr>
          <a:lstStyle/>
          <a:p>
            <a:r>
              <a:rPr lang="es-ES" dirty="0" err="1"/>
              <a:t>template</a:t>
            </a:r>
            <a:r>
              <a:rPr lang="es-ES" dirty="0"/>
              <a:t> </a:t>
            </a:r>
            <a:r>
              <a:rPr lang="es-ES" dirty="0" err="1"/>
              <a:t>strings</a:t>
            </a:r>
            <a:r>
              <a:rPr lang="es-ES" dirty="0"/>
              <a:t> / saltos de </a:t>
            </a:r>
            <a:r>
              <a:rPr lang="es-ES" dirty="0" err="1"/>
              <a:t>linea</a:t>
            </a:r>
            <a:endParaRPr lang="es-ES" dirty="0"/>
          </a:p>
        </p:txBody>
      </p:sp>
    </p:spTree>
    <p:extLst>
      <p:ext uri="{BB962C8B-B14F-4D97-AF65-F5344CB8AC3E}">
        <p14:creationId xmlns:p14="http://schemas.microsoft.com/office/powerpoint/2010/main" val="28798741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Configuración</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1222058" y="1482970"/>
            <a:ext cx="4692760" cy="1200329"/>
          </a:xfrm>
          <a:prstGeom prst="rect">
            <a:avLst/>
          </a:prstGeom>
          <a:noFill/>
        </p:spPr>
        <p:txBody>
          <a:bodyPr wrap="none" rtlCol="0">
            <a:spAutoFit/>
          </a:bodyPr>
          <a:lstStyle/>
          <a:p>
            <a:r>
              <a:rPr lang="es-ES" dirty="0"/>
              <a:t>si se quiere modificar la configuración,</a:t>
            </a:r>
          </a:p>
          <a:p>
            <a:r>
              <a:rPr lang="es-ES" dirty="0"/>
              <a:t>se crea un fichero .</a:t>
            </a:r>
            <a:r>
              <a:rPr lang="es-ES" i="1" noProof="1"/>
              <a:t>bowerrc</a:t>
            </a:r>
            <a:r>
              <a:rPr lang="es-ES" dirty="0"/>
              <a:t>, de estructura JSON,</a:t>
            </a:r>
          </a:p>
          <a:p>
            <a:pPr marL="285750" indent="-285750">
              <a:buFont typeface="Arial" panose="020B0604020202020204" pitchFamily="34" charset="0"/>
              <a:buChar char="•"/>
            </a:pPr>
            <a:r>
              <a:rPr lang="es-ES" dirty="0"/>
              <a:t>en el directorio del proyecto</a:t>
            </a:r>
          </a:p>
          <a:p>
            <a:pPr marL="285750" indent="-285750">
              <a:buFont typeface="Arial" panose="020B0604020202020204" pitchFamily="34" charset="0"/>
              <a:buChar char="•"/>
            </a:pPr>
            <a:r>
              <a:rPr lang="es-ES" dirty="0"/>
              <a:t>en el directorio raíz del usuario (</a:t>
            </a:r>
            <a:r>
              <a:rPr lang="es-ES" noProof="1">
                <a:latin typeface="Consolas" panose="020B0609020204030204" pitchFamily="49" charset="0"/>
                <a:cs typeface="Consolas" panose="020B0609020204030204" pitchFamily="49" charset="0"/>
              </a:rPr>
              <a:t>%users%</a:t>
            </a:r>
            <a:r>
              <a:rPr lang="es-ES" dirty="0"/>
              <a:t>)</a:t>
            </a:r>
          </a:p>
        </p:txBody>
      </p:sp>
      <p:sp>
        <p:nvSpPr>
          <p:cNvPr id="7" name="Rectángulo 6"/>
          <p:cNvSpPr/>
          <p:nvPr/>
        </p:nvSpPr>
        <p:spPr>
          <a:xfrm>
            <a:off x="1304267" y="3026652"/>
            <a:ext cx="3721101" cy="313932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a:t>
            </a:r>
          </a:p>
          <a:p>
            <a:r>
              <a:rPr lang="en-US" dirty="0"/>
              <a:t>  "directory": "lib/",</a:t>
            </a:r>
          </a:p>
          <a:p>
            <a:r>
              <a:rPr lang="en-US" dirty="0"/>
              <a:t>  "analytics": false,</a:t>
            </a:r>
          </a:p>
          <a:p>
            <a:r>
              <a:rPr lang="en-US" dirty="0"/>
              <a:t>  "timeout": 120000,</a:t>
            </a:r>
          </a:p>
          <a:p>
            <a:r>
              <a:rPr lang="en-US" dirty="0"/>
              <a:t>  "registry": {</a:t>
            </a:r>
          </a:p>
          <a:p>
            <a:r>
              <a:rPr lang="en-US" dirty="0"/>
              <a:t>    "search": [</a:t>
            </a:r>
          </a:p>
          <a:p>
            <a:r>
              <a:rPr lang="en-US" dirty="0"/>
              <a:t>      "http://localhost:8000",</a:t>
            </a:r>
          </a:p>
          <a:p>
            <a:r>
              <a:rPr lang="en-US" dirty="0"/>
              <a:t>      "https://bower.herokuapp.com"</a:t>
            </a:r>
          </a:p>
          <a:p>
            <a:r>
              <a:rPr lang="en-US" dirty="0"/>
              <a:t>    ]</a:t>
            </a:r>
          </a:p>
          <a:p>
            <a:r>
              <a:rPr lang="en-US" dirty="0"/>
              <a:t>  }</a:t>
            </a:r>
          </a:p>
          <a:p>
            <a:r>
              <a:rPr lang="en-US" dirty="0"/>
              <a:t>}</a:t>
            </a:r>
            <a:endParaRPr lang="es-ES" dirty="0"/>
          </a:p>
        </p:txBody>
      </p:sp>
      <p:sp>
        <p:nvSpPr>
          <p:cNvPr id="8" name="CuadroTexto 7"/>
          <p:cNvSpPr txBox="1"/>
          <p:nvPr/>
        </p:nvSpPr>
        <p:spPr>
          <a:xfrm>
            <a:off x="5411085" y="3332840"/>
            <a:ext cx="3097257" cy="1200329"/>
          </a:xfrm>
          <a:prstGeom prst="rect">
            <a:avLst/>
          </a:prstGeom>
          <a:noFill/>
        </p:spPr>
        <p:txBody>
          <a:bodyPr wrap="square" rtlCol="0">
            <a:spAutoFit/>
          </a:bodyPr>
          <a:lstStyle/>
          <a:p>
            <a:r>
              <a:rPr lang="es-ES" dirty="0"/>
              <a:t>Modifica la ruta de instalación que usara </a:t>
            </a:r>
            <a:r>
              <a:rPr lang="en-US" i="1" dirty="0"/>
              <a:t>bower</a:t>
            </a:r>
            <a:r>
              <a:rPr lang="es-ES" dirty="0"/>
              <a:t> en los proyectos, que por defecto es </a:t>
            </a:r>
            <a:r>
              <a:rPr lang="ibb-NG" i="1" noProof="1"/>
              <a:t>bower_components</a:t>
            </a:r>
          </a:p>
        </p:txBody>
      </p:sp>
      <p:cxnSp>
        <p:nvCxnSpPr>
          <p:cNvPr id="11" name="Conector recto de flecha 10"/>
          <p:cNvCxnSpPr>
            <a:stCxn id="8" idx="1"/>
          </p:cNvCxnSpPr>
          <p:nvPr/>
        </p:nvCxnSpPr>
        <p:spPr>
          <a:xfrm flipH="1" flipV="1">
            <a:off x="3333148" y="3526972"/>
            <a:ext cx="2077937" cy="40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5411085" y="4880281"/>
            <a:ext cx="2957541" cy="369332"/>
          </a:xfrm>
          <a:prstGeom prst="rect">
            <a:avLst/>
          </a:prstGeom>
        </p:spPr>
        <p:txBody>
          <a:bodyPr wrap="none">
            <a:spAutoFit/>
          </a:bodyPr>
          <a:lstStyle/>
          <a:p>
            <a:r>
              <a:rPr lang="es-ES" dirty="0">
                <a:hlinkClick r:id="rId4"/>
              </a:rPr>
              <a:t>http://bower.io/docs/config/</a:t>
            </a:r>
            <a:r>
              <a:rPr lang="es-ES" dirty="0"/>
              <a:t> </a:t>
            </a:r>
          </a:p>
        </p:txBody>
      </p:sp>
    </p:spTree>
    <p:extLst>
      <p:ext uri="{BB962C8B-B14F-4D97-AF65-F5344CB8AC3E}">
        <p14:creationId xmlns:p14="http://schemas.microsoft.com/office/powerpoint/2010/main" val="21894540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Uso (1)</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177556" y="1387900"/>
            <a:ext cx="2445285" cy="369332"/>
          </a:xfrm>
          <a:prstGeom prst="rect">
            <a:avLst/>
          </a:prstGeom>
          <a:noFill/>
        </p:spPr>
        <p:txBody>
          <a:bodyPr wrap="none" rtlCol="0">
            <a:spAutoFit/>
          </a:bodyPr>
          <a:lstStyle/>
          <a:p>
            <a:r>
              <a:rPr lang="es-ES" b="1" dirty="0"/>
              <a:t>Instalación de paquetes</a:t>
            </a:r>
          </a:p>
        </p:txBody>
      </p:sp>
      <p:sp>
        <p:nvSpPr>
          <p:cNvPr id="5" name="CuadroTexto 4"/>
          <p:cNvSpPr txBox="1"/>
          <p:nvPr/>
        </p:nvSpPr>
        <p:spPr>
          <a:xfrm>
            <a:off x="5680074" y="1572566"/>
            <a:ext cx="2803526" cy="1754326"/>
          </a:xfrm>
          <a:prstGeom prst="rect">
            <a:avLst/>
          </a:prstGeom>
          <a:noFill/>
        </p:spPr>
        <p:txBody>
          <a:bodyPr wrap="square" rtlCol="0">
            <a:spAutoFit/>
          </a:bodyPr>
          <a:lstStyle/>
          <a:p>
            <a:r>
              <a:rPr lang="en-US" dirty="0"/>
              <a:t>bower</a:t>
            </a:r>
            <a:r>
              <a:rPr lang="es-ES" dirty="0"/>
              <a:t> descarga de un repositorio</a:t>
            </a:r>
            <a:br>
              <a:rPr lang="es-ES" dirty="0"/>
            </a:br>
            <a:r>
              <a:rPr lang="es-ES" dirty="0"/>
              <a:t>(principalmente </a:t>
            </a:r>
            <a:r>
              <a:rPr lang="es-ES" dirty="0" err="1"/>
              <a:t>git</a:t>
            </a:r>
            <a:r>
              <a:rPr lang="es-ES" dirty="0"/>
              <a:t>)</a:t>
            </a:r>
          </a:p>
          <a:p>
            <a:r>
              <a:rPr lang="es-ES" dirty="0"/>
              <a:t>el paquete correspondiente y actualiza el </a:t>
            </a:r>
            <a:r>
              <a:rPr lang="es-ES" b="1" dirty="0"/>
              <a:t>fichero </a:t>
            </a:r>
            <a:r>
              <a:rPr lang="en-US" b="1" i="1" dirty="0"/>
              <a:t>manifest</a:t>
            </a:r>
            <a:r>
              <a:rPr lang="es-ES" b="1" dirty="0"/>
              <a:t> </a:t>
            </a:r>
            <a:endParaRPr lang="es-ES" dirty="0"/>
          </a:p>
        </p:txBody>
      </p:sp>
      <p:sp>
        <p:nvSpPr>
          <p:cNvPr id="9" name="Rectángulo 8"/>
          <p:cNvSpPr/>
          <p:nvPr/>
        </p:nvSpPr>
        <p:spPr>
          <a:xfrm>
            <a:off x="1177556" y="3384893"/>
            <a:ext cx="145103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dirty="0" err="1">
                <a:solidFill>
                  <a:schemeClr val="lt1"/>
                </a:solidFill>
                <a:latin typeface="Consolas" panose="020B0609020204030204" pitchFamily="49" charset="0"/>
                <a:cs typeface="Consolas" panose="020B0609020204030204" pitchFamily="49" charset="0"/>
              </a:rPr>
              <a:t>bower</a:t>
            </a:r>
            <a:r>
              <a:rPr lang="es-ES" dirty="0">
                <a:solidFill>
                  <a:schemeClr val="lt1"/>
                </a:solidFill>
                <a:latin typeface="Consolas" panose="020B0609020204030204" pitchFamily="49" charset="0"/>
                <a:cs typeface="Consolas" panose="020B0609020204030204" pitchFamily="49" charset="0"/>
              </a:rPr>
              <a:t> </a:t>
            </a:r>
            <a:r>
              <a:rPr lang="es-ES" dirty="0" err="1">
                <a:solidFill>
                  <a:schemeClr val="lt1"/>
                </a:solidFill>
                <a:latin typeface="Consolas" panose="020B0609020204030204" pitchFamily="49" charset="0"/>
                <a:cs typeface="Consolas" panose="020B0609020204030204" pitchFamily="49" charset="0"/>
              </a:rPr>
              <a:t>init</a:t>
            </a:r>
            <a:endParaRPr lang="es-ES" dirty="0">
              <a:solidFill>
                <a:schemeClr val="lt1"/>
              </a:solidFill>
              <a:latin typeface="Consolas" panose="020B0609020204030204" pitchFamily="49" charset="0"/>
              <a:cs typeface="Consolas" panose="020B0609020204030204" pitchFamily="49" charset="0"/>
            </a:endParaRPr>
          </a:p>
        </p:txBody>
      </p:sp>
      <p:sp>
        <p:nvSpPr>
          <p:cNvPr id="10" name="CuadroTexto 9"/>
          <p:cNvSpPr txBox="1"/>
          <p:nvPr/>
        </p:nvSpPr>
        <p:spPr>
          <a:xfrm>
            <a:off x="1256994" y="4047528"/>
            <a:ext cx="4153206" cy="1200329"/>
          </a:xfrm>
          <a:prstGeom prst="rect">
            <a:avLst/>
          </a:prstGeom>
          <a:noFill/>
        </p:spPr>
        <p:txBody>
          <a:bodyPr wrap="square" rtlCol="0">
            <a:spAutoFit/>
          </a:bodyPr>
          <a:lstStyle/>
          <a:p>
            <a:r>
              <a:rPr lang="es-ES" dirty="0"/>
              <a:t>crea interactivamente el </a:t>
            </a:r>
            <a:r>
              <a:rPr lang="es-ES" b="1" dirty="0"/>
              <a:t>fichero </a:t>
            </a:r>
            <a:r>
              <a:rPr lang="en-US" b="1" i="1" dirty="0"/>
              <a:t>manifest</a:t>
            </a:r>
            <a:r>
              <a:rPr lang="es-ES" b="1" dirty="0"/>
              <a:t> </a:t>
            </a:r>
            <a:r>
              <a:rPr lang="es-ES" noProof="1"/>
              <a:t>bower.json, </a:t>
            </a:r>
            <a:r>
              <a:rPr lang="es-ES" dirty="0"/>
              <a:t>en el se recogerán todas las dependencias que se van instalando en la aplicación</a:t>
            </a:r>
            <a:endParaRPr lang="es-ES" noProof="1"/>
          </a:p>
        </p:txBody>
      </p:sp>
      <p:sp>
        <p:nvSpPr>
          <p:cNvPr id="12" name="Rectángulo 11"/>
          <p:cNvSpPr/>
          <p:nvPr/>
        </p:nvSpPr>
        <p:spPr>
          <a:xfrm>
            <a:off x="1177556" y="2101764"/>
            <a:ext cx="3983783"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dirty="0" err="1">
                <a:solidFill>
                  <a:schemeClr val="lt1"/>
                </a:solidFill>
                <a:latin typeface="Consolas" panose="020B0609020204030204" pitchFamily="49" charset="0"/>
                <a:cs typeface="Consolas" panose="020B0609020204030204" pitchFamily="49" charset="0"/>
              </a:rPr>
              <a:t>bower</a:t>
            </a:r>
            <a:r>
              <a:rPr lang="es-ES" dirty="0">
                <a:solidFill>
                  <a:schemeClr val="lt1"/>
                </a:solidFill>
                <a:latin typeface="Consolas" panose="020B0609020204030204" pitchFamily="49" charset="0"/>
                <a:cs typeface="Consolas" panose="020B0609020204030204" pitchFamily="49" charset="0"/>
              </a:rPr>
              <a:t> </a:t>
            </a:r>
            <a:r>
              <a:rPr lang="es-ES" dirty="0" err="1">
                <a:solidFill>
                  <a:schemeClr val="lt1"/>
                </a:solidFill>
                <a:latin typeface="Consolas" panose="020B0609020204030204" pitchFamily="49" charset="0"/>
                <a:cs typeface="Consolas" panose="020B0609020204030204" pitchFamily="49" charset="0"/>
              </a:rPr>
              <a:t>install</a:t>
            </a:r>
            <a:r>
              <a:rPr lang="es-ES" dirty="0">
                <a:solidFill>
                  <a:schemeClr val="lt1"/>
                </a:solidFill>
                <a:latin typeface="Consolas" panose="020B0609020204030204" pitchFamily="49" charset="0"/>
                <a:cs typeface="Consolas" panose="020B0609020204030204" pitchFamily="49" charset="0"/>
              </a:rPr>
              <a:t> &lt;</a:t>
            </a:r>
            <a:r>
              <a:rPr lang="es-ES" dirty="0" err="1">
                <a:solidFill>
                  <a:schemeClr val="lt1"/>
                </a:solidFill>
                <a:latin typeface="Consolas" panose="020B0609020204030204" pitchFamily="49" charset="0"/>
                <a:cs typeface="Consolas" panose="020B0609020204030204" pitchFamily="49" charset="0"/>
              </a:rPr>
              <a:t>package</a:t>
            </a:r>
            <a:r>
              <a:rPr lang="es-ES" dirty="0">
                <a:solidFill>
                  <a:schemeClr val="lt1"/>
                </a:solidFill>
                <a:latin typeface="Consolas" panose="020B0609020204030204" pitchFamily="49" charset="0"/>
                <a:cs typeface="Consolas" panose="020B0609020204030204" pitchFamily="49" charset="0"/>
              </a:rPr>
              <a:t>&gt; --</a:t>
            </a:r>
            <a:r>
              <a:rPr lang="es-ES" dirty="0" err="1">
                <a:solidFill>
                  <a:schemeClr val="lt1"/>
                </a:solidFill>
                <a:latin typeface="Consolas" panose="020B0609020204030204" pitchFamily="49" charset="0"/>
                <a:cs typeface="Consolas" panose="020B0609020204030204" pitchFamily="49" charset="0"/>
              </a:rPr>
              <a:t>save</a:t>
            </a:r>
            <a:endParaRPr lang="es-ES" dirty="0">
              <a:solidFill>
                <a:schemeClr val="lt1"/>
              </a:solidFill>
              <a:latin typeface="Consolas" panose="020B0609020204030204" pitchFamily="49" charset="0"/>
              <a:cs typeface="Consolas" panose="020B0609020204030204" pitchFamily="49" charset="0"/>
            </a:endParaRPr>
          </a:p>
        </p:txBody>
      </p:sp>
      <p:sp>
        <p:nvSpPr>
          <p:cNvPr id="13" name="CuadroTexto 12"/>
          <p:cNvSpPr txBox="1"/>
          <p:nvPr/>
        </p:nvSpPr>
        <p:spPr>
          <a:xfrm>
            <a:off x="1177556" y="5330657"/>
            <a:ext cx="4232644" cy="646331"/>
          </a:xfrm>
          <a:prstGeom prst="rect">
            <a:avLst/>
          </a:prstGeom>
          <a:noFill/>
        </p:spPr>
        <p:txBody>
          <a:bodyPr wrap="square" rtlCol="0">
            <a:spAutoFit/>
          </a:bodyPr>
          <a:lstStyle/>
          <a:p>
            <a:r>
              <a:rPr lang="es-ES" dirty="0"/>
              <a:t>si ya existen paquetes instalados, permite añadirlos a la lista</a:t>
            </a:r>
          </a:p>
        </p:txBody>
      </p:sp>
      <p:sp>
        <p:nvSpPr>
          <p:cNvPr id="14" name="Rectángulo 13"/>
          <p:cNvSpPr/>
          <p:nvPr/>
        </p:nvSpPr>
        <p:spPr>
          <a:xfrm>
            <a:off x="5767387" y="3569559"/>
            <a:ext cx="2628900" cy="280076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100" noProof="1"/>
              <a:t>{</a:t>
            </a:r>
          </a:p>
          <a:p>
            <a:r>
              <a:rPr lang="es-ES" sz="1100" noProof="1"/>
              <a:t>  "name": "DOM_Templates",</a:t>
            </a:r>
          </a:p>
          <a:p>
            <a:r>
              <a:rPr lang="es-ES" sz="1100" noProof="1"/>
              <a:t>  "authors": [  "Alejandro …" ],</a:t>
            </a:r>
          </a:p>
          <a:p>
            <a:r>
              <a:rPr lang="es-ES" sz="1100" noProof="1"/>
              <a:t>  "description": "….",</a:t>
            </a:r>
          </a:p>
          <a:p>
            <a:r>
              <a:rPr lang="es-ES" sz="1100" noProof="1"/>
              <a:t>  "main": "index",</a:t>
            </a:r>
          </a:p>
          <a:p>
            <a:r>
              <a:rPr lang="es-ES" sz="1100" noProof="1"/>
              <a:t>  "moduleType": [ "node" ],</a:t>
            </a:r>
          </a:p>
          <a:p>
            <a:r>
              <a:rPr lang="es-ES" sz="1100" noProof="1"/>
              <a:t>  "keywords": ["javaScript", ".." ],</a:t>
            </a:r>
          </a:p>
          <a:p>
            <a:r>
              <a:rPr lang="es-ES" sz="1100" noProof="1"/>
              <a:t>  "license": "MIT",</a:t>
            </a:r>
          </a:p>
          <a:p>
            <a:r>
              <a:rPr lang="es-ES" sz="1100" noProof="1"/>
              <a:t>  "homepage": "",</a:t>
            </a:r>
          </a:p>
          <a:p>
            <a:r>
              <a:rPr lang="es-ES" sz="1100" noProof="1"/>
              <a:t>  "ignore": [  "**/.*",  "node_modules",</a:t>
            </a:r>
          </a:p>
          <a:p>
            <a:r>
              <a:rPr lang="es-ES" sz="1100" noProof="1"/>
              <a:t>    "bower_components",  "lib/",</a:t>
            </a:r>
          </a:p>
          <a:p>
            <a:r>
              <a:rPr lang="es-ES" sz="1100" noProof="1"/>
              <a:t>    "test", "tests" ],</a:t>
            </a:r>
          </a:p>
          <a:p>
            <a:r>
              <a:rPr lang="es-ES" sz="1100" noProof="1"/>
              <a:t>  "dependencies": {</a:t>
            </a:r>
          </a:p>
          <a:p>
            <a:r>
              <a:rPr lang="es-ES" sz="1100" noProof="1"/>
              <a:t>    "handlebars": "~4.0.4"</a:t>
            </a:r>
          </a:p>
          <a:p>
            <a:r>
              <a:rPr lang="es-ES" sz="1100" noProof="1"/>
              <a:t>  }</a:t>
            </a:r>
          </a:p>
          <a:p>
            <a:r>
              <a:rPr lang="es-ES" sz="1100" noProof="1"/>
              <a:t>}</a:t>
            </a:r>
          </a:p>
        </p:txBody>
      </p:sp>
    </p:spTree>
    <p:extLst>
      <p:ext uri="{BB962C8B-B14F-4D97-AF65-F5344CB8AC3E}">
        <p14:creationId xmlns:p14="http://schemas.microsoft.com/office/powerpoint/2010/main" val="11948380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Uso (2)</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295399" y="1689100"/>
            <a:ext cx="6554787" cy="646331"/>
          </a:xfrm>
          <a:prstGeom prst="rect">
            <a:avLst/>
          </a:prstGeom>
          <a:noFill/>
        </p:spPr>
        <p:txBody>
          <a:bodyPr wrap="square" rtlCol="0">
            <a:spAutoFit/>
          </a:bodyPr>
          <a:lstStyle/>
          <a:p>
            <a:r>
              <a:rPr lang="es-ES" dirty="0"/>
              <a:t>los paquetes instalados deben incluirse con sus correspondientes etiquetas &lt;script&gt; en los ficheros HTML del proyecto</a:t>
            </a:r>
          </a:p>
        </p:txBody>
      </p:sp>
      <p:sp>
        <p:nvSpPr>
          <p:cNvPr id="6" name="CuadroTexto 5"/>
          <p:cNvSpPr txBox="1"/>
          <p:nvPr/>
        </p:nvSpPr>
        <p:spPr>
          <a:xfrm>
            <a:off x="1678753" y="2565507"/>
            <a:ext cx="6171433" cy="646331"/>
          </a:xfrm>
          <a:prstGeom prst="rect">
            <a:avLst/>
          </a:prstGeom>
          <a:noFill/>
        </p:spPr>
        <p:txBody>
          <a:bodyPr wrap="none" rtlCol="0">
            <a:spAutoFit/>
          </a:bodyPr>
          <a:lstStyle/>
          <a:p>
            <a:pPr marL="285750" indent="-285750">
              <a:buFont typeface="Arial" panose="020B0604020202020204" pitchFamily="34" charset="0"/>
              <a:buChar char="•"/>
            </a:pPr>
            <a:r>
              <a:rPr lang="es-ES" dirty="0"/>
              <a:t>manualmente</a:t>
            </a:r>
          </a:p>
          <a:p>
            <a:pPr marL="285750" indent="-285750">
              <a:buFont typeface="Arial" panose="020B0604020202020204" pitchFamily="34" charset="0"/>
              <a:buChar char="•"/>
            </a:pPr>
            <a:r>
              <a:rPr lang="es-ES" dirty="0"/>
              <a:t>con algún gestor de tareas, como </a:t>
            </a:r>
            <a:r>
              <a:rPr lang="es-ES" dirty="0" err="1"/>
              <a:t>grunt</a:t>
            </a:r>
            <a:r>
              <a:rPr lang="es-ES" dirty="0"/>
              <a:t>, </a:t>
            </a:r>
            <a:r>
              <a:rPr lang="es-ES" dirty="0" err="1"/>
              <a:t>RequireJS</a:t>
            </a:r>
            <a:r>
              <a:rPr lang="es-ES" dirty="0"/>
              <a:t>, </a:t>
            </a:r>
            <a:r>
              <a:rPr lang="es-ES" dirty="0" err="1"/>
              <a:t>Yeoman</a:t>
            </a:r>
            <a:r>
              <a:rPr lang="es-ES" dirty="0"/>
              <a:t>…</a:t>
            </a:r>
          </a:p>
        </p:txBody>
      </p:sp>
      <p:sp>
        <p:nvSpPr>
          <p:cNvPr id="7" name="CuadroTexto 6"/>
          <p:cNvSpPr txBox="1"/>
          <p:nvPr/>
        </p:nvSpPr>
        <p:spPr>
          <a:xfrm>
            <a:off x="1295399" y="3898900"/>
            <a:ext cx="5549901" cy="646331"/>
          </a:xfrm>
          <a:prstGeom prst="rect">
            <a:avLst/>
          </a:prstGeom>
          <a:noFill/>
        </p:spPr>
        <p:txBody>
          <a:bodyPr wrap="square" rtlCol="0">
            <a:spAutoFit/>
          </a:bodyPr>
          <a:lstStyle/>
          <a:p>
            <a:r>
              <a:rPr lang="es-ES" dirty="0"/>
              <a:t>En el primer caso es posible conocer el conjunto de valores necesarios, empleando</a:t>
            </a:r>
          </a:p>
        </p:txBody>
      </p:sp>
      <p:sp>
        <p:nvSpPr>
          <p:cNvPr id="15" name="Rectángulo 14"/>
          <p:cNvSpPr/>
          <p:nvPr/>
        </p:nvSpPr>
        <p:spPr>
          <a:xfrm>
            <a:off x="2555875" y="4951754"/>
            <a:ext cx="2464136"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list --paths</a:t>
            </a:r>
          </a:p>
        </p:txBody>
      </p:sp>
    </p:spTree>
    <p:extLst>
      <p:ext uri="{BB962C8B-B14F-4D97-AF65-F5344CB8AC3E}">
        <p14:creationId xmlns:p14="http://schemas.microsoft.com/office/powerpoint/2010/main" val="34894747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Información</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295399" y="1304415"/>
            <a:ext cx="6554787" cy="646331"/>
          </a:xfrm>
          <a:prstGeom prst="rect">
            <a:avLst/>
          </a:prstGeom>
          <a:noFill/>
        </p:spPr>
        <p:txBody>
          <a:bodyPr wrap="square" rtlCol="0">
            <a:spAutoFit/>
          </a:bodyPr>
          <a:lstStyle/>
          <a:p>
            <a:r>
              <a:rPr lang="es-ES" dirty="0"/>
              <a:t>para obtener información sobre los paquetes disponibles, es posible utilizar </a:t>
            </a:r>
            <a:r>
              <a:rPr lang="es-ES" dirty="0">
                <a:hlinkClick r:id="rId4"/>
              </a:rPr>
              <a:t>http://bower.io/search/</a:t>
            </a:r>
            <a:r>
              <a:rPr lang="es-ES" dirty="0"/>
              <a:t> en el navegador</a:t>
            </a:r>
          </a:p>
        </p:txBody>
      </p:sp>
      <p:pic>
        <p:nvPicPr>
          <p:cNvPr id="3" name="Imagen 2"/>
          <p:cNvPicPr>
            <a:picLocks noChangeAspect="1"/>
          </p:cNvPicPr>
          <p:nvPr/>
        </p:nvPicPr>
        <p:blipFill>
          <a:blip r:embed="rId5"/>
          <a:stretch>
            <a:fillRect/>
          </a:stretch>
        </p:blipFill>
        <p:spPr>
          <a:xfrm>
            <a:off x="1295399" y="2231665"/>
            <a:ext cx="7205390" cy="2394670"/>
          </a:xfrm>
          <a:prstGeom prst="rect">
            <a:avLst/>
          </a:prstGeom>
        </p:spPr>
      </p:pic>
      <p:sp>
        <p:nvSpPr>
          <p:cNvPr id="5" name="CuadroTexto 4"/>
          <p:cNvSpPr txBox="1"/>
          <p:nvPr/>
        </p:nvSpPr>
        <p:spPr>
          <a:xfrm>
            <a:off x="1295399" y="4907254"/>
            <a:ext cx="5179495" cy="369332"/>
          </a:xfrm>
          <a:prstGeom prst="rect">
            <a:avLst/>
          </a:prstGeom>
          <a:noFill/>
        </p:spPr>
        <p:txBody>
          <a:bodyPr wrap="none" rtlCol="0">
            <a:spAutoFit/>
          </a:bodyPr>
          <a:lstStyle/>
          <a:p>
            <a:r>
              <a:rPr lang="es-ES" dirty="0"/>
              <a:t>por comandos puede hacerse la búsqueda utilizando </a:t>
            </a:r>
          </a:p>
        </p:txBody>
      </p:sp>
      <p:sp>
        <p:nvSpPr>
          <p:cNvPr id="8" name="Rectángulo 7"/>
          <p:cNvSpPr/>
          <p:nvPr/>
        </p:nvSpPr>
        <p:spPr>
          <a:xfrm>
            <a:off x="2555875" y="5485367"/>
            <a:ext cx="3097323"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search &lt;package&gt; </a:t>
            </a:r>
          </a:p>
        </p:txBody>
      </p:sp>
    </p:spTree>
    <p:extLst>
      <p:ext uri="{BB962C8B-B14F-4D97-AF65-F5344CB8AC3E}">
        <p14:creationId xmlns:p14="http://schemas.microsoft.com/office/powerpoint/2010/main" val="17209113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r"/>
            <a:r>
              <a:rPr lang="es-ES" dirty="0"/>
              <a:t>Ejemplo: preparación de un proyecto</a:t>
            </a:r>
          </a:p>
        </p:txBody>
      </p:sp>
      <p:sp>
        <p:nvSpPr>
          <p:cNvPr id="4" name="CuadroTexto 3"/>
          <p:cNvSpPr txBox="1"/>
          <p:nvPr/>
        </p:nvSpPr>
        <p:spPr>
          <a:xfrm>
            <a:off x="1333500" y="1442664"/>
            <a:ext cx="1085554" cy="369332"/>
          </a:xfrm>
          <a:prstGeom prst="rect">
            <a:avLst/>
          </a:prstGeom>
          <a:noFill/>
        </p:spPr>
        <p:txBody>
          <a:bodyPr wrap="none" rtlCol="0">
            <a:spAutoFit/>
          </a:bodyPr>
          <a:lstStyle/>
          <a:p>
            <a:r>
              <a:rPr lang="es-ES" dirty="0"/>
              <a:t>Incluimos</a:t>
            </a:r>
          </a:p>
        </p:txBody>
      </p:sp>
      <p:sp>
        <p:nvSpPr>
          <p:cNvPr id="5" name="CuadroTexto 4"/>
          <p:cNvSpPr txBox="1"/>
          <p:nvPr/>
        </p:nvSpPr>
        <p:spPr>
          <a:xfrm>
            <a:off x="1648213" y="1950749"/>
            <a:ext cx="1103828" cy="646331"/>
          </a:xfrm>
          <a:prstGeom prst="rect">
            <a:avLst/>
          </a:prstGeom>
          <a:noFill/>
        </p:spPr>
        <p:txBody>
          <a:bodyPr wrap="none" rtlCol="0">
            <a:spAutoFit/>
          </a:bodyPr>
          <a:lstStyle/>
          <a:p>
            <a:r>
              <a:rPr lang="en-US" i="1" dirty="0"/>
              <a:t>JQuery</a:t>
            </a:r>
          </a:p>
          <a:p>
            <a:r>
              <a:rPr lang="es-ES" i="1" dirty="0"/>
              <a:t>Bootstrap</a:t>
            </a:r>
            <a:endParaRPr lang="en-US" i="1" dirty="0"/>
          </a:p>
        </p:txBody>
      </p:sp>
      <p:sp>
        <p:nvSpPr>
          <p:cNvPr id="6" name="Rectángulo 5"/>
          <p:cNvSpPr/>
          <p:nvPr/>
        </p:nvSpPr>
        <p:spPr>
          <a:xfrm>
            <a:off x="2348121" y="4715510"/>
            <a:ext cx="4718346" cy="175432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noProof="1"/>
              <a:t>jquery: 'lib/jquery/dist/jquery.js',</a:t>
            </a:r>
          </a:p>
          <a:p>
            <a:r>
              <a:rPr lang="es-ES" noProof="1"/>
              <a:t>bootstrap: [</a:t>
            </a:r>
          </a:p>
          <a:p>
            <a:r>
              <a:rPr lang="es-ES" noProof="1"/>
              <a:t>  'lib/bootstrap/less/bootstrap.less',</a:t>
            </a:r>
          </a:p>
          <a:p>
            <a:r>
              <a:rPr lang="es-ES" noProof="1"/>
              <a:t>  'lib/bootstrap/dist/js/bootstrap.js'</a:t>
            </a:r>
          </a:p>
          <a:p>
            <a:r>
              <a:rPr lang="es-ES" noProof="1"/>
              <a:t>]</a:t>
            </a:r>
          </a:p>
          <a:p>
            <a:r>
              <a:rPr lang="es-ES" noProof="1"/>
              <a:t>angular: </a:t>
            </a:r>
          </a:p>
        </p:txBody>
      </p:sp>
      <p:sp>
        <p:nvSpPr>
          <p:cNvPr id="7" name="CuadroTexto 6"/>
          <p:cNvSpPr txBox="1"/>
          <p:nvPr/>
        </p:nvSpPr>
        <p:spPr>
          <a:xfrm>
            <a:off x="1671994" y="3818294"/>
            <a:ext cx="5664200" cy="646331"/>
          </a:xfrm>
          <a:prstGeom prst="rect">
            <a:avLst/>
          </a:prstGeom>
          <a:noFill/>
        </p:spPr>
        <p:txBody>
          <a:bodyPr wrap="square" rtlCol="0">
            <a:spAutoFit/>
          </a:bodyPr>
          <a:lstStyle/>
          <a:p>
            <a:r>
              <a:rPr lang="es-ES" dirty="0"/>
              <a:t>El resultado, como muestra el comando </a:t>
            </a:r>
            <a:r>
              <a:rPr lang="es-ES" dirty="0" err="1"/>
              <a:t>list</a:t>
            </a:r>
            <a:r>
              <a:rPr lang="es-ES" dirty="0"/>
              <a:t>, incluye JQuery, que es utilizado por las librerías JS de </a:t>
            </a:r>
            <a:r>
              <a:rPr lang="es-ES" dirty="0" err="1"/>
              <a:t>Boostrap</a:t>
            </a:r>
            <a:endParaRPr lang="es-ES" dirty="0"/>
          </a:p>
        </p:txBody>
      </p:sp>
      <p:sp>
        <p:nvSpPr>
          <p:cNvPr id="8" name="Rectángulo 7"/>
          <p:cNvSpPr/>
          <p:nvPr/>
        </p:nvSpPr>
        <p:spPr>
          <a:xfrm>
            <a:off x="3833781" y="1419842"/>
            <a:ext cx="145103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init</a:t>
            </a:r>
          </a:p>
        </p:txBody>
      </p:sp>
      <p:sp>
        <p:nvSpPr>
          <p:cNvPr id="9" name="Rectángulo 8"/>
          <p:cNvSpPr/>
          <p:nvPr/>
        </p:nvSpPr>
        <p:spPr>
          <a:xfrm>
            <a:off x="3833781" y="2506547"/>
            <a:ext cx="3983783"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install bootstrap --save</a:t>
            </a:r>
          </a:p>
        </p:txBody>
      </p:sp>
      <p:sp>
        <p:nvSpPr>
          <p:cNvPr id="10" name="Rectángulo 9"/>
          <p:cNvSpPr/>
          <p:nvPr/>
        </p:nvSpPr>
        <p:spPr>
          <a:xfrm>
            <a:off x="3833781" y="1998891"/>
            <a:ext cx="3603872"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install jquery --save</a:t>
            </a:r>
          </a:p>
        </p:txBody>
      </p:sp>
      <p:sp>
        <p:nvSpPr>
          <p:cNvPr id="13" name="Rectángulo 12"/>
          <p:cNvSpPr/>
          <p:nvPr/>
        </p:nvSpPr>
        <p:spPr>
          <a:xfrm>
            <a:off x="3833781" y="3096181"/>
            <a:ext cx="373050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install angular --save</a:t>
            </a:r>
          </a:p>
        </p:txBody>
      </p:sp>
      <p:sp>
        <p:nvSpPr>
          <p:cNvPr id="14" name="CuadroTexto 13"/>
          <p:cNvSpPr txBox="1"/>
          <p:nvPr/>
        </p:nvSpPr>
        <p:spPr>
          <a:xfrm>
            <a:off x="1637169" y="2819182"/>
            <a:ext cx="909223" cy="369332"/>
          </a:xfrm>
          <a:prstGeom prst="rect">
            <a:avLst/>
          </a:prstGeom>
          <a:noFill/>
        </p:spPr>
        <p:txBody>
          <a:bodyPr wrap="none" rtlCol="0">
            <a:spAutoFit/>
          </a:bodyPr>
          <a:lstStyle/>
          <a:p>
            <a:r>
              <a:rPr lang="es-ES" i="1" dirty="0"/>
              <a:t>angular</a:t>
            </a:r>
            <a:endParaRPr lang="en-US" i="1" dirty="0"/>
          </a:p>
        </p:txBody>
      </p:sp>
    </p:spTree>
    <p:extLst>
      <p:ext uri="{BB962C8B-B14F-4D97-AF65-F5344CB8AC3E}">
        <p14:creationId xmlns:p14="http://schemas.microsoft.com/office/powerpoint/2010/main" val="42088407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err="1"/>
              <a:t>Bower</a:t>
            </a:r>
            <a:r>
              <a:rPr lang="es-ES" dirty="0"/>
              <a:t> </a:t>
            </a:r>
            <a:r>
              <a:rPr lang="es-ES" dirty="0" err="1"/>
              <a:t>init</a:t>
            </a:r>
            <a:endParaRPr lang="es-ES" dirty="0"/>
          </a:p>
        </p:txBody>
      </p:sp>
      <p:grpSp>
        <p:nvGrpSpPr>
          <p:cNvPr id="6" name="Grupo 5"/>
          <p:cNvGrpSpPr/>
          <p:nvPr/>
        </p:nvGrpSpPr>
        <p:grpSpPr>
          <a:xfrm>
            <a:off x="527050" y="1490662"/>
            <a:ext cx="6286500" cy="3208338"/>
            <a:chOff x="755650" y="1490662"/>
            <a:chExt cx="6286500" cy="3208338"/>
          </a:xfrm>
        </p:grpSpPr>
        <p:pic>
          <p:nvPicPr>
            <p:cNvPr id="3" name="Imagen 2"/>
            <p:cNvPicPr>
              <a:picLocks noChangeAspect="1"/>
            </p:cNvPicPr>
            <p:nvPr/>
          </p:nvPicPr>
          <p:blipFill>
            <a:blip r:embed="rId2"/>
            <a:stretch>
              <a:fillRect/>
            </a:stretch>
          </p:blipFill>
          <p:spPr>
            <a:xfrm>
              <a:off x="755650" y="1490662"/>
              <a:ext cx="6286500" cy="3208338"/>
            </a:xfrm>
            <a:prstGeom prst="rect">
              <a:avLst/>
            </a:prstGeom>
          </p:spPr>
        </p:pic>
        <p:pic>
          <p:nvPicPr>
            <p:cNvPr id="4" name="Imagen 3"/>
            <p:cNvPicPr>
              <a:picLocks noChangeAspect="1"/>
            </p:cNvPicPr>
            <p:nvPr/>
          </p:nvPicPr>
          <p:blipFill>
            <a:blip r:embed="rId3"/>
            <a:stretch>
              <a:fillRect/>
            </a:stretch>
          </p:blipFill>
          <p:spPr>
            <a:xfrm>
              <a:off x="755650" y="3248024"/>
              <a:ext cx="6105525" cy="1130101"/>
            </a:xfrm>
            <a:prstGeom prst="rect">
              <a:avLst/>
            </a:prstGeom>
          </p:spPr>
        </p:pic>
      </p:grpSp>
      <p:pic>
        <p:nvPicPr>
          <p:cNvPr id="5" name="Imagen 4"/>
          <p:cNvPicPr>
            <a:picLocks noChangeAspect="1"/>
          </p:cNvPicPr>
          <p:nvPr/>
        </p:nvPicPr>
        <p:blipFill>
          <a:blip r:embed="rId4"/>
          <a:stretch>
            <a:fillRect/>
          </a:stretch>
        </p:blipFill>
        <p:spPr>
          <a:xfrm>
            <a:off x="4699000" y="2805112"/>
            <a:ext cx="3609975" cy="3600450"/>
          </a:xfrm>
          <a:prstGeom prst="rect">
            <a:avLst/>
          </a:prstGeom>
        </p:spPr>
      </p:pic>
    </p:spTree>
    <p:extLst>
      <p:ext uri="{BB962C8B-B14F-4D97-AF65-F5344CB8AC3E}">
        <p14:creationId xmlns:p14="http://schemas.microsoft.com/office/powerpoint/2010/main" val="26102371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err="1"/>
              <a:t>Bower</a:t>
            </a:r>
            <a:r>
              <a:rPr lang="es-ES" dirty="0"/>
              <a:t> </a:t>
            </a:r>
            <a:r>
              <a:rPr lang="es-ES" dirty="0" err="1"/>
              <a:t>install</a:t>
            </a:r>
            <a:r>
              <a:rPr lang="es-ES" dirty="0"/>
              <a:t> …</a:t>
            </a:r>
          </a:p>
        </p:txBody>
      </p:sp>
      <p:pic>
        <p:nvPicPr>
          <p:cNvPr id="7" name="Imagen 6"/>
          <p:cNvPicPr>
            <a:picLocks noChangeAspect="1"/>
          </p:cNvPicPr>
          <p:nvPr/>
        </p:nvPicPr>
        <p:blipFill>
          <a:blip r:embed="rId2"/>
          <a:stretch>
            <a:fillRect/>
          </a:stretch>
        </p:blipFill>
        <p:spPr>
          <a:xfrm>
            <a:off x="628650" y="1638300"/>
            <a:ext cx="7450667" cy="1117600"/>
          </a:xfrm>
          <a:prstGeom prst="rect">
            <a:avLst/>
          </a:prstGeom>
        </p:spPr>
      </p:pic>
      <p:pic>
        <p:nvPicPr>
          <p:cNvPr id="8" name="Imagen 7"/>
          <p:cNvPicPr>
            <a:picLocks noChangeAspect="1"/>
          </p:cNvPicPr>
          <p:nvPr/>
        </p:nvPicPr>
        <p:blipFill>
          <a:blip r:embed="rId3"/>
          <a:stretch>
            <a:fillRect/>
          </a:stretch>
        </p:blipFill>
        <p:spPr>
          <a:xfrm>
            <a:off x="628650" y="3000374"/>
            <a:ext cx="7450667" cy="1234017"/>
          </a:xfrm>
          <a:prstGeom prst="rect">
            <a:avLst/>
          </a:prstGeom>
        </p:spPr>
      </p:pic>
      <p:pic>
        <p:nvPicPr>
          <p:cNvPr id="9" name="Imagen 8"/>
          <p:cNvPicPr>
            <a:picLocks noChangeAspect="1"/>
          </p:cNvPicPr>
          <p:nvPr/>
        </p:nvPicPr>
        <p:blipFill>
          <a:blip r:embed="rId4"/>
          <a:stretch>
            <a:fillRect/>
          </a:stretch>
        </p:blipFill>
        <p:spPr>
          <a:xfrm>
            <a:off x="628649" y="4478865"/>
            <a:ext cx="7450667" cy="1315508"/>
          </a:xfrm>
          <a:prstGeom prst="rect">
            <a:avLst/>
          </a:prstGeom>
        </p:spPr>
      </p:pic>
    </p:spTree>
    <p:extLst>
      <p:ext uri="{BB962C8B-B14F-4D97-AF65-F5344CB8AC3E}">
        <p14:creationId xmlns:p14="http://schemas.microsoft.com/office/powerpoint/2010/main" val="39938994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9222" y="352770"/>
            <a:ext cx="8231145" cy="638174"/>
          </a:xfrm>
        </p:spPr>
        <p:txBody>
          <a:bodyPr>
            <a:normAutofit fontScale="90000"/>
          </a:bodyPr>
          <a:lstStyle/>
          <a:p>
            <a:r>
              <a:rPr lang="es-ES" dirty="0"/>
              <a:t>Construcción de proyectos / empaquetado</a:t>
            </a:r>
          </a:p>
        </p:txBody>
      </p:sp>
      <p:pic>
        <p:nvPicPr>
          <p:cNvPr id="3" name="Picture 2" descr="https://www.junsanchez.com/wp-content/themes/junsanchez/images/tool-grunt.a1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100" y="1344469"/>
            <a:ext cx="1441700" cy="144170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228198" y="3648718"/>
            <a:ext cx="1967142" cy="369332"/>
          </a:xfrm>
          <a:prstGeom prst="rect">
            <a:avLst/>
          </a:prstGeom>
        </p:spPr>
        <p:txBody>
          <a:bodyPr wrap="none">
            <a:spAutoFit/>
          </a:bodyPr>
          <a:lstStyle/>
          <a:p>
            <a:r>
              <a:rPr lang="es-ES" dirty="0">
                <a:hlinkClick r:id="rId4"/>
              </a:rPr>
              <a:t>http://gulpjs.com/</a:t>
            </a:r>
            <a:endParaRPr lang="es-ES" dirty="0"/>
          </a:p>
        </p:txBody>
      </p:sp>
      <p:pic>
        <p:nvPicPr>
          <p:cNvPr id="2050" name="Picture 2" descr="https://raw.githubusercontent.com/gulpjs/artwork/master/gulp-2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9507" y="1257972"/>
            <a:ext cx="644525" cy="1441701"/>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58431" y="3115489"/>
            <a:ext cx="2069221" cy="369332"/>
          </a:xfrm>
          <a:prstGeom prst="rect">
            <a:avLst/>
          </a:prstGeom>
        </p:spPr>
        <p:txBody>
          <a:bodyPr wrap="none">
            <a:spAutoFit/>
          </a:bodyPr>
          <a:lstStyle/>
          <a:p>
            <a:r>
              <a:rPr lang="es-ES" dirty="0">
                <a:hlinkClick r:id="rId6"/>
              </a:rPr>
              <a:t>http://gruntjs.com/</a:t>
            </a:r>
            <a:r>
              <a:rPr lang="es-ES" dirty="0"/>
              <a:t> </a:t>
            </a:r>
          </a:p>
        </p:txBody>
      </p:sp>
      <p:sp>
        <p:nvSpPr>
          <p:cNvPr id="6" name="Rectángulo 5"/>
          <p:cNvSpPr/>
          <p:nvPr/>
        </p:nvSpPr>
        <p:spPr>
          <a:xfrm>
            <a:off x="3903961" y="3095198"/>
            <a:ext cx="2306914" cy="369332"/>
          </a:xfrm>
          <a:prstGeom prst="rect">
            <a:avLst/>
          </a:prstGeom>
        </p:spPr>
        <p:txBody>
          <a:bodyPr wrap="none">
            <a:spAutoFit/>
          </a:bodyPr>
          <a:lstStyle/>
          <a:p>
            <a:r>
              <a:rPr lang="es-ES" dirty="0">
                <a:hlinkClick r:id="rId7"/>
              </a:rPr>
              <a:t>http://broccolijs.com/</a:t>
            </a:r>
            <a:endParaRPr lang="es-ES" dirty="0"/>
          </a:p>
        </p:txBody>
      </p:sp>
      <p:pic>
        <p:nvPicPr>
          <p:cNvPr id="2052" name="Picture 4" descr="Broccoli.js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3036" y="1344469"/>
            <a:ext cx="1597139" cy="1566542"/>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5660175" y="3648718"/>
            <a:ext cx="2781852" cy="369332"/>
          </a:xfrm>
          <a:prstGeom prst="rect">
            <a:avLst/>
          </a:prstGeom>
        </p:spPr>
        <p:txBody>
          <a:bodyPr wrap="none">
            <a:spAutoFit/>
          </a:bodyPr>
          <a:lstStyle/>
          <a:p>
            <a:r>
              <a:rPr lang="es-ES" dirty="0">
                <a:hlinkClick r:id="rId9"/>
              </a:rPr>
              <a:t>https://webpack.github.io/</a:t>
            </a:r>
            <a:endParaRPr lang="es-ES" dirty="0"/>
          </a:p>
        </p:txBody>
      </p:sp>
      <p:pic>
        <p:nvPicPr>
          <p:cNvPr id="2054" name="Picture 6" descr="https://topheman.github.io/webpack-babel-starter/assets/974262647c82057b6078c432841a53e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4442" y="1257972"/>
            <a:ext cx="1794465" cy="179446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744218" y="4824218"/>
            <a:ext cx="2789814" cy="646331"/>
          </a:xfrm>
          <a:prstGeom prst="rect">
            <a:avLst/>
          </a:prstGeom>
        </p:spPr>
        <p:txBody>
          <a:bodyPr wrap="square">
            <a:spAutoFit/>
          </a:bodyPr>
          <a:lstStyle/>
          <a:p>
            <a:r>
              <a:rPr lang="es-ES" dirty="0"/>
              <a:t>herramientas para procesar los fuentes de la aplicación</a:t>
            </a:r>
          </a:p>
        </p:txBody>
      </p:sp>
      <p:sp>
        <p:nvSpPr>
          <p:cNvPr id="9" name="Rectángulo 8"/>
          <p:cNvSpPr/>
          <p:nvPr/>
        </p:nvSpPr>
        <p:spPr>
          <a:xfrm>
            <a:off x="4238367" y="4418027"/>
            <a:ext cx="4572000" cy="1477328"/>
          </a:xfrm>
          <a:prstGeom prst="rect">
            <a:avLst/>
          </a:prstGeom>
        </p:spPr>
        <p:txBody>
          <a:bodyPr>
            <a:spAutoFit/>
          </a:bodyPr>
          <a:lstStyle/>
          <a:p>
            <a:pPr marL="285750" indent="-285750">
              <a:buFont typeface="Arial" panose="020B0604020202020204" pitchFamily="34" charset="0"/>
              <a:buChar char="•"/>
            </a:pPr>
            <a:r>
              <a:rPr lang="es-ES" dirty="0"/>
              <a:t>Reducción del tiempo de descarga</a:t>
            </a:r>
          </a:p>
          <a:p>
            <a:pPr marL="285750" indent="-285750">
              <a:buFont typeface="Arial" panose="020B0604020202020204" pitchFamily="34" charset="0"/>
              <a:buChar char="•"/>
            </a:pPr>
            <a:r>
              <a:rPr lang="es-ES" dirty="0"/>
              <a:t>Preprocesadores CSS</a:t>
            </a:r>
          </a:p>
          <a:p>
            <a:pPr marL="285750" indent="-285750">
              <a:buFont typeface="Arial" panose="020B0604020202020204" pitchFamily="34" charset="0"/>
              <a:buChar char="•"/>
            </a:pPr>
            <a:r>
              <a:rPr lang="es-ES" dirty="0"/>
              <a:t>Optimización del código, CSS, HTML</a:t>
            </a:r>
          </a:p>
          <a:p>
            <a:pPr marL="285750" indent="-285750">
              <a:buFont typeface="Arial" panose="020B0604020202020204" pitchFamily="34" charset="0"/>
              <a:buChar char="•"/>
            </a:pPr>
            <a:r>
              <a:rPr lang="es-ES" dirty="0"/>
              <a:t>Cumplimiento de estilos y generación de JavaScript (transpilación)</a:t>
            </a:r>
          </a:p>
        </p:txBody>
      </p:sp>
      <p:cxnSp>
        <p:nvCxnSpPr>
          <p:cNvPr id="11" name="Conector recto de flecha 10"/>
          <p:cNvCxnSpPr>
            <a:stCxn id="8" idx="3"/>
            <a:endCxn id="9" idx="1"/>
          </p:cNvCxnSpPr>
          <p:nvPr/>
        </p:nvCxnSpPr>
        <p:spPr>
          <a:xfrm>
            <a:off x="3534032" y="5147384"/>
            <a:ext cx="704335" cy="9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2442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junsanchez.com/wp-content/themes/junsanchez/images/tool-grunt.a10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6031" y="170578"/>
            <a:ext cx="1051598" cy="1051599"/>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a:xfrm>
            <a:off x="628650" y="365127"/>
            <a:ext cx="7147381" cy="638174"/>
          </a:xfrm>
        </p:spPr>
        <p:txBody>
          <a:bodyPr/>
          <a:lstStyle/>
          <a:p>
            <a:pPr algn="ctr"/>
            <a:r>
              <a:rPr lang="es-ES" noProof="1"/>
              <a:t>Grunt</a:t>
            </a:r>
          </a:p>
        </p:txBody>
      </p:sp>
      <p:sp>
        <p:nvSpPr>
          <p:cNvPr id="6" name="Rectángulo 5"/>
          <p:cNvSpPr/>
          <p:nvPr/>
        </p:nvSpPr>
        <p:spPr>
          <a:xfrm>
            <a:off x="1146973" y="1352034"/>
            <a:ext cx="2069221" cy="369332"/>
          </a:xfrm>
          <a:prstGeom prst="rect">
            <a:avLst/>
          </a:prstGeom>
        </p:spPr>
        <p:txBody>
          <a:bodyPr wrap="none">
            <a:spAutoFit/>
          </a:bodyPr>
          <a:lstStyle/>
          <a:p>
            <a:r>
              <a:rPr lang="es-ES" dirty="0">
                <a:hlinkClick r:id="rId3"/>
              </a:rPr>
              <a:t>http://gruntjs.com/</a:t>
            </a:r>
            <a:endParaRPr lang="es-ES" dirty="0"/>
          </a:p>
        </p:txBody>
      </p:sp>
      <p:sp>
        <p:nvSpPr>
          <p:cNvPr id="7" name="Rectángulo 6"/>
          <p:cNvSpPr/>
          <p:nvPr/>
        </p:nvSpPr>
        <p:spPr>
          <a:xfrm>
            <a:off x="1866753" y="1885433"/>
            <a:ext cx="3857146"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install -g grunt-cli</a:t>
            </a:r>
          </a:p>
        </p:txBody>
      </p:sp>
      <p:sp>
        <p:nvSpPr>
          <p:cNvPr id="8" name="CuadroTexto 7"/>
          <p:cNvSpPr txBox="1"/>
          <p:nvPr/>
        </p:nvSpPr>
        <p:spPr>
          <a:xfrm>
            <a:off x="1750420" y="2596628"/>
            <a:ext cx="6884129" cy="1446550"/>
          </a:xfrm>
          <a:prstGeom prst="rect">
            <a:avLst/>
          </a:prstGeom>
          <a:noFill/>
        </p:spPr>
        <p:txBody>
          <a:bodyPr wrap="square" rtlCol="0">
            <a:spAutoFit/>
          </a:bodyPr>
          <a:lstStyle/>
          <a:p>
            <a:r>
              <a:rPr lang="es-ES" dirty="0"/>
              <a:t>la g indica una instalación global, válida para </a:t>
            </a:r>
            <a:br>
              <a:rPr lang="es-ES" dirty="0"/>
            </a:br>
            <a:r>
              <a:rPr lang="es-ES" dirty="0"/>
              <a:t>todos los proyectos del usuario que realiza la instalación;</a:t>
            </a:r>
          </a:p>
          <a:p>
            <a:r>
              <a:rPr lang="es-ES" dirty="0"/>
              <a:t>Por eso la carpeta empleada es</a:t>
            </a:r>
          </a:p>
          <a:p>
            <a:endParaRPr lang="es-ES" dirty="0"/>
          </a:p>
          <a:p>
            <a:pPr lvl="1"/>
            <a:r>
              <a:rPr lang="es-ES" sz="1600" noProof="1">
                <a:latin typeface="Consolas" panose="020B0609020204030204" pitchFamily="49" charset="0"/>
                <a:cs typeface="Consolas" panose="020B0609020204030204" pitchFamily="49" charset="0"/>
              </a:rPr>
              <a:t>%users%\AppData\Roaming\npm\node_modules\bower</a:t>
            </a:r>
          </a:p>
        </p:txBody>
      </p:sp>
      <p:pic>
        <p:nvPicPr>
          <p:cNvPr id="4" name="Imagen 3"/>
          <p:cNvPicPr>
            <a:picLocks noChangeAspect="1"/>
          </p:cNvPicPr>
          <p:nvPr/>
        </p:nvPicPr>
        <p:blipFill>
          <a:blip r:embed="rId4"/>
          <a:stretch>
            <a:fillRect/>
          </a:stretch>
        </p:blipFill>
        <p:spPr>
          <a:xfrm>
            <a:off x="1441653" y="4385041"/>
            <a:ext cx="6334378" cy="1322842"/>
          </a:xfrm>
          <a:prstGeom prst="rect">
            <a:avLst/>
          </a:prstGeom>
        </p:spPr>
      </p:pic>
    </p:spTree>
    <p:extLst>
      <p:ext uri="{BB962C8B-B14F-4D97-AF65-F5344CB8AC3E}">
        <p14:creationId xmlns:p14="http://schemas.microsoft.com/office/powerpoint/2010/main" val="16149632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https://topheman.github.io/webpack-babel-starter/assets/974262647c82057b6078c432841a53e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6056" y="70602"/>
            <a:ext cx="1251549" cy="1251549"/>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a:xfrm>
            <a:off x="628650" y="365127"/>
            <a:ext cx="7147381" cy="638174"/>
          </a:xfrm>
        </p:spPr>
        <p:txBody>
          <a:bodyPr/>
          <a:lstStyle/>
          <a:p>
            <a:pPr algn="ctr"/>
            <a:r>
              <a:rPr lang="es-ES" noProof="1"/>
              <a:t>Webpack</a:t>
            </a:r>
          </a:p>
        </p:txBody>
      </p:sp>
      <p:sp>
        <p:nvSpPr>
          <p:cNvPr id="10" name="Rectángulo 9"/>
          <p:cNvSpPr/>
          <p:nvPr/>
        </p:nvSpPr>
        <p:spPr>
          <a:xfrm>
            <a:off x="939894" y="1436859"/>
            <a:ext cx="2781852" cy="369332"/>
          </a:xfrm>
          <a:prstGeom prst="rect">
            <a:avLst/>
          </a:prstGeom>
        </p:spPr>
        <p:txBody>
          <a:bodyPr wrap="none">
            <a:spAutoFit/>
          </a:bodyPr>
          <a:lstStyle/>
          <a:p>
            <a:r>
              <a:rPr lang="es-ES" dirty="0">
                <a:hlinkClick r:id="rId3"/>
              </a:rPr>
              <a:t>https://webpack.github.io/</a:t>
            </a:r>
            <a:endParaRPr lang="es-ES" dirty="0"/>
          </a:p>
        </p:txBody>
      </p:sp>
      <p:pic>
        <p:nvPicPr>
          <p:cNvPr id="3074" name="Picture 2" descr="https://webpack.github.io/assets/what-is-webpa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894" y="1862019"/>
            <a:ext cx="7234278" cy="361713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994990" y="6019026"/>
            <a:ext cx="3398879" cy="369332"/>
          </a:xfrm>
          <a:prstGeom prst="rect">
            <a:avLst/>
          </a:prstGeom>
          <a:noFill/>
        </p:spPr>
        <p:txBody>
          <a:bodyPr wrap="none" rtlCol="0">
            <a:spAutoFit/>
          </a:bodyPr>
          <a:lstStyle/>
          <a:p>
            <a:r>
              <a:rPr lang="es-ES" dirty="0"/>
              <a:t>finalmente incluido en Angular-cli</a:t>
            </a:r>
          </a:p>
        </p:txBody>
      </p:sp>
    </p:spTree>
    <p:extLst>
      <p:ext uri="{BB962C8B-B14F-4D97-AF65-F5344CB8AC3E}">
        <p14:creationId xmlns:p14="http://schemas.microsoft.com/office/powerpoint/2010/main" val="1014118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 </a:t>
            </a:r>
            <a:r>
              <a:rPr lang="es-ES" dirty="0" err="1"/>
              <a:t>ECMAScript</a:t>
            </a:r>
            <a:r>
              <a:rPr lang="es-ES" dirty="0"/>
              <a:t> 6: módulos </a:t>
            </a:r>
          </a:p>
        </p:txBody>
      </p:sp>
      <p:pic>
        <p:nvPicPr>
          <p:cNvPr id="4"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a:stretch>
            <a:fillRect/>
          </a:stretch>
        </p:blipFill>
        <p:spPr>
          <a:xfrm>
            <a:off x="884921" y="1497141"/>
            <a:ext cx="7719151" cy="714052"/>
          </a:xfrm>
          <a:prstGeom prst="rect">
            <a:avLst/>
          </a:prstGeom>
        </p:spPr>
      </p:pic>
      <p:pic>
        <p:nvPicPr>
          <p:cNvPr id="5" name="Imagen 4"/>
          <p:cNvPicPr>
            <a:picLocks noChangeAspect="1"/>
          </p:cNvPicPr>
          <p:nvPr/>
        </p:nvPicPr>
        <p:blipFill>
          <a:blip r:embed="rId4"/>
          <a:stretch>
            <a:fillRect/>
          </a:stretch>
        </p:blipFill>
        <p:spPr>
          <a:xfrm>
            <a:off x="2022401" y="3131535"/>
            <a:ext cx="6162675" cy="1581150"/>
          </a:xfrm>
          <a:prstGeom prst="rect">
            <a:avLst/>
          </a:prstGeom>
        </p:spPr>
      </p:pic>
      <p:pic>
        <p:nvPicPr>
          <p:cNvPr id="7" name="Imagen 6"/>
          <p:cNvPicPr>
            <a:picLocks noChangeAspect="1"/>
          </p:cNvPicPr>
          <p:nvPr/>
        </p:nvPicPr>
        <p:blipFill>
          <a:blip r:embed="rId5"/>
          <a:stretch>
            <a:fillRect/>
          </a:stretch>
        </p:blipFill>
        <p:spPr>
          <a:xfrm>
            <a:off x="2679522" y="4595143"/>
            <a:ext cx="5924550" cy="1819275"/>
          </a:xfrm>
          <a:prstGeom prst="rect">
            <a:avLst/>
          </a:prstGeom>
        </p:spPr>
      </p:pic>
      <p:sp>
        <p:nvSpPr>
          <p:cNvPr id="9" name="Rectángulo 8"/>
          <p:cNvSpPr/>
          <p:nvPr/>
        </p:nvSpPr>
        <p:spPr>
          <a:xfrm>
            <a:off x="884921" y="2370757"/>
            <a:ext cx="5361500" cy="646331"/>
          </a:xfrm>
          <a:prstGeom prst="rect">
            <a:avLst/>
          </a:prstGeom>
        </p:spPr>
        <p:txBody>
          <a:bodyPr wrap="square">
            <a:spAutoFit/>
          </a:bodyPr>
          <a:lstStyle/>
          <a:p>
            <a:r>
              <a:rPr lang="es-ES" dirty="0">
                <a:hlinkClick r:id="rId6"/>
              </a:rPr>
              <a:t>https://developer.mozilla.org/es/docs/Web/JavaScript/Referencia/Sentencias</a:t>
            </a:r>
            <a:r>
              <a:rPr lang="es-ES" dirty="0"/>
              <a:t> </a:t>
            </a:r>
          </a:p>
        </p:txBody>
      </p:sp>
    </p:spTree>
    <p:extLst>
      <p:ext uri="{BB962C8B-B14F-4D97-AF65-F5344CB8AC3E}">
        <p14:creationId xmlns:p14="http://schemas.microsoft.com/office/powerpoint/2010/main" val="13232137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angular 28"/>
          <p:cNvCxnSpPr>
            <a:stCxn id="25" idx="3"/>
            <a:endCxn id="18" idx="2"/>
          </p:cNvCxnSpPr>
          <p:nvPr/>
        </p:nvCxnSpPr>
        <p:spPr>
          <a:xfrm flipV="1">
            <a:off x="2795017" y="2907205"/>
            <a:ext cx="3838721" cy="1827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628650" y="365127"/>
            <a:ext cx="7432779" cy="638174"/>
          </a:xfrm>
        </p:spPr>
        <p:txBody>
          <a:bodyPr/>
          <a:lstStyle/>
          <a:p>
            <a:pPr algn="ctr"/>
            <a:r>
              <a:rPr lang="en-US" dirty="0"/>
              <a:t>Scaffolding </a:t>
            </a:r>
            <a:r>
              <a:rPr lang="es-ES" dirty="0"/>
              <a:t>complejo</a:t>
            </a:r>
            <a:endParaRPr lang="en-US" dirty="0"/>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5" name="Imagen 4"/>
          <p:cNvPicPr>
            <a:picLocks noChangeAspect="1"/>
          </p:cNvPicPr>
          <p:nvPr/>
        </p:nvPicPr>
        <p:blipFill>
          <a:blip r:embed="rId3"/>
          <a:stretch>
            <a:fillRect/>
          </a:stretch>
        </p:blipFill>
        <p:spPr>
          <a:xfrm>
            <a:off x="857870" y="1383609"/>
            <a:ext cx="2005546" cy="2045391"/>
          </a:xfrm>
          <a:prstGeom prst="rect">
            <a:avLst/>
          </a:prstGeom>
        </p:spPr>
      </p:pic>
      <p:pic>
        <p:nvPicPr>
          <p:cNvPr id="13" name="Imagen 12"/>
          <p:cNvPicPr>
            <a:picLocks noChangeAspect="1"/>
          </p:cNvPicPr>
          <p:nvPr/>
        </p:nvPicPr>
        <p:blipFill>
          <a:blip r:embed="rId4"/>
          <a:stretch>
            <a:fillRect/>
          </a:stretch>
        </p:blipFill>
        <p:spPr>
          <a:xfrm>
            <a:off x="3870597" y="1303021"/>
            <a:ext cx="1629072" cy="1867473"/>
          </a:xfrm>
          <a:prstGeom prst="rect">
            <a:avLst/>
          </a:prstGeom>
        </p:spPr>
      </p:pic>
      <p:cxnSp>
        <p:nvCxnSpPr>
          <p:cNvPr id="16" name="Conector recto de flecha 15"/>
          <p:cNvCxnSpPr>
            <a:stCxn id="27" idx="3"/>
            <a:endCxn id="13" idx="1"/>
          </p:cNvCxnSpPr>
          <p:nvPr/>
        </p:nvCxnSpPr>
        <p:spPr>
          <a:xfrm flipV="1">
            <a:off x="2806475" y="2236758"/>
            <a:ext cx="1064122" cy="2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Imagen 17"/>
          <p:cNvPicPr>
            <a:picLocks noChangeAspect="1"/>
          </p:cNvPicPr>
          <p:nvPr/>
        </p:nvPicPr>
        <p:blipFill>
          <a:blip r:embed="rId5"/>
          <a:stretch>
            <a:fillRect/>
          </a:stretch>
        </p:blipFill>
        <p:spPr>
          <a:xfrm>
            <a:off x="5819202" y="1438370"/>
            <a:ext cx="1629072" cy="1468835"/>
          </a:xfrm>
          <a:prstGeom prst="rect">
            <a:avLst/>
          </a:prstGeom>
        </p:spPr>
      </p:pic>
      <p:sp>
        <p:nvSpPr>
          <p:cNvPr id="22" name="CuadroTexto 21"/>
          <p:cNvSpPr txBox="1"/>
          <p:nvPr/>
        </p:nvSpPr>
        <p:spPr>
          <a:xfrm>
            <a:off x="1060174" y="3718112"/>
            <a:ext cx="1821717" cy="369332"/>
          </a:xfrm>
          <a:prstGeom prst="rect">
            <a:avLst/>
          </a:prstGeom>
          <a:noFill/>
        </p:spPr>
        <p:txBody>
          <a:bodyPr wrap="none" rtlCol="0">
            <a:spAutoFit/>
          </a:bodyPr>
          <a:lstStyle/>
          <a:p>
            <a:r>
              <a:rPr lang="en-US" dirty="0"/>
              <a:t>assets</a:t>
            </a:r>
            <a:r>
              <a:rPr lang="es-ES" dirty="0"/>
              <a:t> = </a:t>
            </a:r>
            <a:r>
              <a:rPr lang="es-ES" dirty="0" err="1"/>
              <a:t>css</a:t>
            </a:r>
            <a:r>
              <a:rPr lang="es-ES" dirty="0"/>
              <a:t> + </a:t>
            </a:r>
            <a:r>
              <a:rPr lang="es-ES" dirty="0" err="1"/>
              <a:t>img</a:t>
            </a:r>
            <a:endParaRPr lang="es-ES" dirty="0"/>
          </a:p>
        </p:txBody>
      </p:sp>
      <p:sp>
        <p:nvSpPr>
          <p:cNvPr id="24" name="CuadroTexto 23"/>
          <p:cNvSpPr txBox="1"/>
          <p:nvPr/>
        </p:nvSpPr>
        <p:spPr>
          <a:xfrm>
            <a:off x="1060174" y="4104231"/>
            <a:ext cx="5736057" cy="369332"/>
          </a:xfrm>
          <a:prstGeom prst="rect">
            <a:avLst/>
          </a:prstGeom>
          <a:noFill/>
        </p:spPr>
        <p:txBody>
          <a:bodyPr wrap="none" rtlCol="0">
            <a:spAutoFit/>
          </a:bodyPr>
          <a:lstStyle/>
          <a:p>
            <a:r>
              <a:rPr lang="es-ES" dirty="0" err="1"/>
              <a:t>dist</a:t>
            </a:r>
            <a:r>
              <a:rPr lang="es-ES" dirty="0"/>
              <a:t>: imprescindible si hay procesos automatizados (</a:t>
            </a:r>
            <a:r>
              <a:rPr lang="es-ES" dirty="0" err="1"/>
              <a:t>gurnt</a:t>
            </a:r>
            <a:r>
              <a:rPr lang="es-ES" dirty="0"/>
              <a:t>)</a:t>
            </a:r>
          </a:p>
        </p:txBody>
      </p:sp>
      <p:sp>
        <p:nvSpPr>
          <p:cNvPr id="25" name="Rectángulo 24"/>
          <p:cNvSpPr/>
          <p:nvPr/>
        </p:nvSpPr>
        <p:spPr>
          <a:xfrm>
            <a:off x="973300" y="2928730"/>
            <a:ext cx="1821717" cy="322352"/>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p:cNvSpPr/>
          <p:nvPr/>
        </p:nvSpPr>
        <p:spPr>
          <a:xfrm>
            <a:off x="984758" y="2340536"/>
            <a:ext cx="1821717" cy="322352"/>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p:cNvSpPr txBox="1"/>
          <p:nvPr/>
        </p:nvSpPr>
        <p:spPr>
          <a:xfrm>
            <a:off x="1060174" y="4574669"/>
            <a:ext cx="6493566" cy="646331"/>
          </a:xfrm>
          <a:prstGeom prst="rect">
            <a:avLst/>
          </a:prstGeom>
          <a:noFill/>
        </p:spPr>
        <p:txBody>
          <a:bodyPr wrap="square" rtlCol="0">
            <a:spAutoFit/>
          </a:bodyPr>
          <a:lstStyle/>
          <a:p>
            <a:r>
              <a:rPr lang="es-ES" dirty="0" err="1"/>
              <a:t>partials</a:t>
            </a:r>
            <a:r>
              <a:rPr lang="es-ES" dirty="0"/>
              <a:t> o </a:t>
            </a:r>
            <a:r>
              <a:rPr lang="es-ES" dirty="0" err="1"/>
              <a:t>views</a:t>
            </a:r>
            <a:r>
              <a:rPr lang="es-ES" dirty="0"/>
              <a:t>: se recomienda alguna nomenclatura para distinguir con precisión las vistas y la ruta a la que corresponden</a:t>
            </a:r>
          </a:p>
        </p:txBody>
      </p:sp>
    </p:spTree>
    <p:extLst>
      <p:ext uri="{BB962C8B-B14F-4D97-AF65-F5344CB8AC3E}">
        <p14:creationId xmlns:p14="http://schemas.microsoft.com/office/powerpoint/2010/main" val="2785994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n-US" dirty="0"/>
              <a:t>Scaffolding y </a:t>
            </a:r>
            <a:r>
              <a:rPr lang="en-US" dirty="0" err="1"/>
              <a:t>plantillas</a:t>
            </a:r>
            <a:endParaRPr lang="es-ES" dirty="0"/>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1094522" y="1471855"/>
            <a:ext cx="1497496" cy="646331"/>
          </a:xfrm>
          <a:prstGeom prst="rect">
            <a:avLst/>
          </a:prstGeom>
          <a:noFill/>
        </p:spPr>
        <p:txBody>
          <a:bodyPr wrap="square" rtlCol="0">
            <a:spAutoFit/>
          </a:bodyPr>
          <a:lstStyle/>
          <a:p>
            <a:r>
              <a:rPr lang="es-ES" dirty="0"/>
              <a:t>Generadores de plantillas</a:t>
            </a:r>
          </a:p>
        </p:txBody>
      </p:sp>
      <p:sp>
        <p:nvSpPr>
          <p:cNvPr id="15" name="Rectángulo 14"/>
          <p:cNvSpPr/>
          <p:nvPr/>
        </p:nvSpPr>
        <p:spPr>
          <a:xfrm>
            <a:off x="3337967" y="1656522"/>
            <a:ext cx="1697901" cy="369332"/>
          </a:xfrm>
          <a:prstGeom prst="rect">
            <a:avLst/>
          </a:prstGeom>
        </p:spPr>
        <p:txBody>
          <a:bodyPr wrap="none">
            <a:spAutoFit/>
          </a:bodyPr>
          <a:lstStyle/>
          <a:p>
            <a:pPr marL="285750" indent="-285750">
              <a:buFont typeface="Wingdings" panose="05000000000000000000" pitchFamily="2" charset="2"/>
              <a:buChar char="q"/>
            </a:pPr>
            <a:r>
              <a:rPr lang="en-US" dirty="0"/>
              <a:t>Angular seed</a:t>
            </a:r>
          </a:p>
        </p:txBody>
      </p:sp>
      <p:sp>
        <p:nvSpPr>
          <p:cNvPr id="18" name="Rectángulo 17"/>
          <p:cNvSpPr/>
          <p:nvPr/>
        </p:nvSpPr>
        <p:spPr>
          <a:xfrm>
            <a:off x="3812460" y="1933520"/>
            <a:ext cx="4118500" cy="369332"/>
          </a:xfrm>
          <a:prstGeom prst="rect">
            <a:avLst/>
          </a:prstGeom>
        </p:spPr>
        <p:txBody>
          <a:bodyPr wrap="none">
            <a:spAutoFit/>
          </a:bodyPr>
          <a:lstStyle/>
          <a:p>
            <a:r>
              <a:rPr lang="es-ES" dirty="0">
                <a:hlinkClick r:id="rId3"/>
              </a:rPr>
              <a:t>https://github.com/angular/angular-seed</a:t>
            </a:r>
            <a:endParaRPr lang="es-ES" dirty="0"/>
          </a:p>
        </p:txBody>
      </p:sp>
      <p:sp>
        <p:nvSpPr>
          <p:cNvPr id="19" name="Rectángulo 18"/>
          <p:cNvSpPr/>
          <p:nvPr/>
        </p:nvSpPr>
        <p:spPr>
          <a:xfrm>
            <a:off x="3812460" y="2838489"/>
            <a:ext cx="3149004" cy="369332"/>
          </a:xfrm>
          <a:prstGeom prst="rect">
            <a:avLst/>
          </a:prstGeom>
        </p:spPr>
        <p:txBody>
          <a:bodyPr wrap="none">
            <a:spAutoFit/>
          </a:bodyPr>
          <a:lstStyle/>
          <a:p>
            <a:r>
              <a:rPr lang="es-ES" dirty="0">
                <a:hlinkClick r:id="rId4"/>
              </a:rPr>
              <a:t>https://github.com/ngbp/ngbp</a:t>
            </a:r>
            <a:r>
              <a:rPr lang="es-ES" dirty="0"/>
              <a:t> </a:t>
            </a:r>
          </a:p>
        </p:txBody>
      </p:sp>
      <p:sp>
        <p:nvSpPr>
          <p:cNvPr id="20" name="Rectángulo 19"/>
          <p:cNvSpPr/>
          <p:nvPr/>
        </p:nvSpPr>
        <p:spPr>
          <a:xfrm>
            <a:off x="3337967" y="2419812"/>
            <a:ext cx="1725344" cy="369332"/>
          </a:xfrm>
          <a:prstGeom prst="rect">
            <a:avLst/>
          </a:prstGeom>
        </p:spPr>
        <p:txBody>
          <a:bodyPr wrap="none">
            <a:spAutoFit/>
          </a:bodyPr>
          <a:lstStyle/>
          <a:p>
            <a:pPr marL="285750" indent="-285750">
              <a:buFont typeface="Wingdings" panose="05000000000000000000" pitchFamily="2" charset="2"/>
              <a:buChar char="q"/>
            </a:pPr>
            <a:r>
              <a:rPr lang="en-US" noProof="1"/>
              <a:t>ngBoilerplate</a:t>
            </a:r>
          </a:p>
        </p:txBody>
      </p:sp>
      <p:sp>
        <p:nvSpPr>
          <p:cNvPr id="22" name="Rectángulo 21"/>
          <p:cNvSpPr/>
          <p:nvPr/>
        </p:nvSpPr>
        <p:spPr>
          <a:xfrm>
            <a:off x="3337967" y="3374126"/>
            <a:ext cx="1275798"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Yeoman </a:t>
            </a:r>
            <a:endParaRPr lang="es-ES" dirty="0"/>
          </a:p>
        </p:txBody>
      </p:sp>
      <p:sp>
        <p:nvSpPr>
          <p:cNvPr id="24" name="Rectángulo 23"/>
          <p:cNvSpPr/>
          <p:nvPr/>
        </p:nvSpPr>
        <p:spPr>
          <a:xfrm>
            <a:off x="3812460" y="3793959"/>
            <a:ext cx="1949380" cy="369332"/>
          </a:xfrm>
          <a:prstGeom prst="rect">
            <a:avLst/>
          </a:prstGeom>
        </p:spPr>
        <p:txBody>
          <a:bodyPr wrap="none">
            <a:spAutoFit/>
          </a:bodyPr>
          <a:lstStyle/>
          <a:p>
            <a:r>
              <a:rPr lang="es-ES" dirty="0">
                <a:hlinkClick r:id="rId5"/>
              </a:rPr>
              <a:t>http://yeoman.io/</a:t>
            </a:r>
            <a:r>
              <a:rPr lang="es-ES" dirty="0"/>
              <a:t> </a:t>
            </a:r>
          </a:p>
        </p:txBody>
      </p:sp>
      <p:sp>
        <p:nvSpPr>
          <p:cNvPr id="25" name="Rectángulo 24"/>
          <p:cNvSpPr/>
          <p:nvPr/>
        </p:nvSpPr>
        <p:spPr>
          <a:xfrm>
            <a:off x="3337967" y="4328440"/>
            <a:ext cx="1553823" cy="369332"/>
          </a:xfrm>
          <a:prstGeom prst="rect">
            <a:avLst/>
          </a:prstGeom>
        </p:spPr>
        <p:txBody>
          <a:bodyPr wrap="none">
            <a:spAutoFit/>
          </a:bodyPr>
          <a:lstStyle/>
          <a:p>
            <a:pPr marL="285750" indent="-285750">
              <a:buFont typeface="Wingdings" panose="05000000000000000000" pitchFamily="2" charset="2"/>
              <a:buChar char="q"/>
            </a:pPr>
            <a:r>
              <a:rPr lang="en-US" noProof="1"/>
              <a:t>CleverStack</a:t>
            </a:r>
          </a:p>
        </p:txBody>
      </p:sp>
      <p:sp>
        <p:nvSpPr>
          <p:cNvPr id="26" name="Rectángulo 25"/>
          <p:cNvSpPr/>
          <p:nvPr/>
        </p:nvSpPr>
        <p:spPr>
          <a:xfrm>
            <a:off x="3812460" y="4748273"/>
            <a:ext cx="2222211" cy="369332"/>
          </a:xfrm>
          <a:prstGeom prst="rect">
            <a:avLst/>
          </a:prstGeom>
        </p:spPr>
        <p:txBody>
          <a:bodyPr wrap="none">
            <a:spAutoFit/>
          </a:bodyPr>
          <a:lstStyle/>
          <a:p>
            <a:r>
              <a:rPr lang="es-ES" dirty="0">
                <a:hlinkClick r:id="rId6"/>
              </a:rPr>
              <a:t>http://cleverstack.io/</a:t>
            </a:r>
            <a:r>
              <a:rPr lang="es-ES" dirty="0"/>
              <a:t> </a:t>
            </a:r>
          </a:p>
        </p:txBody>
      </p:sp>
    </p:spTree>
    <p:extLst>
      <p:ext uri="{BB962C8B-B14F-4D97-AF65-F5344CB8AC3E}">
        <p14:creationId xmlns:p14="http://schemas.microsoft.com/office/powerpoint/2010/main" val="34904537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normAutofit/>
          </a:bodyPr>
          <a:lstStyle/>
          <a:p>
            <a:pPr algn="ctr"/>
            <a:r>
              <a:rPr lang="en-US" dirty="0"/>
              <a:t>Angular seed</a:t>
            </a:r>
            <a:endParaRPr lang="es-ES" dirty="0"/>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6" name="CuadroTexto 15"/>
          <p:cNvSpPr txBox="1"/>
          <p:nvPr/>
        </p:nvSpPr>
        <p:spPr>
          <a:xfrm>
            <a:off x="887400" y="1336234"/>
            <a:ext cx="7627949" cy="646331"/>
          </a:xfrm>
          <a:prstGeom prst="rect">
            <a:avLst/>
          </a:prstGeom>
          <a:noFill/>
        </p:spPr>
        <p:txBody>
          <a:bodyPr wrap="square" rtlCol="0">
            <a:spAutoFit/>
          </a:bodyPr>
          <a:lstStyle/>
          <a:p>
            <a:r>
              <a:rPr lang="es-ES" dirty="0"/>
              <a:t>esqueleto de una aplicación desarrollada por el propio equipo de AngularJS, con el respaldo de Google, como punto de partida para proyectos</a:t>
            </a:r>
          </a:p>
        </p:txBody>
      </p:sp>
      <p:sp>
        <p:nvSpPr>
          <p:cNvPr id="18" name="Rectángulo 17"/>
          <p:cNvSpPr/>
          <p:nvPr/>
        </p:nvSpPr>
        <p:spPr>
          <a:xfrm>
            <a:off x="1046428" y="2097911"/>
            <a:ext cx="4118500" cy="369332"/>
          </a:xfrm>
          <a:prstGeom prst="rect">
            <a:avLst/>
          </a:prstGeom>
        </p:spPr>
        <p:txBody>
          <a:bodyPr wrap="none">
            <a:spAutoFit/>
          </a:bodyPr>
          <a:lstStyle/>
          <a:p>
            <a:r>
              <a:rPr lang="es-ES" dirty="0">
                <a:hlinkClick r:id="rId3"/>
              </a:rPr>
              <a:t>https://github.com/angular/angular-seed</a:t>
            </a:r>
            <a:endParaRPr lang="es-ES" dirty="0"/>
          </a:p>
        </p:txBody>
      </p:sp>
      <p:pic>
        <p:nvPicPr>
          <p:cNvPr id="3" name="Imagen 2"/>
          <p:cNvPicPr>
            <a:picLocks noChangeAspect="1"/>
          </p:cNvPicPr>
          <p:nvPr/>
        </p:nvPicPr>
        <p:blipFill>
          <a:blip r:embed="rId4"/>
          <a:stretch>
            <a:fillRect/>
          </a:stretch>
        </p:blipFill>
        <p:spPr>
          <a:xfrm>
            <a:off x="2715886" y="2582589"/>
            <a:ext cx="5799464" cy="3818211"/>
          </a:xfrm>
          <a:prstGeom prst="rect">
            <a:avLst/>
          </a:prstGeom>
        </p:spPr>
      </p:pic>
      <p:sp>
        <p:nvSpPr>
          <p:cNvPr id="4" name="Elipse 3"/>
          <p:cNvSpPr/>
          <p:nvPr/>
        </p:nvSpPr>
        <p:spPr>
          <a:xfrm>
            <a:off x="7191210" y="4969565"/>
            <a:ext cx="1324139" cy="543339"/>
          </a:xfrm>
          <a:prstGeom prst="ellipse">
            <a:avLst/>
          </a:prstGeom>
          <a:solidFill>
            <a:srgbClr val="EAEAEA">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07325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322654" cy="638174"/>
          </a:xfrm>
        </p:spPr>
        <p:txBody>
          <a:bodyPr>
            <a:normAutofit/>
          </a:bodyPr>
          <a:lstStyle/>
          <a:p>
            <a:pPr algn="ctr"/>
            <a:r>
              <a:rPr lang="en-US" dirty="0"/>
              <a:t>Angular seed: </a:t>
            </a:r>
            <a:r>
              <a:rPr lang="es-ES" dirty="0"/>
              <a:t>Instalación (1)</a:t>
            </a:r>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4377617" y="1321265"/>
            <a:ext cx="3683812" cy="523220"/>
          </a:xfrm>
          <a:prstGeom prst="rect">
            <a:avLst/>
          </a:prstGeom>
        </p:spPr>
        <p:txBody>
          <a:bodyPr wrap="square">
            <a:spAutoFit/>
          </a:bodyPr>
          <a:lstStyle/>
          <a:p>
            <a:r>
              <a:rPr lang="es-ES" sz="1400" dirty="0" err="1"/>
              <a:t>git</a:t>
            </a:r>
            <a:r>
              <a:rPr lang="es-ES" sz="1400" dirty="0"/>
              <a:t> clone https://github.com/angular/angular-seed.git 03a_Proyecto_AS</a:t>
            </a:r>
          </a:p>
        </p:txBody>
      </p:sp>
      <p:sp>
        <p:nvSpPr>
          <p:cNvPr id="6" name="Rectángulo 5"/>
          <p:cNvSpPr/>
          <p:nvPr/>
        </p:nvSpPr>
        <p:spPr>
          <a:xfrm>
            <a:off x="1187968" y="1316872"/>
            <a:ext cx="2735814" cy="400110"/>
          </a:xfrm>
          <a:prstGeom prst="rect">
            <a:avLst/>
          </a:prstGeom>
        </p:spPr>
        <p:txBody>
          <a:bodyPr wrap="none">
            <a:spAutoFit/>
          </a:bodyPr>
          <a:lstStyle/>
          <a:p>
            <a:r>
              <a:rPr lang="es-ES" sz="2000" b="1" dirty="0" err="1"/>
              <a:t>git</a:t>
            </a:r>
            <a:r>
              <a:rPr lang="es-ES" sz="2000" b="1" dirty="0"/>
              <a:t> clone  origen destino</a:t>
            </a:r>
          </a:p>
        </p:txBody>
      </p:sp>
      <p:pic>
        <p:nvPicPr>
          <p:cNvPr id="7" name="Imagen 6"/>
          <p:cNvPicPr>
            <a:picLocks noChangeAspect="1"/>
          </p:cNvPicPr>
          <p:nvPr/>
        </p:nvPicPr>
        <p:blipFill>
          <a:blip r:embed="rId3"/>
          <a:stretch>
            <a:fillRect/>
          </a:stretch>
        </p:blipFill>
        <p:spPr>
          <a:xfrm>
            <a:off x="1265963" y="1970157"/>
            <a:ext cx="6767098" cy="1153678"/>
          </a:xfrm>
          <a:prstGeom prst="rect">
            <a:avLst/>
          </a:prstGeom>
        </p:spPr>
      </p:pic>
      <p:pic>
        <p:nvPicPr>
          <p:cNvPr id="8" name="Imagen 7"/>
          <p:cNvPicPr>
            <a:picLocks noChangeAspect="1"/>
          </p:cNvPicPr>
          <p:nvPr/>
        </p:nvPicPr>
        <p:blipFill>
          <a:blip r:embed="rId4"/>
          <a:stretch>
            <a:fillRect/>
          </a:stretch>
        </p:blipFill>
        <p:spPr>
          <a:xfrm>
            <a:off x="2584221" y="3465049"/>
            <a:ext cx="2622385" cy="2382898"/>
          </a:xfrm>
          <a:prstGeom prst="rect">
            <a:avLst/>
          </a:prstGeom>
        </p:spPr>
      </p:pic>
      <p:pic>
        <p:nvPicPr>
          <p:cNvPr id="9" name="Imagen 8"/>
          <p:cNvPicPr>
            <a:picLocks noChangeAspect="1"/>
          </p:cNvPicPr>
          <p:nvPr/>
        </p:nvPicPr>
        <p:blipFill>
          <a:blip r:embed="rId5"/>
          <a:stretch>
            <a:fillRect/>
          </a:stretch>
        </p:blipFill>
        <p:spPr>
          <a:xfrm>
            <a:off x="5538631" y="3462418"/>
            <a:ext cx="2110823" cy="2370443"/>
          </a:xfrm>
          <a:prstGeom prst="rect">
            <a:avLst/>
          </a:prstGeom>
        </p:spPr>
      </p:pic>
      <p:sp>
        <p:nvSpPr>
          <p:cNvPr id="10" name="CuadroTexto 9"/>
          <p:cNvSpPr txBox="1"/>
          <p:nvPr/>
        </p:nvSpPr>
        <p:spPr>
          <a:xfrm>
            <a:off x="1272061" y="4027237"/>
            <a:ext cx="1146148" cy="369332"/>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s-ES" dirty="0"/>
              <a:t>Aplicación</a:t>
            </a:r>
          </a:p>
        </p:txBody>
      </p:sp>
      <p:sp>
        <p:nvSpPr>
          <p:cNvPr id="11" name="CuadroTexto 10"/>
          <p:cNvSpPr txBox="1"/>
          <p:nvPr/>
        </p:nvSpPr>
        <p:spPr>
          <a:xfrm>
            <a:off x="1187968" y="5114158"/>
            <a:ext cx="123024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Pruebas</a:t>
            </a:r>
            <a:br>
              <a:rPr lang="es-ES" dirty="0"/>
            </a:br>
            <a:r>
              <a:rPr lang="en-US" i="1" dirty="0"/>
              <a:t>End-to-End</a:t>
            </a:r>
          </a:p>
        </p:txBody>
      </p:sp>
      <p:sp>
        <p:nvSpPr>
          <p:cNvPr id="12" name="CuadroTexto 11"/>
          <p:cNvSpPr txBox="1"/>
          <p:nvPr/>
        </p:nvSpPr>
        <p:spPr>
          <a:xfrm>
            <a:off x="6878301" y="4001308"/>
            <a:ext cx="1457450"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s-ES" dirty="0"/>
              <a:t>Ficheros de</a:t>
            </a:r>
            <a:br>
              <a:rPr lang="es-ES" dirty="0"/>
            </a:br>
            <a:r>
              <a:rPr lang="es-ES" dirty="0"/>
              <a:t>configuración</a:t>
            </a:r>
          </a:p>
        </p:txBody>
      </p:sp>
      <p:cxnSp>
        <p:nvCxnSpPr>
          <p:cNvPr id="14" name="Conector recto de flecha 13"/>
          <p:cNvCxnSpPr>
            <a:stCxn id="11" idx="3"/>
          </p:cNvCxnSpPr>
          <p:nvPr/>
        </p:nvCxnSpPr>
        <p:spPr>
          <a:xfrm>
            <a:off x="2418209" y="5437324"/>
            <a:ext cx="583226" cy="18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10" idx="3"/>
          </p:cNvCxnSpPr>
          <p:nvPr/>
        </p:nvCxnSpPr>
        <p:spPr>
          <a:xfrm>
            <a:off x="2418209" y="4211903"/>
            <a:ext cx="332025" cy="2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3923782" y="5986778"/>
            <a:ext cx="3109121" cy="369332"/>
          </a:xfrm>
          <a:prstGeom prst="rect">
            <a:avLst/>
          </a:prstGeom>
          <a:noFill/>
        </p:spPr>
        <p:txBody>
          <a:bodyPr wrap="none" rtlCol="0">
            <a:spAutoFit/>
          </a:bodyPr>
          <a:lstStyle/>
          <a:p>
            <a:r>
              <a:rPr lang="es-ES" dirty="0"/>
              <a:t>No incluye aún ninguna librería</a:t>
            </a:r>
          </a:p>
        </p:txBody>
      </p:sp>
    </p:spTree>
    <p:extLst>
      <p:ext uri="{BB962C8B-B14F-4D97-AF65-F5344CB8AC3E}">
        <p14:creationId xmlns:p14="http://schemas.microsoft.com/office/powerpoint/2010/main" val="8232734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322654" cy="638174"/>
          </a:xfrm>
        </p:spPr>
        <p:txBody>
          <a:bodyPr>
            <a:normAutofit/>
          </a:bodyPr>
          <a:lstStyle/>
          <a:p>
            <a:pPr algn="ctr"/>
            <a:r>
              <a:rPr lang="en-US" dirty="0"/>
              <a:t>Angular seed: </a:t>
            </a:r>
            <a:r>
              <a:rPr lang="es-ES" dirty="0"/>
              <a:t>Instalación (2)</a:t>
            </a:r>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9" name="CuadroTexto 18"/>
          <p:cNvSpPr txBox="1"/>
          <p:nvPr/>
        </p:nvSpPr>
        <p:spPr>
          <a:xfrm>
            <a:off x="5448056" y="1304645"/>
            <a:ext cx="2065927" cy="646331"/>
          </a:xfrm>
          <a:prstGeom prst="rect">
            <a:avLst/>
          </a:prstGeom>
          <a:noFill/>
        </p:spPr>
        <p:txBody>
          <a:bodyPr wrap="square" rtlCol="0">
            <a:spAutoFit/>
          </a:bodyPr>
          <a:lstStyle/>
          <a:p>
            <a:r>
              <a:rPr lang="es-ES" b="1" dirty="0"/>
              <a:t>Instalación de las librerías necesarias</a:t>
            </a:r>
          </a:p>
        </p:txBody>
      </p:sp>
      <p:sp>
        <p:nvSpPr>
          <p:cNvPr id="3" name="Rectángulo 2"/>
          <p:cNvSpPr/>
          <p:nvPr/>
        </p:nvSpPr>
        <p:spPr>
          <a:xfrm>
            <a:off x="2684295" y="1673977"/>
            <a:ext cx="1393843" cy="369332"/>
          </a:xfrm>
          <a:prstGeom prst="rect">
            <a:avLst/>
          </a:prstGeom>
        </p:spPr>
        <p:txBody>
          <a:bodyPr wrap="none">
            <a:spAutoFit/>
          </a:bodyPr>
          <a:lstStyle/>
          <a:p>
            <a:r>
              <a:rPr lang="es-ES" dirty="0" err="1"/>
              <a:t>package.json</a:t>
            </a:r>
            <a:endParaRPr lang="es-ES" dirty="0"/>
          </a:p>
        </p:txBody>
      </p:sp>
      <p:sp>
        <p:nvSpPr>
          <p:cNvPr id="4" name="CuadroTexto 3"/>
          <p:cNvSpPr txBox="1"/>
          <p:nvPr/>
        </p:nvSpPr>
        <p:spPr>
          <a:xfrm>
            <a:off x="1191975" y="1203032"/>
            <a:ext cx="1363900" cy="400110"/>
          </a:xfrm>
          <a:prstGeom prst="rect">
            <a:avLst/>
          </a:prstGeom>
          <a:noFill/>
        </p:spPr>
        <p:txBody>
          <a:bodyPr wrap="none" rtlCol="0">
            <a:spAutoFit/>
          </a:bodyPr>
          <a:lstStyle/>
          <a:p>
            <a:r>
              <a:rPr lang="es-ES" sz="2000" b="1" dirty="0" err="1"/>
              <a:t>npm</a:t>
            </a:r>
            <a:r>
              <a:rPr lang="es-ES" sz="2000" b="1" dirty="0"/>
              <a:t> </a:t>
            </a:r>
            <a:r>
              <a:rPr lang="es-ES" sz="2000" b="1" dirty="0" err="1"/>
              <a:t>install</a:t>
            </a:r>
            <a:endParaRPr lang="es-ES" sz="2000" b="1" dirty="0"/>
          </a:p>
        </p:txBody>
      </p:sp>
      <p:sp>
        <p:nvSpPr>
          <p:cNvPr id="18" name="CuadroTexto 17"/>
          <p:cNvSpPr txBox="1"/>
          <p:nvPr/>
        </p:nvSpPr>
        <p:spPr>
          <a:xfrm>
            <a:off x="4078138" y="2149258"/>
            <a:ext cx="1515114" cy="646331"/>
          </a:xfrm>
          <a:prstGeom prst="rect">
            <a:avLst/>
          </a:prstGeom>
          <a:noFill/>
        </p:spPr>
        <p:txBody>
          <a:bodyPr wrap="square" rtlCol="0">
            <a:spAutoFit/>
          </a:bodyPr>
          <a:lstStyle/>
          <a:p>
            <a:r>
              <a:rPr lang="es-ES" dirty="0"/>
              <a:t>incluye y ejecuta </a:t>
            </a:r>
            <a:r>
              <a:rPr lang="es-ES" dirty="0" err="1"/>
              <a:t>bower</a:t>
            </a:r>
            <a:endParaRPr lang="es-ES" dirty="0"/>
          </a:p>
        </p:txBody>
      </p:sp>
      <p:cxnSp>
        <p:nvCxnSpPr>
          <p:cNvPr id="22" name="Conector angular 21"/>
          <p:cNvCxnSpPr>
            <a:stCxn id="4" idx="2"/>
            <a:endCxn id="3" idx="1"/>
          </p:cNvCxnSpPr>
          <p:nvPr/>
        </p:nvCxnSpPr>
        <p:spPr>
          <a:xfrm rot="16200000" flipH="1">
            <a:off x="2151360" y="1325707"/>
            <a:ext cx="255501" cy="8103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3" idx="2"/>
            <a:endCxn id="18" idx="1"/>
          </p:cNvCxnSpPr>
          <p:nvPr/>
        </p:nvCxnSpPr>
        <p:spPr>
          <a:xfrm rot="16200000" flipH="1">
            <a:off x="3515120" y="1909405"/>
            <a:ext cx="429115" cy="6969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6096835" y="2967799"/>
            <a:ext cx="1208472" cy="369332"/>
          </a:xfrm>
          <a:prstGeom prst="rect">
            <a:avLst/>
          </a:prstGeom>
        </p:spPr>
        <p:txBody>
          <a:bodyPr wrap="none">
            <a:spAutoFit/>
          </a:bodyPr>
          <a:lstStyle/>
          <a:p>
            <a:r>
              <a:rPr lang="es-ES" dirty="0" err="1"/>
              <a:t>bower.json</a:t>
            </a:r>
            <a:endParaRPr lang="es-ES" dirty="0"/>
          </a:p>
        </p:txBody>
      </p:sp>
      <p:cxnSp>
        <p:nvCxnSpPr>
          <p:cNvPr id="32" name="Conector angular 31"/>
          <p:cNvCxnSpPr>
            <a:stCxn id="18" idx="2"/>
            <a:endCxn id="29" idx="1"/>
          </p:cNvCxnSpPr>
          <p:nvPr/>
        </p:nvCxnSpPr>
        <p:spPr>
          <a:xfrm rot="16200000" flipH="1">
            <a:off x="5287827" y="2343457"/>
            <a:ext cx="356876" cy="12611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ángulo 33"/>
          <p:cNvSpPr/>
          <p:nvPr/>
        </p:nvSpPr>
        <p:spPr>
          <a:xfrm>
            <a:off x="5147460" y="3861102"/>
            <a:ext cx="3143401" cy="1477328"/>
          </a:xfrm>
          <a:prstGeom prst="rect">
            <a:avLst/>
          </a:prstGeom>
        </p:spPr>
        <p:txBody>
          <a:bodyPr wrap="square">
            <a:spAutoFit/>
          </a:bodyPr>
          <a:lstStyle/>
          <a:p>
            <a:r>
              <a:rPr lang="es-ES" noProof="1"/>
              <a:t>"angular": "~1.4.0",</a:t>
            </a:r>
          </a:p>
          <a:p>
            <a:r>
              <a:rPr lang="es-ES" noProof="1"/>
              <a:t>"angular-route": "~1.4.0",</a:t>
            </a:r>
          </a:p>
          <a:p>
            <a:r>
              <a:rPr lang="es-ES" noProof="1"/>
              <a:t>"angular-loader": "~1.4.0",</a:t>
            </a:r>
          </a:p>
          <a:p>
            <a:r>
              <a:rPr lang="es-ES" noProof="1"/>
              <a:t>"angular-mocks": "~1.4.0",</a:t>
            </a:r>
          </a:p>
          <a:p>
            <a:r>
              <a:rPr lang="es-ES" noProof="1"/>
              <a:t> "html5-boilerplate": "~5.2.0"</a:t>
            </a:r>
          </a:p>
        </p:txBody>
      </p:sp>
      <p:sp>
        <p:nvSpPr>
          <p:cNvPr id="35" name="Rectángulo 34"/>
          <p:cNvSpPr/>
          <p:nvPr/>
        </p:nvSpPr>
        <p:spPr>
          <a:xfrm>
            <a:off x="1164706" y="3145539"/>
            <a:ext cx="4111290" cy="2862322"/>
          </a:xfrm>
          <a:prstGeom prst="rect">
            <a:avLst/>
          </a:prstGeom>
        </p:spPr>
        <p:txBody>
          <a:bodyPr wrap="square">
            <a:spAutoFit/>
          </a:bodyPr>
          <a:lstStyle/>
          <a:p>
            <a:r>
              <a:rPr lang="es-ES" noProof="1"/>
              <a:t>"bower": "^1.3.1",</a:t>
            </a:r>
          </a:p>
          <a:p>
            <a:r>
              <a:rPr lang="es-ES" noProof="1"/>
              <a:t>"http-server": "^0.6.1",</a:t>
            </a:r>
          </a:p>
          <a:p>
            <a:r>
              <a:rPr lang="es-ES" noProof="1"/>
              <a:t>"jasmine-core": "^2.3.4",</a:t>
            </a:r>
          </a:p>
          <a:p>
            <a:r>
              <a:rPr lang="es-ES" noProof="1"/>
              <a:t>"karma": "~0.12",</a:t>
            </a:r>
          </a:p>
          <a:p>
            <a:r>
              <a:rPr lang="es-ES" noProof="1"/>
              <a:t>"karma-chrome-launcher": "^0.1.12",</a:t>
            </a:r>
          </a:p>
          <a:p>
            <a:r>
              <a:rPr lang="es-ES" noProof="1"/>
              <a:t>"karma-firefox-launcher": "^0.1.6",</a:t>
            </a:r>
          </a:p>
          <a:p>
            <a:r>
              <a:rPr lang="es-ES" noProof="1"/>
              <a:t>"karma-jasmine": "^0.3.5",</a:t>
            </a:r>
          </a:p>
          <a:p>
            <a:r>
              <a:rPr lang="es-ES" noProof="1"/>
              <a:t>"karma-junit-reporter": "^0.2.2",</a:t>
            </a:r>
          </a:p>
          <a:p>
            <a:r>
              <a:rPr lang="es-ES" noProof="1"/>
              <a:t>"protractor": "^2.1.0",</a:t>
            </a:r>
          </a:p>
          <a:p>
            <a:r>
              <a:rPr lang="es-ES" noProof="1"/>
              <a:t>"shelljs": "^0.2.6"</a:t>
            </a:r>
          </a:p>
        </p:txBody>
      </p:sp>
      <p:sp>
        <p:nvSpPr>
          <p:cNvPr id="38" name="Flecha curvada hacia la derecha 37"/>
          <p:cNvSpPr/>
          <p:nvPr/>
        </p:nvSpPr>
        <p:spPr>
          <a:xfrm rot="977461">
            <a:off x="1685122" y="1831043"/>
            <a:ext cx="826702" cy="12230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9" name="Flecha curvada hacia la izquierda 38"/>
          <p:cNvSpPr/>
          <p:nvPr/>
        </p:nvSpPr>
        <p:spPr>
          <a:xfrm rot="20072016">
            <a:off x="7568518" y="3009143"/>
            <a:ext cx="702365" cy="113802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1880857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Proyecto con </a:t>
            </a:r>
            <a:r>
              <a:rPr lang="en-US" dirty="0"/>
              <a:t>Angular seed</a:t>
            </a:r>
          </a:p>
        </p:txBody>
      </p:sp>
      <p:pic>
        <p:nvPicPr>
          <p:cNvPr id="4" name="Imagen 3"/>
          <p:cNvPicPr>
            <a:picLocks noChangeAspect="1"/>
          </p:cNvPicPr>
          <p:nvPr/>
        </p:nvPicPr>
        <p:blipFill>
          <a:blip r:embed="rId2"/>
          <a:stretch>
            <a:fillRect/>
          </a:stretch>
        </p:blipFill>
        <p:spPr>
          <a:xfrm>
            <a:off x="1247361" y="1487763"/>
            <a:ext cx="1905000" cy="1152525"/>
          </a:xfrm>
          <a:prstGeom prst="rect">
            <a:avLst/>
          </a:prstGeom>
        </p:spPr>
      </p:pic>
      <p:cxnSp>
        <p:nvCxnSpPr>
          <p:cNvPr id="7" name="Conector recto de flecha 6"/>
          <p:cNvCxnSpPr/>
          <p:nvPr/>
        </p:nvCxnSpPr>
        <p:spPr>
          <a:xfrm>
            <a:off x="2107096" y="2064025"/>
            <a:ext cx="662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3"/>
          <a:stretch>
            <a:fillRect/>
          </a:stretch>
        </p:blipFill>
        <p:spPr>
          <a:xfrm>
            <a:off x="2769704" y="1649413"/>
            <a:ext cx="1876425" cy="1743075"/>
          </a:xfrm>
          <a:prstGeom prst="rect">
            <a:avLst/>
          </a:prstGeom>
        </p:spPr>
      </p:pic>
      <p:sp>
        <p:nvSpPr>
          <p:cNvPr id="9" name="CuadroTexto 8"/>
          <p:cNvSpPr txBox="1"/>
          <p:nvPr/>
        </p:nvSpPr>
        <p:spPr>
          <a:xfrm>
            <a:off x="5194853" y="1740859"/>
            <a:ext cx="2411895" cy="646331"/>
          </a:xfrm>
          <a:prstGeom prst="rect">
            <a:avLst/>
          </a:prstGeom>
          <a:noFill/>
        </p:spPr>
        <p:txBody>
          <a:bodyPr wrap="square" rtlCol="0">
            <a:spAutoFit/>
          </a:bodyPr>
          <a:lstStyle/>
          <a:p>
            <a:r>
              <a:rPr lang="es-ES" dirty="0"/>
              <a:t>Accedemos a index.html vía </a:t>
            </a:r>
            <a:r>
              <a:rPr lang="en-US" i="1" dirty="0"/>
              <a:t>localhost</a:t>
            </a:r>
          </a:p>
        </p:txBody>
      </p:sp>
      <p:sp>
        <p:nvSpPr>
          <p:cNvPr id="10" name="CuadroTexto 9"/>
          <p:cNvSpPr txBox="1"/>
          <p:nvPr/>
        </p:nvSpPr>
        <p:spPr>
          <a:xfrm>
            <a:off x="5300034" y="2520950"/>
            <a:ext cx="2890069" cy="1200329"/>
          </a:xfrm>
          <a:prstGeom prst="rect">
            <a:avLst/>
          </a:prstGeom>
          <a:noFill/>
        </p:spPr>
        <p:txBody>
          <a:bodyPr wrap="square" rtlCol="0">
            <a:spAutoFit/>
          </a:bodyPr>
          <a:lstStyle/>
          <a:p>
            <a:pPr marL="285750" indent="-285750">
              <a:buFont typeface="Arial" panose="020B0604020202020204" pitchFamily="34" charset="0"/>
              <a:buChar char="•"/>
            </a:pPr>
            <a:r>
              <a:rPr lang="es-ES" dirty="0"/>
              <a:t>usando IIS</a:t>
            </a:r>
          </a:p>
          <a:p>
            <a:pPr marL="285750" indent="-285750">
              <a:buFont typeface="Arial" panose="020B0604020202020204" pitchFamily="34" charset="0"/>
              <a:buChar char="•"/>
            </a:pPr>
            <a:r>
              <a:rPr lang="es-ES" dirty="0"/>
              <a:t>usando el servidor Node.js incluido y ya configurado</a:t>
            </a:r>
          </a:p>
        </p:txBody>
      </p:sp>
      <p:pic>
        <p:nvPicPr>
          <p:cNvPr id="11" name="Imagen 10"/>
          <p:cNvPicPr>
            <a:picLocks noChangeAspect="1"/>
          </p:cNvPicPr>
          <p:nvPr/>
        </p:nvPicPr>
        <p:blipFill>
          <a:blip r:embed="rId4"/>
          <a:stretch>
            <a:fillRect/>
          </a:stretch>
        </p:blipFill>
        <p:spPr>
          <a:xfrm>
            <a:off x="911208" y="3761820"/>
            <a:ext cx="3914775" cy="752475"/>
          </a:xfrm>
          <a:prstGeom prst="rect">
            <a:avLst/>
          </a:prstGeom>
        </p:spPr>
      </p:pic>
      <p:sp>
        <p:nvSpPr>
          <p:cNvPr id="12" name="CuadroTexto 11"/>
          <p:cNvSpPr txBox="1"/>
          <p:nvPr/>
        </p:nvSpPr>
        <p:spPr>
          <a:xfrm>
            <a:off x="905588" y="3352386"/>
            <a:ext cx="1218026" cy="400110"/>
          </a:xfrm>
          <a:prstGeom prst="rect">
            <a:avLst/>
          </a:prstGeom>
          <a:noFill/>
        </p:spPr>
        <p:txBody>
          <a:bodyPr wrap="none" rtlCol="0">
            <a:spAutoFit/>
          </a:bodyPr>
          <a:lstStyle/>
          <a:p>
            <a:r>
              <a:rPr lang="es-ES" sz="2000" b="1" dirty="0" err="1"/>
              <a:t>npm</a:t>
            </a:r>
            <a:r>
              <a:rPr lang="es-ES" sz="2000" b="1" dirty="0"/>
              <a:t> </a:t>
            </a:r>
            <a:r>
              <a:rPr lang="es-ES" sz="2000" b="1" dirty="0" err="1"/>
              <a:t>start</a:t>
            </a:r>
            <a:endParaRPr lang="es-ES" sz="2000" b="1" dirty="0"/>
          </a:p>
        </p:txBody>
      </p:sp>
      <p:sp>
        <p:nvSpPr>
          <p:cNvPr id="13" name="Rectángulo 12"/>
          <p:cNvSpPr/>
          <p:nvPr/>
        </p:nvSpPr>
        <p:spPr>
          <a:xfrm>
            <a:off x="1514601" y="5211930"/>
            <a:ext cx="2631233" cy="369332"/>
          </a:xfrm>
          <a:prstGeom prst="rect">
            <a:avLst/>
          </a:prstGeom>
        </p:spPr>
        <p:txBody>
          <a:bodyPr wrap="none">
            <a:spAutoFit/>
          </a:bodyPr>
          <a:lstStyle/>
          <a:p>
            <a:r>
              <a:rPr lang="es-ES" dirty="0"/>
              <a:t>http://localhost:8000/app</a:t>
            </a:r>
          </a:p>
        </p:txBody>
      </p:sp>
      <p:sp>
        <p:nvSpPr>
          <p:cNvPr id="14" name="CuadroTexto 13"/>
          <p:cNvSpPr txBox="1"/>
          <p:nvPr/>
        </p:nvSpPr>
        <p:spPr>
          <a:xfrm>
            <a:off x="905588" y="4842598"/>
            <a:ext cx="1677895" cy="369332"/>
          </a:xfrm>
          <a:prstGeom prst="rect">
            <a:avLst/>
          </a:prstGeom>
          <a:noFill/>
        </p:spPr>
        <p:txBody>
          <a:bodyPr wrap="none" rtlCol="0">
            <a:spAutoFit/>
          </a:bodyPr>
          <a:lstStyle/>
          <a:p>
            <a:r>
              <a:rPr lang="es-ES" dirty="0"/>
              <a:t>En el navegador</a:t>
            </a:r>
          </a:p>
        </p:txBody>
      </p:sp>
      <p:pic>
        <p:nvPicPr>
          <p:cNvPr id="15" name="Imagen 14"/>
          <p:cNvPicPr>
            <a:picLocks noChangeAspect="1"/>
          </p:cNvPicPr>
          <p:nvPr/>
        </p:nvPicPr>
        <p:blipFill>
          <a:blip r:embed="rId5"/>
          <a:stretch>
            <a:fillRect/>
          </a:stretch>
        </p:blipFill>
        <p:spPr>
          <a:xfrm>
            <a:off x="5194853" y="4138057"/>
            <a:ext cx="2145433" cy="1586251"/>
          </a:xfrm>
          <a:prstGeom prst="rect">
            <a:avLst/>
          </a:prstGeom>
        </p:spPr>
        <p:style>
          <a:lnRef idx="0">
            <a:schemeClr val="dk1"/>
          </a:lnRef>
          <a:fillRef idx="3">
            <a:schemeClr val="dk1"/>
          </a:fillRef>
          <a:effectRef idx="3">
            <a:schemeClr val="dk1"/>
          </a:effectRef>
          <a:fontRef idx="minor">
            <a:schemeClr val="lt1"/>
          </a:fontRef>
        </p:style>
      </p:pic>
      <p:sp>
        <p:nvSpPr>
          <p:cNvPr id="16" name="CuadroTexto 15"/>
          <p:cNvSpPr txBox="1"/>
          <p:nvPr/>
        </p:nvSpPr>
        <p:spPr>
          <a:xfrm>
            <a:off x="2445842" y="5848384"/>
            <a:ext cx="3399983" cy="369332"/>
          </a:xfrm>
          <a:prstGeom prst="rect">
            <a:avLst/>
          </a:prstGeom>
          <a:noFill/>
        </p:spPr>
        <p:txBody>
          <a:bodyPr wrap="square" rtlCol="0">
            <a:spAutoFit/>
          </a:bodyPr>
          <a:lstStyle/>
          <a:p>
            <a:r>
              <a:rPr lang="es-ES" dirty="0"/>
              <a:t>Podemos modificar el contenido</a:t>
            </a:r>
          </a:p>
        </p:txBody>
      </p:sp>
      <p:pic>
        <p:nvPicPr>
          <p:cNvPr id="17" name="Imagen 16"/>
          <p:cNvPicPr>
            <a:picLocks noChangeAspect="1"/>
          </p:cNvPicPr>
          <p:nvPr/>
        </p:nvPicPr>
        <p:blipFill>
          <a:blip r:embed="rId6"/>
          <a:stretch>
            <a:fillRect/>
          </a:stretch>
        </p:blipFill>
        <p:spPr>
          <a:xfrm>
            <a:off x="5845825" y="5303316"/>
            <a:ext cx="2286000" cy="914400"/>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572869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830578" y="2060812"/>
            <a:ext cx="5684771" cy="3823153"/>
          </a:xfrm>
          <a:prstGeom prst="rect">
            <a:avLst/>
          </a:prstGeom>
        </p:spPr>
      </p:pic>
      <p:sp>
        <p:nvSpPr>
          <p:cNvPr id="2" name="Título 1"/>
          <p:cNvSpPr>
            <a:spLocks noGrp="1"/>
          </p:cNvSpPr>
          <p:nvPr>
            <p:ph type="title"/>
          </p:nvPr>
        </p:nvSpPr>
        <p:spPr>
          <a:xfrm>
            <a:off x="628650" y="365127"/>
            <a:ext cx="7432779" cy="638174"/>
          </a:xfrm>
        </p:spPr>
        <p:txBody>
          <a:bodyPr>
            <a:normAutofit/>
          </a:bodyPr>
          <a:lstStyle/>
          <a:p>
            <a:pPr algn="ctr"/>
            <a:r>
              <a:rPr lang="en-US" noProof="1"/>
              <a:t>ngBoilerplate</a:t>
            </a:r>
          </a:p>
        </p:txBody>
      </p:sp>
      <p:pic>
        <p:nvPicPr>
          <p:cNvPr id="30" name="Imagen 29"/>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6" name="CuadroTexto 15"/>
          <p:cNvSpPr txBox="1"/>
          <p:nvPr/>
        </p:nvSpPr>
        <p:spPr>
          <a:xfrm>
            <a:off x="808574" y="1123601"/>
            <a:ext cx="7627949" cy="369332"/>
          </a:xfrm>
          <a:prstGeom prst="rect">
            <a:avLst/>
          </a:prstGeom>
          <a:noFill/>
        </p:spPr>
        <p:txBody>
          <a:bodyPr wrap="square" rtlCol="0">
            <a:spAutoFit/>
          </a:bodyPr>
          <a:lstStyle/>
          <a:p>
            <a:r>
              <a:rPr lang="es-ES" dirty="0"/>
              <a:t>esqueleto de una aplicación desarrollada …</a:t>
            </a:r>
          </a:p>
        </p:txBody>
      </p:sp>
      <p:sp>
        <p:nvSpPr>
          <p:cNvPr id="18" name="Rectángulo 17"/>
          <p:cNvSpPr/>
          <p:nvPr/>
        </p:nvSpPr>
        <p:spPr>
          <a:xfrm>
            <a:off x="993420" y="1492933"/>
            <a:ext cx="4118500" cy="369332"/>
          </a:xfrm>
          <a:prstGeom prst="rect">
            <a:avLst/>
          </a:prstGeom>
        </p:spPr>
        <p:txBody>
          <a:bodyPr wrap="none">
            <a:spAutoFit/>
          </a:bodyPr>
          <a:lstStyle/>
          <a:p>
            <a:r>
              <a:rPr lang="es-ES" dirty="0">
                <a:hlinkClick r:id="rId4"/>
              </a:rPr>
              <a:t>https://github.com/angular/angular-seed</a:t>
            </a:r>
            <a:endParaRPr lang="es-ES" dirty="0"/>
          </a:p>
        </p:txBody>
      </p:sp>
      <p:sp>
        <p:nvSpPr>
          <p:cNvPr id="4" name="Elipse 3"/>
          <p:cNvSpPr/>
          <p:nvPr/>
        </p:nvSpPr>
        <p:spPr>
          <a:xfrm>
            <a:off x="7112384" y="4346713"/>
            <a:ext cx="1324139" cy="543339"/>
          </a:xfrm>
          <a:prstGeom prst="ellipse">
            <a:avLst/>
          </a:prstGeom>
          <a:solidFill>
            <a:srgbClr val="EAEAEA">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734520" y="2926447"/>
            <a:ext cx="1855113" cy="2308324"/>
          </a:xfrm>
          <a:prstGeom prst="rect">
            <a:avLst/>
          </a:prstGeom>
        </p:spPr>
        <p:txBody>
          <a:bodyPr wrap="square">
            <a:spAutoFit/>
          </a:bodyPr>
          <a:lstStyle/>
          <a:p>
            <a:pPr marL="285750" indent="-285750">
              <a:buFont typeface="Arial" panose="020B0604020202020204" pitchFamily="34" charset="0"/>
              <a:buChar char="•"/>
            </a:pPr>
            <a:r>
              <a:rPr lang="en-US" dirty="0"/>
              <a:t>Bootstrap</a:t>
            </a:r>
          </a:p>
          <a:p>
            <a:pPr marL="285750" indent="-285750">
              <a:buFont typeface="Arial" panose="020B0604020202020204" pitchFamily="34" charset="0"/>
              <a:buChar char="•"/>
            </a:pPr>
            <a:r>
              <a:rPr lang="en-US" dirty="0"/>
              <a:t>UI Bootstrap</a:t>
            </a:r>
          </a:p>
          <a:p>
            <a:pPr marL="285750" indent="-285750">
              <a:buFont typeface="Arial" panose="020B0604020202020204" pitchFamily="34" charset="0"/>
              <a:buChar char="•"/>
            </a:pPr>
            <a:r>
              <a:rPr lang="en-US" dirty="0"/>
              <a:t>Angular UI</a:t>
            </a:r>
          </a:p>
          <a:p>
            <a:pPr marL="285750" indent="-285750">
              <a:buFont typeface="Arial" panose="020B0604020202020204" pitchFamily="34" charset="0"/>
              <a:buChar char="•"/>
            </a:pPr>
            <a:r>
              <a:rPr lang="en-US" dirty="0"/>
              <a:t>Font Awesome</a:t>
            </a:r>
          </a:p>
          <a:p>
            <a:pPr marL="285750" indent="-285750">
              <a:buFont typeface="Arial" panose="020B0604020202020204" pitchFamily="34" charset="0"/>
              <a:buChar char="•"/>
            </a:pPr>
            <a:r>
              <a:rPr lang="en-US" dirty="0"/>
              <a:t>LESS</a:t>
            </a:r>
          </a:p>
          <a:p>
            <a:pPr marL="285750" indent="-285750">
              <a:buFont typeface="Arial" panose="020B0604020202020204" pitchFamily="34" charset="0"/>
              <a:buChar char="•"/>
            </a:pPr>
            <a:r>
              <a:rPr lang="en-US" dirty="0"/>
              <a:t>Grunt</a:t>
            </a:r>
          </a:p>
          <a:p>
            <a:pPr marL="285750" indent="-285750">
              <a:buFont typeface="Arial" panose="020B0604020202020204" pitchFamily="34" charset="0"/>
              <a:buChar char="•"/>
            </a:pPr>
            <a:r>
              <a:rPr lang="en-US" dirty="0"/>
              <a:t>Angular Placeholders</a:t>
            </a:r>
            <a:endParaRPr lang="es-ES" dirty="0"/>
          </a:p>
        </p:txBody>
      </p:sp>
      <p:sp>
        <p:nvSpPr>
          <p:cNvPr id="7" name="CuadroTexto 6"/>
          <p:cNvSpPr txBox="1"/>
          <p:nvPr/>
        </p:nvSpPr>
        <p:spPr>
          <a:xfrm>
            <a:off x="808574" y="2291517"/>
            <a:ext cx="853503" cy="369332"/>
          </a:xfrm>
          <a:prstGeom prst="rect">
            <a:avLst/>
          </a:prstGeom>
          <a:noFill/>
        </p:spPr>
        <p:txBody>
          <a:bodyPr wrap="none" rtlCol="0">
            <a:spAutoFit/>
          </a:bodyPr>
          <a:lstStyle/>
          <a:p>
            <a:r>
              <a:rPr lang="es-ES" dirty="0"/>
              <a:t>Incluye</a:t>
            </a:r>
          </a:p>
        </p:txBody>
      </p:sp>
    </p:spTree>
    <p:extLst>
      <p:ext uri="{BB962C8B-B14F-4D97-AF65-F5344CB8AC3E}">
        <p14:creationId xmlns:p14="http://schemas.microsoft.com/office/powerpoint/2010/main" val="7000836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322654" cy="638174"/>
          </a:xfrm>
        </p:spPr>
        <p:txBody>
          <a:bodyPr>
            <a:normAutofit/>
          </a:bodyPr>
          <a:lstStyle/>
          <a:p>
            <a:pPr algn="ctr"/>
            <a:r>
              <a:rPr lang="en-US" noProof="1"/>
              <a:t>ngBoilerplate</a:t>
            </a:r>
            <a:r>
              <a:rPr lang="en-US" dirty="0"/>
              <a:t>: </a:t>
            </a:r>
            <a:r>
              <a:rPr lang="es-ES" dirty="0"/>
              <a:t>Instalación</a:t>
            </a:r>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687424" y="1869627"/>
            <a:ext cx="5747045" cy="338554"/>
          </a:xfrm>
          <a:prstGeom prst="rect">
            <a:avLst/>
          </a:prstGeom>
        </p:spPr>
        <p:txBody>
          <a:bodyPr wrap="square">
            <a:spAutoFit/>
          </a:bodyPr>
          <a:lstStyle/>
          <a:p>
            <a:r>
              <a:rPr lang="es-ES" sz="1600" dirty="0" err="1"/>
              <a:t>git</a:t>
            </a:r>
            <a:r>
              <a:rPr lang="es-ES" sz="1600" dirty="0"/>
              <a:t> clone https://github.com/ngbp/ngbp.git 03b_Proyecto_ngB</a:t>
            </a:r>
          </a:p>
        </p:txBody>
      </p:sp>
      <p:sp>
        <p:nvSpPr>
          <p:cNvPr id="6" name="Rectángulo 5"/>
          <p:cNvSpPr/>
          <p:nvPr/>
        </p:nvSpPr>
        <p:spPr>
          <a:xfrm>
            <a:off x="1187968" y="1316872"/>
            <a:ext cx="2735814" cy="400110"/>
          </a:xfrm>
          <a:prstGeom prst="rect">
            <a:avLst/>
          </a:prstGeom>
        </p:spPr>
        <p:txBody>
          <a:bodyPr wrap="none">
            <a:spAutoFit/>
          </a:bodyPr>
          <a:lstStyle/>
          <a:p>
            <a:r>
              <a:rPr lang="es-ES" sz="2000" b="1" dirty="0" err="1"/>
              <a:t>git</a:t>
            </a:r>
            <a:r>
              <a:rPr lang="es-ES" sz="2000" b="1" dirty="0"/>
              <a:t> clone  origen destino</a:t>
            </a:r>
          </a:p>
        </p:txBody>
      </p:sp>
      <p:sp>
        <p:nvSpPr>
          <p:cNvPr id="3" name="CuadroTexto 2"/>
          <p:cNvSpPr txBox="1"/>
          <p:nvPr/>
        </p:nvSpPr>
        <p:spPr>
          <a:xfrm>
            <a:off x="1187968" y="2568278"/>
            <a:ext cx="4929298" cy="369332"/>
          </a:xfrm>
          <a:prstGeom prst="rect">
            <a:avLst/>
          </a:prstGeom>
          <a:noFill/>
        </p:spPr>
        <p:txBody>
          <a:bodyPr wrap="none" rtlCol="0">
            <a:spAutoFit/>
          </a:bodyPr>
          <a:lstStyle/>
          <a:p>
            <a:r>
              <a:rPr lang="es-ES" dirty="0"/>
              <a:t>Es necesario tener instalado / instalar globalmente</a:t>
            </a:r>
          </a:p>
        </p:txBody>
      </p:sp>
      <p:sp>
        <p:nvSpPr>
          <p:cNvPr id="4" name="Rectángulo 3"/>
          <p:cNvSpPr/>
          <p:nvPr/>
        </p:nvSpPr>
        <p:spPr>
          <a:xfrm>
            <a:off x="1863505" y="3483134"/>
            <a:ext cx="3578224" cy="369332"/>
          </a:xfrm>
          <a:prstGeom prst="rect">
            <a:avLst/>
          </a:prstGeom>
        </p:spPr>
        <p:txBody>
          <a:bodyPr wrap="none">
            <a:spAutoFit/>
          </a:bodyPr>
          <a:lstStyle/>
          <a:p>
            <a:r>
              <a:rPr lang="sv-SE" dirty="0"/>
              <a:t>npm -g install grunt-cli karma bower</a:t>
            </a:r>
            <a:endParaRPr lang="es-ES" dirty="0"/>
          </a:p>
        </p:txBody>
      </p:sp>
      <p:sp>
        <p:nvSpPr>
          <p:cNvPr id="13" name="Rectángulo 12"/>
          <p:cNvSpPr/>
          <p:nvPr/>
        </p:nvSpPr>
        <p:spPr>
          <a:xfrm>
            <a:off x="6494556" y="2390322"/>
            <a:ext cx="1112036" cy="923330"/>
          </a:xfrm>
          <a:prstGeom prst="rect">
            <a:avLst/>
          </a:prstGeom>
        </p:spPr>
        <p:txBody>
          <a:bodyPr wrap="none">
            <a:spAutoFit/>
          </a:bodyPr>
          <a:lstStyle/>
          <a:p>
            <a:pPr marL="285750" indent="-285750">
              <a:buFont typeface="Arial" panose="020B0604020202020204" pitchFamily="34" charset="0"/>
              <a:buChar char="•"/>
            </a:pPr>
            <a:r>
              <a:rPr lang="sv-SE" dirty="0"/>
              <a:t>grunt</a:t>
            </a:r>
          </a:p>
          <a:p>
            <a:pPr marL="285750" indent="-285750">
              <a:buFont typeface="Arial" panose="020B0604020202020204" pitchFamily="34" charset="0"/>
              <a:buChar char="•"/>
            </a:pPr>
            <a:r>
              <a:rPr lang="sv-SE" dirty="0"/>
              <a:t>bower</a:t>
            </a:r>
          </a:p>
          <a:p>
            <a:pPr marL="285750" indent="-285750">
              <a:buFont typeface="Arial" panose="020B0604020202020204" pitchFamily="34" charset="0"/>
              <a:buChar char="•"/>
            </a:pPr>
            <a:r>
              <a:rPr lang="sv-SE" dirty="0"/>
              <a:t>karma </a:t>
            </a:r>
            <a:endParaRPr lang="es-ES" dirty="0"/>
          </a:p>
        </p:txBody>
      </p:sp>
      <p:sp>
        <p:nvSpPr>
          <p:cNvPr id="15" name="CuadroTexto 14"/>
          <p:cNvSpPr txBox="1"/>
          <p:nvPr/>
        </p:nvSpPr>
        <p:spPr>
          <a:xfrm>
            <a:off x="1187968" y="3025706"/>
            <a:ext cx="4133119" cy="369332"/>
          </a:xfrm>
          <a:prstGeom prst="rect">
            <a:avLst/>
          </a:prstGeom>
          <a:noFill/>
        </p:spPr>
        <p:txBody>
          <a:bodyPr wrap="none" rtlCol="0">
            <a:spAutoFit/>
          </a:bodyPr>
          <a:lstStyle/>
          <a:p>
            <a:r>
              <a:rPr lang="es-ES" dirty="0"/>
              <a:t>Si ya tenemos los dos primeros, en vez de </a:t>
            </a:r>
          </a:p>
        </p:txBody>
      </p:sp>
      <p:sp>
        <p:nvSpPr>
          <p:cNvPr id="20" name="Rectángulo 19"/>
          <p:cNvSpPr/>
          <p:nvPr/>
        </p:nvSpPr>
        <p:spPr>
          <a:xfrm>
            <a:off x="2968071" y="3949994"/>
            <a:ext cx="2353016" cy="400110"/>
          </a:xfrm>
          <a:prstGeom prst="rect">
            <a:avLst/>
          </a:prstGeom>
        </p:spPr>
        <p:txBody>
          <a:bodyPr wrap="none">
            <a:spAutoFit/>
          </a:bodyPr>
          <a:lstStyle/>
          <a:p>
            <a:r>
              <a:rPr lang="sv-SE" sz="2000" b="1" dirty="0"/>
              <a:t>npm -g install karma</a:t>
            </a:r>
            <a:endParaRPr lang="es-ES" sz="2000" b="1" dirty="0"/>
          </a:p>
        </p:txBody>
      </p:sp>
      <p:sp>
        <p:nvSpPr>
          <p:cNvPr id="16" name="CuadroTexto 15"/>
          <p:cNvSpPr txBox="1"/>
          <p:nvPr/>
        </p:nvSpPr>
        <p:spPr>
          <a:xfrm>
            <a:off x="1229966" y="3965383"/>
            <a:ext cx="1267078" cy="369332"/>
          </a:xfrm>
          <a:prstGeom prst="rect">
            <a:avLst/>
          </a:prstGeom>
          <a:noFill/>
        </p:spPr>
        <p:txBody>
          <a:bodyPr wrap="none" rtlCol="0">
            <a:spAutoFit/>
          </a:bodyPr>
          <a:lstStyle/>
          <a:p>
            <a:r>
              <a:rPr lang="es-ES" dirty="0"/>
              <a:t>Ejecutamos</a:t>
            </a:r>
          </a:p>
        </p:txBody>
      </p:sp>
      <p:sp>
        <p:nvSpPr>
          <p:cNvPr id="18" name="CuadroTexto 17"/>
          <p:cNvSpPr txBox="1"/>
          <p:nvPr/>
        </p:nvSpPr>
        <p:spPr>
          <a:xfrm>
            <a:off x="1229966" y="4551117"/>
            <a:ext cx="5656741" cy="369332"/>
          </a:xfrm>
          <a:prstGeom prst="rect">
            <a:avLst/>
          </a:prstGeom>
          <a:noFill/>
        </p:spPr>
        <p:txBody>
          <a:bodyPr wrap="none" rtlCol="0">
            <a:spAutoFit/>
          </a:bodyPr>
          <a:lstStyle/>
          <a:p>
            <a:r>
              <a:rPr lang="es-ES" dirty="0"/>
              <a:t>A nivel del proyecto, completamos todas las dependencias</a:t>
            </a:r>
          </a:p>
        </p:txBody>
      </p:sp>
      <p:sp>
        <p:nvSpPr>
          <p:cNvPr id="22" name="Rectángulo 21"/>
          <p:cNvSpPr/>
          <p:nvPr/>
        </p:nvSpPr>
        <p:spPr>
          <a:xfrm>
            <a:off x="2058946" y="5556791"/>
            <a:ext cx="1577388" cy="400110"/>
          </a:xfrm>
          <a:prstGeom prst="rect">
            <a:avLst/>
          </a:prstGeom>
        </p:spPr>
        <p:txBody>
          <a:bodyPr wrap="square">
            <a:spAutoFit/>
          </a:bodyPr>
          <a:lstStyle/>
          <a:p>
            <a:r>
              <a:rPr lang="es-ES" sz="2000" b="1" dirty="0" err="1"/>
              <a:t>bower</a:t>
            </a:r>
            <a:r>
              <a:rPr lang="es-ES" sz="2000" b="1" dirty="0"/>
              <a:t> </a:t>
            </a:r>
            <a:r>
              <a:rPr lang="es-ES" sz="2000" b="1" dirty="0" err="1"/>
              <a:t>install</a:t>
            </a:r>
            <a:endParaRPr lang="es-ES" sz="2000" b="1" dirty="0"/>
          </a:p>
        </p:txBody>
      </p:sp>
      <p:sp>
        <p:nvSpPr>
          <p:cNvPr id="23" name="Rectángulo 22"/>
          <p:cNvSpPr/>
          <p:nvPr/>
        </p:nvSpPr>
        <p:spPr>
          <a:xfrm>
            <a:off x="2058946" y="5118775"/>
            <a:ext cx="1363900" cy="400110"/>
          </a:xfrm>
          <a:prstGeom prst="rect">
            <a:avLst/>
          </a:prstGeom>
        </p:spPr>
        <p:txBody>
          <a:bodyPr wrap="none">
            <a:spAutoFit/>
          </a:bodyPr>
          <a:lstStyle/>
          <a:p>
            <a:r>
              <a:rPr lang="es-ES" sz="2000" b="1" dirty="0" err="1"/>
              <a:t>npm</a:t>
            </a:r>
            <a:r>
              <a:rPr lang="es-ES" sz="2000" b="1" dirty="0"/>
              <a:t> </a:t>
            </a:r>
            <a:r>
              <a:rPr lang="es-ES" sz="2000" b="1" dirty="0" err="1"/>
              <a:t>install</a:t>
            </a:r>
            <a:endParaRPr lang="es-ES" sz="2000" b="1" dirty="0"/>
          </a:p>
        </p:txBody>
      </p:sp>
      <p:sp>
        <p:nvSpPr>
          <p:cNvPr id="24" name="CuadroTexto 23"/>
          <p:cNvSpPr txBox="1"/>
          <p:nvPr/>
        </p:nvSpPr>
        <p:spPr>
          <a:xfrm>
            <a:off x="4268711" y="5115485"/>
            <a:ext cx="2661306" cy="369332"/>
          </a:xfrm>
          <a:prstGeom prst="rect">
            <a:avLst/>
          </a:prstGeom>
          <a:noFill/>
        </p:spPr>
        <p:txBody>
          <a:bodyPr wrap="none" rtlCol="0">
            <a:spAutoFit/>
          </a:bodyPr>
          <a:lstStyle/>
          <a:p>
            <a:r>
              <a:rPr lang="es-ES" dirty="0"/>
              <a:t>lee el fichero </a:t>
            </a:r>
            <a:r>
              <a:rPr lang="es-ES" dirty="0" err="1"/>
              <a:t>package.json</a:t>
            </a:r>
            <a:endParaRPr lang="es-ES" dirty="0"/>
          </a:p>
        </p:txBody>
      </p:sp>
      <p:sp>
        <p:nvSpPr>
          <p:cNvPr id="26" name="CuadroTexto 25"/>
          <p:cNvSpPr txBox="1"/>
          <p:nvPr/>
        </p:nvSpPr>
        <p:spPr>
          <a:xfrm>
            <a:off x="4289977" y="5572180"/>
            <a:ext cx="2475934" cy="369332"/>
          </a:xfrm>
          <a:prstGeom prst="rect">
            <a:avLst/>
          </a:prstGeom>
          <a:noFill/>
        </p:spPr>
        <p:txBody>
          <a:bodyPr wrap="none" rtlCol="0">
            <a:spAutoFit/>
          </a:bodyPr>
          <a:lstStyle/>
          <a:p>
            <a:r>
              <a:rPr lang="es-ES" dirty="0"/>
              <a:t>lee el fichero </a:t>
            </a:r>
            <a:r>
              <a:rPr lang="es-ES" dirty="0" err="1"/>
              <a:t>bower.json</a:t>
            </a:r>
            <a:endParaRPr lang="es-ES" dirty="0"/>
          </a:p>
        </p:txBody>
      </p:sp>
      <p:cxnSp>
        <p:nvCxnSpPr>
          <p:cNvPr id="27" name="Conector recto de flecha 26"/>
          <p:cNvCxnSpPr>
            <a:stCxn id="23" idx="3"/>
            <a:endCxn id="24" idx="1"/>
          </p:cNvCxnSpPr>
          <p:nvPr/>
        </p:nvCxnSpPr>
        <p:spPr>
          <a:xfrm flipV="1">
            <a:off x="3422846" y="5300151"/>
            <a:ext cx="845865" cy="18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stCxn id="22" idx="3"/>
            <a:endCxn id="26" idx="1"/>
          </p:cNvCxnSpPr>
          <p:nvPr/>
        </p:nvCxnSpPr>
        <p:spPr>
          <a:xfrm>
            <a:off x="3636334" y="5756846"/>
            <a:ext cx="653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2545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322654" cy="638174"/>
          </a:xfrm>
        </p:spPr>
        <p:txBody>
          <a:bodyPr>
            <a:normAutofit/>
          </a:bodyPr>
          <a:lstStyle/>
          <a:p>
            <a:pPr algn="ctr"/>
            <a:r>
              <a:rPr lang="en-US" noProof="1"/>
              <a:t>ngBoilerplate</a:t>
            </a:r>
            <a:r>
              <a:rPr lang="en-US" dirty="0"/>
              <a:t>: </a:t>
            </a:r>
            <a:r>
              <a:rPr lang="es-ES" dirty="0"/>
              <a:t>Uso</a:t>
            </a:r>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877611" y="1215005"/>
            <a:ext cx="5209291" cy="646331"/>
          </a:xfrm>
          <a:prstGeom prst="rect">
            <a:avLst/>
          </a:prstGeom>
          <a:noFill/>
        </p:spPr>
        <p:txBody>
          <a:bodyPr wrap="square" rtlCol="0">
            <a:spAutoFit/>
          </a:bodyPr>
          <a:lstStyle/>
          <a:p>
            <a:r>
              <a:rPr lang="es-ES" dirty="0"/>
              <a:t>Como está basado en </a:t>
            </a:r>
            <a:r>
              <a:rPr lang="en-US" i="1" dirty="0"/>
              <a:t>Grunt</a:t>
            </a:r>
            <a:r>
              <a:rPr lang="es-ES" dirty="0"/>
              <a:t>, es necesario ejecutar (sin cerrar la correspondiente consola)</a:t>
            </a:r>
          </a:p>
        </p:txBody>
      </p:sp>
      <p:sp>
        <p:nvSpPr>
          <p:cNvPr id="6" name="Rectángulo 5"/>
          <p:cNvSpPr/>
          <p:nvPr/>
        </p:nvSpPr>
        <p:spPr>
          <a:xfrm>
            <a:off x="877611" y="2229703"/>
            <a:ext cx="1459374" cy="400110"/>
          </a:xfrm>
          <a:prstGeom prst="rect">
            <a:avLst/>
          </a:prstGeom>
        </p:spPr>
        <p:txBody>
          <a:bodyPr wrap="none">
            <a:spAutoFit/>
          </a:bodyPr>
          <a:lstStyle/>
          <a:p>
            <a:r>
              <a:rPr lang="en-US" sz="2000" b="1" dirty="0"/>
              <a:t>grunt watch</a:t>
            </a:r>
          </a:p>
        </p:txBody>
      </p:sp>
      <p:sp>
        <p:nvSpPr>
          <p:cNvPr id="7" name="CuadroTexto 6"/>
          <p:cNvSpPr txBox="1"/>
          <p:nvPr/>
        </p:nvSpPr>
        <p:spPr>
          <a:xfrm>
            <a:off x="2900480" y="2229703"/>
            <a:ext cx="5455361" cy="1754326"/>
          </a:xfrm>
          <a:prstGeom prst="rect">
            <a:avLst/>
          </a:prstGeom>
          <a:noFill/>
        </p:spPr>
        <p:txBody>
          <a:bodyPr wrap="square" rtlCol="0">
            <a:spAutoFit/>
          </a:bodyPr>
          <a:lstStyle/>
          <a:p>
            <a:pPr marL="285750" indent="-285750">
              <a:buFont typeface="Arial" panose="020B0604020202020204" pitchFamily="34" charset="0"/>
              <a:buChar char="•"/>
            </a:pPr>
            <a:r>
              <a:rPr lang="es-ES" dirty="0"/>
              <a:t>supervisa constantemente las carpetas </a:t>
            </a:r>
            <a:r>
              <a:rPr lang="en-US" i="1" noProof="1"/>
              <a:t>src</a:t>
            </a:r>
            <a:r>
              <a:rPr lang="es-ES" dirty="0"/>
              <a:t>, donde se debe hacer cualquier modificación</a:t>
            </a:r>
          </a:p>
          <a:p>
            <a:pPr marL="285750" indent="-285750">
              <a:buFont typeface="Arial" panose="020B0604020202020204" pitchFamily="34" charset="0"/>
              <a:buChar char="•"/>
            </a:pPr>
            <a:r>
              <a:rPr lang="es-ES" dirty="0"/>
              <a:t>actualiza el contenido de la carpeta </a:t>
            </a:r>
            <a:r>
              <a:rPr lang="en-US" i="1" dirty="0"/>
              <a:t>build</a:t>
            </a:r>
            <a:r>
              <a:rPr lang="es-ES" dirty="0"/>
              <a:t>, donde se deben comprobar los resultados</a:t>
            </a:r>
          </a:p>
          <a:p>
            <a:pPr marL="285750" indent="-285750">
              <a:buFont typeface="Arial" panose="020B0604020202020204" pitchFamily="34" charset="0"/>
              <a:buChar char="•"/>
            </a:pPr>
            <a:r>
              <a:rPr lang="es-ES" dirty="0"/>
              <a:t>levanta un servidor web</a:t>
            </a:r>
          </a:p>
          <a:p>
            <a:pPr marL="285750" indent="-285750">
              <a:buFont typeface="Arial" panose="020B0604020202020204" pitchFamily="34" charset="0"/>
              <a:buChar char="•"/>
            </a:pPr>
            <a:r>
              <a:rPr lang="es-ES" dirty="0"/>
              <a:t>inicia Firefox con un acceso a karma, para las pruebas</a:t>
            </a:r>
          </a:p>
        </p:txBody>
      </p:sp>
      <p:pic>
        <p:nvPicPr>
          <p:cNvPr id="8" name="Imagen 7"/>
          <p:cNvPicPr>
            <a:picLocks noChangeAspect="1"/>
          </p:cNvPicPr>
          <p:nvPr/>
        </p:nvPicPr>
        <p:blipFill>
          <a:blip r:embed="rId3"/>
          <a:stretch>
            <a:fillRect/>
          </a:stretch>
        </p:blipFill>
        <p:spPr>
          <a:xfrm>
            <a:off x="3957851" y="4093089"/>
            <a:ext cx="3558984" cy="1077962"/>
          </a:xfrm>
          <a:prstGeom prst="rect">
            <a:avLst/>
          </a:prstGeom>
        </p:spPr>
      </p:pic>
      <p:sp>
        <p:nvSpPr>
          <p:cNvPr id="9" name="CuadroTexto 8"/>
          <p:cNvSpPr txBox="1"/>
          <p:nvPr/>
        </p:nvSpPr>
        <p:spPr>
          <a:xfrm>
            <a:off x="2900480" y="5377217"/>
            <a:ext cx="2026645" cy="369332"/>
          </a:xfrm>
          <a:prstGeom prst="rect">
            <a:avLst/>
          </a:prstGeom>
          <a:noFill/>
        </p:spPr>
        <p:txBody>
          <a:bodyPr wrap="none" rtlCol="0">
            <a:spAutoFit/>
          </a:bodyPr>
          <a:lstStyle/>
          <a:p>
            <a:pPr marL="285750" indent="-285750">
              <a:buFont typeface="Arial" panose="020B0604020202020204" pitchFamily="34" charset="0"/>
              <a:buChar char="•"/>
            </a:pPr>
            <a:r>
              <a:rPr lang="es-ES" dirty="0"/>
              <a:t>inicia </a:t>
            </a:r>
            <a:r>
              <a:rPr lang="es-ES" noProof="1"/>
              <a:t>LiveReload</a:t>
            </a:r>
          </a:p>
        </p:txBody>
      </p:sp>
    </p:spTree>
    <p:extLst>
      <p:ext uri="{BB962C8B-B14F-4D97-AF65-F5344CB8AC3E}">
        <p14:creationId xmlns:p14="http://schemas.microsoft.com/office/powerpoint/2010/main" val="22388978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noProof="1"/>
              <a:t>Proyecto con </a:t>
            </a:r>
            <a:r>
              <a:rPr lang="en-US" noProof="1"/>
              <a:t>ngBoilerplate</a:t>
            </a:r>
            <a:endParaRPr lang="es-ES" dirty="0"/>
          </a:p>
        </p:txBody>
      </p:sp>
      <p:pic>
        <p:nvPicPr>
          <p:cNvPr id="4" name="Imagen 3"/>
          <p:cNvPicPr>
            <a:picLocks noChangeAspect="1"/>
          </p:cNvPicPr>
          <p:nvPr/>
        </p:nvPicPr>
        <p:blipFill>
          <a:blip r:embed="rId2"/>
          <a:stretch>
            <a:fillRect/>
          </a:stretch>
        </p:blipFill>
        <p:spPr>
          <a:xfrm>
            <a:off x="628650" y="1412634"/>
            <a:ext cx="4689103" cy="3445969"/>
          </a:xfrm>
          <a:prstGeom prst="rect">
            <a:avLst/>
          </a:prstGeom>
        </p:spPr>
      </p:pic>
      <p:sp>
        <p:nvSpPr>
          <p:cNvPr id="5" name="CuadroTexto 4"/>
          <p:cNvSpPr txBox="1"/>
          <p:nvPr/>
        </p:nvSpPr>
        <p:spPr>
          <a:xfrm>
            <a:off x="6305266" y="1760575"/>
            <a:ext cx="1883391" cy="923330"/>
          </a:xfrm>
          <a:prstGeom prst="rect">
            <a:avLst/>
          </a:prstGeom>
          <a:noFill/>
        </p:spPr>
        <p:txBody>
          <a:bodyPr wrap="square" rtlCol="0">
            <a:spAutoFit/>
          </a:bodyPr>
          <a:lstStyle/>
          <a:p>
            <a:r>
              <a:rPr lang="es-ES" dirty="0"/>
              <a:t>Accedemos a la carpeta </a:t>
            </a:r>
            <a:r>
              <a:rPr lang="en-US" i="1" dirty="0"/>
              <a:t>build</a:t>
            </a:r>
            <a:r>
              <a:rPr lang="es-ES" dirty="0"/>
              <a:t> del proyecto</a:t>
            </a:r>
          </a:p>
        </p:txBody>
      </p:sp>
      <p:pic>
        <p:nvPicPr>
          <p:cNvPr id="7" name="Imagen 6"/>
          <p:cNvPicPr>
            <a:picLocks noChangeAspect="1"/>
          </p:cNvPicPr>
          <p:nvPr/>
        </p:nvPicPr>
        <p:blipFill>
          <a:blip r:embed="rId3"/>
          <a:stretch>
            <a:fillRect/>
          </a:stretch>
        </p:blipFill>
        <p:spPr>
          <a:xfrm>
            <a:off x="1419779" y="2816414"/>
            <a:ext cx="4885487" cy="3445969"/>
          </a:xfrm>
          <a:prstGeom prst="rect">
            <a:avLst/>
          </a:prstGeom>
        </p:spPr>
      </p:pic>
      <p:sp>
        <p:nvSpPr>
          <p:cNvPr id="6" name="CuadroTexto 5"/>
          <p:cNvSpPr txBox="1"/>
          <p:nvPr/>
        </p:nvSpPr>
        <p:spPr>
          <a:xfrm>
            <a:off x="5759355" y="4004763"/>
            <a:ext cx="2210083"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Comprobamos como se refleja en ella cualquier cambio en los ficheros .tpl.html de la carpeta </a:t>
            </a:r>
            <a:r>
              <a:rPr lang="es-ES" noProof="1"/>
              <a:t>src</a:t>
            </a:r>
          </a:p>
        </p:txBody>
      </p:sp>
    </p:spTree>
    <p:extLst>
      <p:ext uri="{BB962C8B-B14F-4D97-AF65-F5344CB8AC3E}">
        <p14:creationId xmlns:p14="http://schemas.microsoft.com/office/powerpoint/2010/main" val="1520768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r="9162"/>
          <a:stretch/>
        </p:blipFill>
        <p:spPr>
          <a:xfrm>
            <a:off x="3654138" y="3905930"/>
            <a:ext cx="4425534" cy="2410213"/>
          </a:xfrm>
          <a:prstGeom prst="rect">
            <a:avLst/>
          </a:prstGeom>
        </p:spPr>
      </p:pic>
      <p:pic>
        <p:nvPicPr>
          <p:cNvPr id="2" name="Imagen 1"/>
          <p:cNvPicPr>
            <a:picLocks noChangeAspect="1"/>
          </p:cNvPicPr>
          <p:nvPr/>
        </p:nvPicPr>
        <p:blipFill>
          <a:blip r:embed="rId3"/>
          <a:stretch>
            <a:fillRect/>
          </a:stretch>
        </p:blipFill>
        <p:spPr>
          <a:xfrm>
            <a:off x="3654138" y="1506279"/>
            <a:ext cx="4425533" cy="2192341"/>
          </a:xfrm>
          <a:prstGeom prst="rect">
            <a:avLst/>
          </a:prstGeom>
        </p:spPr>
      </p:pic>
      <p:sp>
        <p:nvSpPr>
          <p:cNvPr id="5" name="Título 4"/>
          <p:cNvSpPr>
            <a:spLocks noGrp="1"/>
          </p:cNvSpPr>
          <p:nvPr>
            <p:ph type="title"/>
          </p:nvPr>
        </p:nvSpPr>
        <p:spPr>
          <a:xfrm>
            <a:off x="1555668" y="365127"/>
            <a:ext cx="6959682" cy="638174"/>
          </a:xfrm>
        </p:spPr>
        <p:txBody>
          <a:bodyPr/>
          <a:lstStyle/>
          <a:p>
            <a:pPr algn="r"/>
            <a:r>
              <a:rPr lang="es-ES" dirty="0"/>
              <a:t>Ejemplo de módulo ES6</a:t>
            </a:r>
          </a:p>
        </p:txBody>
      </p:sp>
      <p:pic>
        <p:nvPicPr>
          <p:cNvPr id="6" name="Picture 2" descr="http://coenraets.org/present/es6/img/j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642" y="243908"/>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10639" y="1686298"/>
            <a:ext cx="2476512" cy="369332"/>
          </a:xfrm>
          <a:prstGeom prst="rect">
            <a:avLst/>
          </a:prstGeom>
          <a:noFill/>
        </p:spPr>
        <p:txBody>
          <a:bodyPr wrap="none" rtlCol="0">
            <a:spAutoFit/>
          </a:bodyPr>
          <a:lstStyle/>
          <a:p>
            <a:r>
              <a:rPr lang="es-ES" dirty="0"/>
              <a:t>definición de un módulo</a:t>
            </a:r>
          </a:p>
        </p:txBody>
      </p:sp>
      <p:sp>
        <p:nvSpPr>
          <p:cNvPr id="10" name="CuadroTexto 9"/>
          <p:cNvSpPr txBox="1"/>
          <p:nvPr/>
        </p:nvSpPr>
        <p:spPr>
          <a:xfrm>
            <a:off x="566105" y="2545733"/>
            <a:ext cx="1898405" cy="369332"/>
          </a:xfrm>
          <a:prstGeom prst="rect">
            <a:avLst/>
          </a:prstGeom>
          <a:noFill/>
        </p:spPr>
        <p:txBody>
          <a:bodyPr wrap="none" rtlCol="0">
            <a:spAutoFit/>
          </a:bodyPr>
          <a:lstStyle/>
          <a:p>
            <a:r>
              <a:rPr lang="es-ES" dirty="0"/>
              <a:t>función exportada</a:t>
            </a:r>
          </a:p>
        </p:txBody>
      </p:sp>
      <p:sp>
        <p:nvSpPr>
          <p:cNvPr id="11" name="CuadroTexto 10"/>
          <p:cNvSpPr txBox="1"/>
          <p:nvPr/>
        </p:nvSpPr>
        <p:spPr>
          <a:xfrm>
            <a:off x="600165" y="3640054"/>
            <a:ext cx="1608645" cy="646331"/>
          </a:xfrm>
          <a:prstGeom prst="rect">
            <a:avLst/>
          </a:prstGeom>
          <a:noFill/>
        </p:spPr>
        <p:txBody>
          <a:bodyPr wrap="square" rtlCol="0">
            <a:spAutoFit/>
          </a:bodyPr>
          <a:lstStyle/>
          <a:p>
            <a:r>
              <a:rPr lang="es-ES" dirty="0"/>
              <a:t>importación de una función</a:t>
            </a:r>
          </a:p>
        </p:txBody>
      </p:sp>
      <p:cxnSp>
        <p:nvCxnSpPr>
          <p:cNvPr id="12" name="Conector recto de flecha 11"/>
          <p:cNvCxnSpPr>
            <a:stCxn id="8" idx="3"/>
          </p:cNvCxnSpPr>
          <p:nvPr/>
        </p:nvCxnSpPr>
        <p:spPr>
          <a:xfrm>
            <a:off x="2987151" y="1870964"/>
            <a:ext cx="1145462" cy="7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10" idx="3"/>
          </p:cNvCxnSpPr>
          <p:nvPr/>
        </p:nvCxnSpPr>
        <p:spPr>
          <a:xfrm flipV="1">
            <a:off x="2464510" y="2545733"/>
            <a:ext cx="175123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11" idx="3"/>
          </p:cNvCxnSpPr>
          <p:nvPr/>
        </p:nvCxnSpPr>
        <p:spPr>
          <a:xfrm>
            <a:off x="2208810" y="3963220"/>
            <a:ext cx="1923803" cy="35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29" idx="3"/>
          </p:cNvCxnSpPr>
          <p:nvPr/>
        </p:nvCxnSpPr>
        <p:spPr>
          <a:xfrm>
            <a:off x="2409044" y="4777441"/>
            <a:ext cx="2459839"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264465" y="5284981"/>
            <a:ext cx="1200045" cy="646331"/>
          </a:xfrm>
          <a:prstGeom prst="rect">
            <a:avLst/>
          </a:prstGeom>
          <a:noFill/>
        </p:spPr>
        <p:txBody>
          <a:bodyPr wrap="square" rtlCol="0">
            <a:spAutoFit/>
          </a:bodyPr>
          <a:lstStyle/>
          <a:p>
            <a:r>
              <a:rPr lang="es-ES" dirty="0"/>
              <a:t>objeto exportado</a:t>
            </a:r>
          </a:p>
        </p:txBody>
      </p:sp>
      <p:cxnSp>
        <p:nvCxnSpPr>
          <p:cNvPr id="19" name="Conector recto de flecha 18"/>
          <p:cNvCxnSpPr>
            <a:stCxn id="18" idx="3"/>
          </p:cNvCxnSpPr>
          <p:nvPr/>
        </p:nvCxnSpPr>
        <p:spPr>
          <a:xfrm>
            <a:off x="2464510" y="5608147"/>
            <a:ext cx="1668103"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628650" y="4454275"/>
            <a:ext cx="1780394" cy="646331"/>
          </a:xfrm>
          <a:prstGeom prst="rect">
            <a:avLst/>
          </a:prstGeom>
          <a:noFill/>
        </p:spPr>
        <p:txBody>
          <a:bodyPr wrap="square" rtlCol="0">
            <a:spAutoFit/>
          </a:bodyPr>
          <a:lstStyle/>
          <a:p>
            <a:r>
              <a:rPr lang="es-ES" dirty="0"/>
              <a:t>uso de la función importada</a:t>
            </a:r>
          </a:p>
        </p:txBody>
      </p:sp>
    </p:spTree>
    <p:extLst>
      <p:ext uri="{BB962C8B-B14F-4D97-AF65-F5344CB8AC3E}">
        <p14:creationId xmlns:p14="http://schemas.microsoft.com/office/powerpoint/2010/main" val="7052547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628649" y="1898898"/>
            <a:ext cx="1949380" cy="369332"/>
          </a:xfrm>
          <a:prstGeom prst="rect">
            <a:avLst/>
          </a:prstGeom>
        </p:spPr>
        <p:txBody>
          <a:bodyPr wrap="none">
            <a:spAutoFit/>
          </a:bodyPr>
          <a:lstStyle/>
          <a:p>
            <a:r>
              <a:rPr lang="es-ES" dirty="0">
                <a:hlinkClick r:id="rId3"/>
              </a:rPr>
              <a:t>http://yeoman.io/</a:t>
            </a:r>
            <a:r>
              <a:rPr lang="es-ES" dirty="0"/>
              <a:t> </a:t>
            </a:r>
          </a:p>
        </p:txBody>
      </p:sp>
      <p:pic>
        <p:nvPicPr>
          <p:cNvPr id="7" name="Imagen 6"/>
          <p:cNvPicPr>
            <a:picLocks noChangeAspect="1"/>
          </p:cNvPicPr>
          <p:nvPr/>
        </p:nvPicPr>
        <p:blipFill>
          <a:blip r:embed="rId4"/>
          <a:stretch>
            <a:fillRect/>
          </a:stretch>
        </p:blipFill>
        <p:spPr>
          <a:xfrm>
            <a:off x="2318942" y="2438400"/>
            <a:ext cx="6227631" cy="3922210"/>
          </a:xfrm>
          <a:prstGeom prst="rect">
            <a:avLst/>
          </a:prstGeom>
        </p:spPr>
      </p:pic>
      <p:sp>
        <p:nvSpPr>
          <p:cNvPr id="9" name="CuadroTexto 8"/>
          <p:cNvSpPr txBox="1"/>
          <p:nvPr/>
        </p:nvSpPr>
        <p:spPr>
          <a:xfrm>
            <a:off x="628649" y="1190143"/>
            <a:ext cx="7580243" cy="646331"/>
          </a:xfrm>
          <a:prstGeom prst="rect">
            <a:avLst/>
          </a:prstGeom>
          <a:noFill/>
        </p:spPr>
        <p:txBody>
          <a:bodyPr wrap="square" rtlCol="0">
            <a:spAutoFit/>
          </a:bodyPr>
          <a:lstStyle/>
          <a:p>
            <a:r>
              <a:rPr lang="es-ES" dirty="0"/>
              <a:t>Ecosistema de generadores de código y de proyectos de distintos lenguajes y plataforma, incluyendo uno específico para Angular.JS</a:t>
            </a:r>
          </a:p>
        </p:txBody>
      </p:sp>
    </p:spTree>
    <p:extLst>
      <p:ext uri="{BB962C8B-B14F-4D97-AF65-F5344CB8AC3E}">
        <p14:creationId xmlns:p14="http://schemas.microsoft.com/office/powerpoint/2010/main" val="34152047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instalación (1)</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790778" y="1185770"/>
            <a:ext cx="2235548" cy="369332"/>
          </a:xfrm>
          <a:prstGeom prst="rect">
            <a:avLst/>
          </a:prstGeom>
          <a:noFill/>
        </p:spPr>
        <p:txBody>
          <a:bodyPr wrap="none" rtlCol="0">
            <a:spAutoFit/>
          </a:bodyPr>
          <a:lstStyle/>
          <a:p>
            <a:r>
              <a:rPr lang="es-ES" dirty="0"/>
              <a:t>Dependencias previas</a:t>
            </a:r>
          </a:p>
        </p:txBody>
      </p:sp>
      <p:sp>
        <p:nvSpPr>
          <p:cNvPr id="5" name="Rectángulo 4"/>
          <p:cNvSpPr/>
          <p:nvPr/>
        </p:nvSpPr>
        <p:spPr>
          <a:xfrm>
            <a:off x="1722283" y="1737572"/>
            <a:ext cx="1183337" cy="646331"/>
          </a:xfrm>
          <a:prstGeom prst="rect">
            <a:avLst/>
          </a:prstGeom>
        </p:spPr>
        <p:txBody>
          <a:bodyPr wrap="none">
            <a:spAutoFit/>
          </a:bodyPr>
          <a:lstStyle/>
          <a:p>
            <a:pPr marL="285750" indent="-285750">
              <a:buFont typeface="Arial" panose="020B0604020202020204" pitchFamily="34" charset="0"/>
              <a:buChar char="•"/>
            </a:pPr>
            <a:r>
              <a:rPr lang="en-US" noProof="1"/>
              <a:t>Git</a:t>
            </a:r>
          </a:p>
          <a:p>
            <a:pPr marL="285750" indent="-285750">
              <a:buFont typeface="Arial" panose="020B0604020202020204" pitchFamily="34" charset="0"/>
              <a:buChar char="•"/>
            </a:pPr>
            <a:r>
              <a:rPr lang="en-US" dirty="0"/>
              <a:t>Node.js</a:t>
            </a:r>
          </a:p>
        </p:txBody>
      </p:sp>
      <p:sp>
        <p:nvSpPr>
          <p:cNvPr id="8" name="CuadroTexto 7"/>
          <p:cNvSpPr txBox="1"/>
          <p:nvPr/>
        </p:nvSpPr>
        <p:spPr>
          <a:xfrm>
            <a:off x="4098563" y="1737572"/>
            <a:ext cx="1314784" cy="646331"/>
          </a:xfrm>
          <a:prstGeom prst="rect">
            <a:avLst/>
          </a:prstGeom>
          <a:noFill/>
        </p:spPr>
        <p:txBody>
          <a:bodyPr wrap="none" rtlCol="0">
            <a:spAutoFit/>
          </a:bodyPr>
          <a:lstStyle/>
          <a:p>
            <a:pPr marL="285750" indent="-285750">
              <a:buFont typeface="Arial" panose="020B0604020202020204" pitchFamily="34" charset="0"/>
              <a:buChar char="•"/>
            </a:pPr>
            <a:r>
              <a:rPr lang="en-US" dirty="0"/>
              <a:t>Ruby</a:t>
            </a:r>
          </a:p>
          <a:p>
            <a:pPr marL="285750" indent="-285750">
              <a:buFont typeface="Arial" panose="020B0604020202020204" pitchFamily="34" charset="0"/>
              <a:buChar char="•"/>
            </a:pPr>
            <a:r>
              <a:rPr lang="en-US" dirty="0"/>
              <a:t>Compass</a:t>
            </a:r>
          </a:p>
        </p:txBody>
      </p:sp>
      <p:sp>
        <p:nvSpPr>
          <p:cNvPr id="9" name="CuadroTexto 8"/>
          <p:cNvSpPr txBox="1"/>
          <p:nvPr/>
        </p:nvSpPr>
        <p:spPr>
          <a:xfrm>
            <a:off x="6378982" y="1737572"/>
            <a:ext cx="1632984" cy="646331"/>
          </a:xfrm>
          <a:prstGeom prst="rect">
            <a:avLst/>
          </a:prstGeom>
          <a:noFill/>
        </p:spPr>
        <p:txBody>
          <a:bodyPr wrap="square" rtlCol="0">
            <a:spAutoFit/>
          </a:bodyPr>
          <a:lstStyle/>
          <a:p>
            <a:pPr algn="ctr"/>
            <a:r>
              <a:rPr lang="es-ES" dirty="0"/>
              <a:t>Pre-procesador </a:t>
            </a:r>
            <a:r>
              <a:rPr lang="es-ES" noProof="1"/>
              <a:t>SaSS</a:t>
            </a:r>
          </a:p>
        </p:txBody>
      </p:sp>
      <p:cxnSp>
        <p:nvCxnSpPr>
          <p:cNvPr id="11" name="Conector recto de flecha 10"/>
          <p:cNvCxnSpPr>
            <a:stCxn id="8" idx="3"/>
            <a:endCxn id="9" idx="1"/>
          </p:cNvCxnSpPr>
          <p:nvPr/>
        </p:nvCxnSpPr>
        <p:spPr>
          <a:xfrm>
            <a:off x="5413347" y="2060738"/>
            <a:ext cx="96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Más 11"/>
          <p:cNvSpPr/>
          <p:nvPr/>
        </p:nvSpPr>
        <p:spPr>
          <a:xfrm>
            <a:off x="3188687" y="1792199"/>
            <a:ext cx="504968" cy="51869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1713667" y="3039327"/>
            <a:ext cx="3215624" cy="369332"/>
          </a:xfrm>
          <a:prstGeom prst="rect">
            <a:avLst/>
          </a:prstGeom>
        </p:spPr>
        <p:txBody>
          <a:bodyPr wrap="none">
            <a:spAutoFit/>
          </a:bodyPr>
          <a:lstStyle/>
          <a:p>
            <a:r>
              <a:rPr lang="sv-SE" dirty="0"/>
              <a:t>npm -g install yo grunt-cli bower</a:t>
            </a:r>
            <a:endParaRPr lang="es-ES" dirty="0"/>
          </a:p>
        </p:txBody>
      </p:sp>
      <p:sp>
        <p:nvSpPr>
          <p:cNvPr id="14" name="CuadroTexto 13"/>
          <p:cNvSpPr txBox="1"/>
          <p:nvPr/>
        </p:nvSpPr>
        <p:spPr>
          <a:xfrm>
            <a:off x="1038130" y="2581899"/>
            <a:ext cx="4301114" cy="369332"/>
          </a:xfrm>
          <a:prstGeom prst="rect">
            <a:avLst/>
          </a:prstGeom>
          <a:noFill/>
        </p:spPr>
        <p:txBody>
          <a:bodyPr wrap="none" rtlCol="0">
            <a:spAutoFit/>
          </a:bodyPr>
          <a:lstStyle/>
          <a:p>
            <a:r>
              <a:rPr lang="es-ES" dirty="0"/>
              <a:t>Si ya tenemos los </a:t>
            </a:r>
            <a:r>
              <a:rPr lang="en-US" i="1" dirty="0"/>
              <a:t>Grunt,</a:t>
            </a:r>
            <a:r>
              <a:rPr lang="es-ES" dirty="0"/>
              <a:t> </a:t>
            </a:r>
            <a:r>
              <a:rPr lang="en-US" i="1" dirty="0"/>
              <a:t>Bower</a:t>
            </a:r>
            <a:r>
              <a:rPr lang="es-ES" dirty="0"/>
              <a:t>, en vez de </a:t>
            </a:r>
          </a:p>
        </p:txBody>
      </p:sp>
      <p:sp>
        <p:nvSpPr>
          <p:cNvPr id="15" name="Rectángulo 14"/>
          <p:cNvSpPr/>
          <p:nvPr/>
        </p:nvSpPr>
        <p:spPr>
          <a:xfrm>
            <a:off x="2818233" y="3506187"/>
            <a:ext cx="1936620" cy="400110"/>
          </a:xfrm>
          <a:prstGeom prst="rect">
            <a:avLst/>
          </a:prstGeom>
        </p:spPr>
        <p:txBody>
          <a:bodyPr wrap="none">
            <a:spAutoFit/>
          </a:bodyPr>
          <a:lstStyle/>
          <a:p>
            <a:r>
              <a:rPr lang="sv-SE" sz="2000" b="1" dirty="0"/>
              <a:t>npm -g install yo</a:t>
            </a:r>
            <a:endParaRPr lang="es-ES" sz="2000" b="1" dirty="0"/>
          </a:p>
        </p:txBody>
      </p:sp>
      <p:sp>
        <p:nvSpPr>
          <p:cNvPr id="16" name="CuadroTexto 15"/>
          <p:cNvSpPr txBox="1"/>
          <p:nvPr/>
        </p:nvSpPr>
        <p:spPr>
          <a:xfrm>
            <a:off x="1080128" y="3521576"/>
            <a:ext cx="1267078" cy="369332"/>
          </a:xfrm>
          <a:prstGeom prst="rect">
            <a:avLst/>
          </a:prstGeom>
          <a:noFill/>
        </p:spPr>
        <p:txBody>
          <a:bodyPr wrap="none" rtlCol="0">
            <a:spAutoFit/>
          </a:bodyPr>
          <a:lstStyle/>
          <a:p>
            <a:r>
              <a:rPr lang="es-ES" dirty="0"/>
              <a:t>Ejecutamos</a:t>
            </a:r>
          </a:p>
        </p:txBody>
      </p:sp>
      <p:sp>
        <p:nvSpPr>
          <p:cNvPr id="17" name="CuadroTexto 16"/>
          <p:cNvSpPr txBox="1"/>
          <p:nvPr/>
        </p:nvSpPr>
        <p:spPr>
          <a:xfrm>
            <a:off x="1192697" y="4306957"/>
            <a:ext cx="7050552" cy="646331"/>
          </a:xfrm>
          <a:prstGeom prst="rect">
            <a:avLst/>
          </a:prstGeom>
          <a:noFill/>
        </p:spPr>
        <p:txBody>
          <a:bodyPr wrap="square" rtlCol="0">
            <a:spAutoFit/>
          </a:bodyPr>
          <a:lstStyle/>
          <a:p>
            <a:r>
              <a:rPr lang="es-ES" dirty="0"/>
              <a:t>A continuación se instalan los generadores requeridos, de los que existen para </a:t>
            </a:r>
            <a:r>
              <a:rPr lang="en-US" i="1" dirty="0"/>
              <a:t>Yeoman</a:t>
            </a:r>
            <a:r>
              <a:rPr lang="es-ES" dirty="0"/>
              <a:t>; en este caso los de </a:t>
            </a:r>
            <a:r>
              <a:rPr lang="es-ES" i="1" dirty="0"/>
              <a:t>Angular</a:t>
            </a:r>
            <a:r>
              <a:rPr lang="es-ES" dirty="0"/>
              <a:t> y </a:t>
            </a:r>
            <a:r>
              <a:rPr lang="es-ES" i="1" dirty="0"/>
              <a:t>Karma</a:t>
            </a:r>
          </a:p>
        </p:txBody>
      </p:sp>
      <p:sp>
        <p:nvSpPr>
          <p:cNvPr id="18" name="Rectángulo 17"/>
          <p:cNvSpPr/>
          <p:nvPr/>
        </p:nvSpPr>
        <p:spPr>
          <a:xfrm>
            <a:off x="2313951" y="5131658"/>
            <a:ext cx="5455532" cy="400110"/>
          </a:xfrm>
          <a:prstGeom prst="rect">
            <a:avLst/>
          </a:prstGeom>
        </p:spPr>
        <p:txBody>
          <a:bodyPr wrap="none">
            <a:spAutoFit/>
          </a:bodyPr>
          <a:lstStyle/>
          <a:p>
            <a:r>
              <a:rPr lang="sv-SE" sz="2000" b="1" dirty="0"/>
              <a:t>npm -g install generator-karma generator-angular</a:t>
            </a:r>
            <a:endParaRPr lang="es-ES" sz="2000" b="1" dirty="0"/>
          </a:p>
        </p:txBody>
      </p:sp>
    </p:spTree>
    <p:extLst>
      <p:ext uri="{BB962C8B-B14F-4D97-AF65-F5344CB8AC3E}">
        <p14:creationId xmlns:p14="http://schemas.microsoft.com/office/powerpoint/2010/main" val="21313583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instalación (2)</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0" name="CuadroTexto 19"/>
          <p:cNvSpPr txBox="1"/>
          <p:nvPr/>
        </p:nvSpPr>
        <p:spPr>
          <a:xfrm>
            <a:off x="942818" y="1445794"/>
            <a:ext cx="5233164" cy="369332"/>
          </a:xfrm>
          <a:prstGeom prst="rect">
            <a:avLst/>
          </a:prstGeom>
          <a:noFill/>
        </p:spPr>
        <p:txBody>
          <a:bodyPr wrap="none" rtlCol="0">
            <a:spAutoFit/>
          </a:bodyPr>
          <a:lstStyle/>
          <a:p>
            <a:r>
              <a:rPr lang="es-ES" dirty="0"/>
              <a:t>Creamos la carpeta del proyecto y en ella ejecutamos </a:t>
            </a:r>
            <a:endParaRPr lang="es-ES" b="1" dirty="0"/>
          </a:p>
        </p:txBody>
      </p:sp>
      <p:sp>
        <p:nvSpPr>
          <p:cNvPr id="6" name="Rectángulo 5"/>
          <p:cNvSpPr/>
          <p:nvPr/>
        </p:nvSpPr>
        <p:spPr>
          <a:xfrm>
            <a:off x="2533629" y="1888287"/>
            <a:ext cx="3184270" cy="369332"/>
          </a:xfrm>
          <a:prstGeom prst="rect">
            <a:avLst/>
          </a:prstGeom>
        </p:spPr>
        <p:txBody>
          <a:bodyPr wrap="none">
            <a:spAutoFit/>
          </a:bodyPr>
          <a:lstStyle/>
          <a:p>
            <a:r>
              <a:rPr lang="es-ES" b="1" dirty="0"/>
              <a:t>yo angular &lt;</a:t>
            </a:r>
            <a:r>
              <a:rPr lang="es-ES" b="1" dirty="0" err="1"/>
              <a:t>nombre_proyecto</a:t>
            </a:r>
            <a:r>
              <a:rPr lang="es-ES" b="1" dirty="0"/>
              <a:t>&gt;</a:t>
            </a:r>
            <a:endParaRPr lang="es-ES" dirty="0"/>
          </a:p>
        </p:txBody>
      </p:sp>
      <p:sp>
        <p:nvSpPr>
          <p:cNvPr id="7" name="Rectángulo 6"/>
          <p:cNvSpPr/>
          <p:nvPr/>
        </p:nvSpPr>
        <p:spPr>
          <a:xfrm>
            <a:off x="1364537" y="2330780"/>
            <a:ext cx="4811445" cy="369332"/>
          </a:xfrm>
          <a:prstGeom prst="rect">
            <a:avLst/>
          </a:prstGeom>
        </p:spPr>
        <p:txBody>
          <a:bodyPr wrap="none">
            <a:spAutoFit/>
          </a:bodyPr>
          <a:lstStyle/>
          <a:p>
            <a:r>
              <a:rPr lang="es-ES" dirty="0"/>
              <a:t>.../03c_Proyecto_Yo&gt;yo angular 03c_Proyecto_Yo</a:t>
            </a:r>
          </a:p>
        </p:txBody>
      </p:sp>
      <p:pic>
        <p:nvPicPr>
          <p:cNvPr id="10" name="Imagen 9"/>
          <p:cNvPicPr>
            <a:picLocks noChangeAspect="1"/>
          </p:cNvPicPr>
          <p:nvPr/>
        </p:nvPicPr>
        <p:blipFill>
          <a:blip r:embed="rId3"/>
          <a:stretch>
            <a:fillRect/>
          </a:stretch>
        </p:blipFill>
        <p:spPr>
          <a:xfrm>
            <a:off x="3437790" y="2893324"/>
            <a:ext cx="4998733" cy="3261816"/>
          </a:xfrm>
          <a:prstGeom prst="rect">
            <a:avLst/>
          </a:prstGeom>
        </p:spPr>
      </p:pic>
      <p:sp>
        <p:nvSpPr>
          <p:cNvPr id="21" name="CuadroTexto 20"/>
          <p:cNvSpPr txBox="1"/>
          <p:nvPr/>
        </p:nvSpPr>
        <p:spPr>
          <a:xfrm>
            <a:off x="628649" y="3026175"/>
            <a:ext cx="2251028" cy="1200329"/>
          </a:xfrm>
          <a:prstGeom prst="rect">
            <a:avLst/>
          </a:prstGeom>
          <a:noFill/>
        </p:spPr>
        <p:txBody>
          <a:bodyPr wrap="square" rtlCol="0">
            <a:spAutoFit/>
          </a:bodyPr>
          <a:lstStyle/>
          <a:p>
            <a:r>
              <a:rPr lang="es-ES" dirty="0"/>
              <a:t>El interface permite seleccionar fácilmente las opciones presentadas</a:t>
            </a:r>
          </a:p>
        </p:txBody>
      </p:sp>
      <p:sp>
        <p:nvSpPr>
          <p:cNvPr id="22" name="CuadroTexto 21"/>
          <p:cNvSpPr txBox="1"/>
          <p:nvPr/>
        </p:nvSpPr>
        <p:spPr>
          <a:xfrm>
            <a:off x="628649" y="4401749"/>
            <a:ext cx="2142698" cy="1477328"/>
          </a:xfrm>
          <a:prstGeom prst="rect">
            <a:avLst/>
          </a:prstGeom>
          <a:noFill/>
        </p:spPr>
        <p:txBody>
          <a:bodyPr wrap="square" rtlCol="0">
            <a:spAutoFit/>
          </a:bodyPr>
          <a:lstStyle/>
          <a:p>
            <a:r>
              <a:rPr lang="es-ES" dirty="0"/>
              <a:t>En un momento, la instalación parece quedar detenida ; hay que pulsar </a:t>
            </a:r>
            <a:r>
              <a:rPr lang="es-ES" dirty="0" err="1"/>
              <a:t>enter</a:t>
            </a:r>
            <a:r>
              <a:rPr lang="es-ES" dirty="0"/>
              <a:t> aunque no se indica</a:t>
            </a:r>
          </a:p>
        </p:txBody>
      </p:sp>
    </p:spTree>
    <p:extLst>
      <p:ext uri="{BB962C8B-B14F-4D97-AF65-F5344CB8AC3E}">
        <p14:creationId xmlns:p14="http://schemas.microsoft.com/office/powerpoint/2010/main" val="11741426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instalación (3)</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 name="Imagen 1"/>
          <p:cNvPicPr>
            <a:picLocks noChangeAspect="1"/>
          </p:cNvPicPr>
          <p:nvPr/>
        </p:nvPicPr>
        <p:blipFill>
          <a:blip r:embed="rId3"/>
          <a:stretch>
            <a:fillRect/>
          </a:stretch>
        </p:blipFill>
        <p:spPr>
          <a:xfrm>
            <a:off x="1057914" y="1477725"/>
            <a:ext cx="5172075" cy="1609725"/>
          </a:xfrm>
          <a:prstGeom prst="rect">
            <a:avLst/>
          </a:prstGeom>
        </p:spPr>
      </p:pic>
      <p:sp>
        <p:nvSpPr>
          <p:cNvPr id="5" name="CuadroTexto 4"/>
          <p:cNvSpPr txBox="1"/>
          <p:nvPr/>
        </p:nvSpPr>
        <p:spPr>
          <a:xfrm>
            <a:off x="1061476" y="3561874"/>
            <a:ext cx="5249493" cy="677108"/>
          </a:xfrm>
          <a:prstGeom prst="rect">
            <a:avLst/>
          </a:prstGeom>
          <a:noFill/>
        </p:spPr>
        <p:txBody>
          <a:bodyPr wrap="square" rtlCol="0">
            <a:spAutoFit/>
          </a:bodyPr>
          <a:lstStyle/>
          <a:p>
            <a:r>
              <a:rPr lang="es-ES" dirty="0"/>
              <a:t>Una vez concluido ejecutamos </a:t>
            </a:r>
            <a:r>
              <a:rPr lang="en-US" sz="2000" b="1" dirty="0"/>
              <a:t>grunt</a:t>
            </a:r>
            <a:r>
              <a:rPr lang="es-ES" dirty="0"/>
              <a:t>, para que realice todas las tareas definidas en Gruntfile.js</a:t>
            </a:r>
          </a:p>
        </p:txBody>
      </p:sp>
      <p:sp>
        <p:nvSpPr>
          <p:cNvPr id="8" name="CuadroTexto 7"/>
          <p:cNvSpPr txBox="1"/>
          <p:nvPr/>
        </p:nvSpPr>
        <p:spPr>
          <a:xfrm>
            <a:off x="1057914" y="4484034"/>
            <a:ext cx="6733201" cy="677108"/>
          </a:xfrm>
          <a:prstGeom prst="rect">
            <a:avLst/>
          </a:prstGeom>
          <a:noFill/>
        </p:spPr>
        <p:txBody>
          <a:bodyPr wrap="square" rtlCol="0">
            <a:spAutoFit/>
          </a:bodyPr>
          <a:lstStyle/>
          <a:p>
            <a:r>
              <a:rPr lang="es-ES" dirty="0"/>
              <a:t>Finalmente </a:t>
            </a:r>
            <a:r>
              <a:rPr lang="en-US" sz="2000" b="1" dirty="0"/>
              <a:t>grunt serve </a:t>
            </a:r>
            <a:r>
              <a:rPr lang="es-ES" dirty="0"/>
              <a:t>se encarga de levantar un servidor node.js en determinado puerto (e.g. 9000)</a:t>
            </a:r>
          </a:p>
        </p:txBody>
      </p:sp>
    </p:spTree>
    <p:extLst>
      <p:ext uri="{BB962C8B-B14F-4D97-AF65-F5344CB8AC3E}">
        <p14:creationId xmlns:p14="http://schemas.microsoft.com/office/powerpoint/2010/main" val="23141109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Proyecto con </a:t>
            </a:r>
            <a:r>
              <a:rPr lang="en-US" dirty="0"/>
              <a:t>Yeoman</a:t>
            </a:r>
          </a:p>
        </p:txBody>
      </p:sp>
      <p:pic>
        <p:nvPicPr>
          <p:cNvPr id="4" name="Imagen 3"/>
          <p:cNvPicPr>
            <a:picLocks noChangeAspect="1"/>
          </p:cNvPicPr>
          <p:nvPr/>
        </p:nvPicPr>
        <p:blipFill>
          <a:blip r:embed="rId3"/>
          <a:stretch>
            <a:fillRect/>
          </a:stretch>
        </p:blipFill>
        <p:spPr>
          <a:xfrm>
            <a:off x="3978931" y="1363330"/>
            <a:ext cx="3887061" cy="4520635"/>
          </a:xfrm>
          <a:prstGeom prst="rect">
            <a:avLst/>
          </a:prstGeom>
        </p:spPr>
      </p:pic>
      <p:sp>
        <p:nvSpPr>
          <p:cNvPr id="5" name="CuadroTexto 4"/>
          <p:cNvSpPr txBox="1"/>
          <p:nvPr/>
        </p:nvSpPr>
        <p:spPr>
          <a:xfrm>
            <a:off x="628650" y="1789043"/>
            <a:ext cx="2936185" cy="2031325"/>
          </a:xfrm>
          <a:prstGeom prst="rect">
            <a:avLst/>
          </a:prstGeom>
          <a:noFill/>
        </p:spPr>
        <p:txBody>
          <a:bodyPr wrap="square" rtlCol="0">
            <a:spAutoFit/>
          </a:bodyPr>
          <a:lstStyle/>
          <a:p>
            <a:r>
              <a:rPr lang="es-ES" dirty="0"/>
              <a:t>Nuevamente disponemos en el proyecto de app (donde trabajamos) y </a:t>
            </a:r>
            <a:r>
              <a:rPr lang="es-ES" i="1" noProof="1"/>
              <a:t>dist</a:t>
            </a:r>
            <a:r>
              <a:rPr lang="es-ES" dirty="0"/>
              <a:t> (mantenida por </a:t>
            </a:r>
            <a:r>
              <a:rPr lang="en-US" i="1" dirty="0"/>
              <a:t>grunt</a:t>
            </a:r>
            <a:r>
              <a:rPr lang="es-ES" dirty="0"/>
              <a:t>) y actualizada con los cambios que hagamos gracias a </a:t>
            </a:r>
            <a:r>
              <a:rPr lang="es-ES" i="1" noProof="1"/>
              <a:t>LiveReload</a:t>
            </a:r>
            <a:r>
              <a:rPr lang="es-ES" dirty="0"/>
              <a:t>.</a:t>
            </a:r>
          </a:p>
        </p:txBody>
      </p:sp>
      <p:sp>
        <p:nvSpPr>
          <p:cNvPr id="7" name="CuadroTexto 6"/>
          <p:cNvSpPr txBox="1"/>
          <p:nvPr/>
        </p:nvSpPr>
        <p:spPr>
          <a:xfrm>
            <a:off x="1092476" y="4144445"/>
            <a:ext cx="2472359" cy="1200329"/>
          </a:xfrm>
          <a:prstGeom prst="rect">
            <a:avLst/>
          </a:prstGeom>
          <a:noFill/>
        </p:spPr>
        <p:txBody>
          <a:bodyPr wrap="square" rtlCol="0">
            <a:spAutoFit/>
          </a:bodyPr>
          <a:lstStyle/>
          <a:p>
            <a:r>
              <a:rPr lang="es-ES" dirty="0"/>
              <a:t>Vemos en el ejemplo el modo responsivo tras haber modificado la vista home.html</a:t>
            </a:r>
          </a:p>
        </p:txBody>
      </p:sp>
      <p:pic>
        <p:nvPicPr>
          <p:cNvPr id="8" name="Imagen 7"/>
          <p:cNvPicPr>
            <a:picLocks noChangeAspect="1"/>
          </p:cNvPicPr>
          <p:nvPr/>
        </p:nvPicPr>
        <p:blipFill>
          <a:blip r:embed="rId4"/>
          <a:stretch>
            <a:fillRect/>
          </a:stretch>
        </p:blipFill>
        <p:spPr>
          <a:xfrm>
            <a:off x="5198130" y="2592670"/>
            <a:ext cx="3174723" cy="3840563"/>
          </a:xfrm>
          <a:prstGeom prst="rect">
            <a:avLst/>
          </a:prstGeom>
        </p:spPr>
      </p:pic>
    </p:spTree>
    <p:extLst>
      <p:ext uri="{BB962C8B-B14F-4D97-AF65-F5344CB8AC3E}">
        <p14:creationId xmlns:p14="http://schemas.microsoft.com/office/powerpoint/2010/main" val="24796883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generadores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954157" y="1444487"/>
            <a:ext cx="5870325" cy="369332"/>
          </a:xfrm>
          <a:prstGeom prst="rect">
            <a:avLst/>
          </a:prstGeom>
          <a:noFill/>
        </p:spPr>
        <p:txBody>
          <a:bodyPr wrap="none" rtlCol="0">
            <a:spAutoFit/>
          </a:bodyPr>
          <a:lstStyle/>
          <a:p>
            <a:r>
              <a:rPr lang="en-US" dirty="0"/>
              <a:t>Yeoman</a:t>
            </a:r>
            <a:r>
              <a:rPr lang="es-ES" dirty="0"/>
              <a:t> dispone además de diversos generadores de código</a:t>
            </a:r>
          </a:p>
        </p:txBody>
      </p:sp>
      <p:sp>
        <p:nvSpPr>
          <p:cNvPr id="7" name="Rectángulo 6"/>
          <p:cNvSpPr/>
          <p:nvPr/>
        </p:nvSpPr>
        <p:spPr>
          <a:xfrm>
            <a:off x="2175261" y="1813819"/>
            <a:ext cx="4649221" cy="369332"/>
          </a:xfrm>
          <a:prstGeom prst="rect">
            <a:avLst/>
          </a:prstGeom>
        </p:spPr>
        <p:txBody>
          <a:bodyPr wrap="none">
            <a:spAutoFit/>
          </a:bodyPr>
          <a:lstStyle/>
          <a:p>
            <a:r>
              <a:rPr lang="es-ES" dirty="0">
                <a:hlinkClick r:id="rId3"/>
              </a:rPr>
              <a:t>https://github.com/yeoman/generator-angular</a:t>
            </a:r>
            <a:r>
              <a:rPr lang="es-ES" dirty="0"/>
              <a:t> </a:t>
            </a:r>
          </a:p>
        </p:txBody>
      </p:sp>
      <p:sp>
        <p:nvSpPr>
          <p:cNvPr id="9" name="Rectángulo 8"/>
          <p:cNvSpPr/>
          <p:nvPr/>
        </p:nvSpPr>
        <p:spPr>
          <a:xfrm>
            <a:off x="1350946" y="2415932"/>
            <a:ext cx="1908701" cy="3139321"/>
          </a:xfrm>
          <a:prstGeom prst="rect">
            <a:avLst/>
          </a:prstGeom>
        </p:spPr>
        <p:txBody>
          <a:bodyPr wrap="square">
            <a:spAutoFit/>
          </a:bodyPr>
          <a:lstStyle/>
          <a:p>
            <a:r>
              <a:rPr lang="es-ES" dirty="0" err="1"/>
              <a:t>angular:controller</a:t>
            </a:r>
            <a:endParaRPr lang="es-ES" dirty="0"/>
          </a:p>
          <a:p>
            <a:r>
              <a:rPr lang="es-ES" dirty="0" err="1"/>
              <a:t>angular:directive</a:t>
            </a:r>
            <a:endParaRPr lang="es-ES" dirty="0"/>
          </a:p>
          <a:p>
            <a:r>
              <a:rPr lang="es-ES" dirty="0" err="1"/>
              <a:t>angular:filter</a:t>
            </a:r>
            <a:endParaRPr lang="es-ES" dirty="0"/>
          </a:p>
          <a:p>
            <a:r>
              <a:rPr lang="es-ES" dirty="0" err="1"/>
              <a:t>angular:route</a:t>
            </a:r>
            <a:endParaRPr lang="es-ES" dirty="0"/>
          </a:p>
          <a:p>
            <a:r>
              <a:rPr lang="es-ES" dirty="0" err="1"/>
              <a:t>angular:service</a:t>
            </a:r>
            <a:endParaRPr lang="es-ES" dirty="0"/>
          </a:p>
          <a:p>
            <a:r>
              <a:rPr lang="es-ES" dirty="0" err="1"/>
              <a:t>angular:provider</a:t>
            </a:r>
            <a:endParaRPr lang="es-ES" dirty="0"/>
          </a:p>
          <a:p>
            <a:r>
              <a:rPr lang="es-ES" dirty="0" err="1"/>
              <a:t>angular:factory</a:t>
            </a:r>
            <a:endParaRPr lang="es-ES" dirty="0"/>
          </a:p>
          <a:p>
            <a:r>
              <a:rPr lang="es-ES" dirty="0" err="1"/>
              <a:t>angular:value</a:t>
            </a:r>
            <a:endParaRPr lang="es-ES" dirty="0"/>
          </a:p>
          <a:p>
            <a:r>
              <a:rPr lang="es-ES" dirty="0" err="1"/>
              <a:t>angular:constant</a:t>
            </a:r>
            <a:endParaRPr lang="es-ES" dirty="0"/>
          </a:p>
          <a:p>
            <a:r>
              <a:rPr lang="es-ES" dirty="0" err="1"/>
              <a:t>angular:decorator</a:t>
            </a:r>
            <a:endParaRPr lang="es-ES" dirty="0"/>
          </a:p>
          <a:p>
            <a:r>
              <a:rPr lang="es-ES" dirty="0" err="1"/>
              <a:t>angular:view</a:t>
            </a:r>
            <a:endParaRPr lang="es-ES" dirty="0"/>
          </a:p>
        </p:txBody>
      </p:sp>
      <p:sp>
        <p:nvSpPr>
          <p:cNvPr id="10" name="CuadroTexto 9"/>
          <p:cNvSpPr txBox="1"/>
          <p:nvPr/>
        </p:nvSpPr>
        <p:spPr>
          <a:xfrm>
            <a:off x="4263151" y="2552483"/>
            <a:ext cx="1744708" cy="369332"/>
          </a:xfrm>
          <a:prstGeom prst="rect">
            <a:avLst/>
          </a:prstGeom>
          <a:noFill/>
        </p:spPr>
        <p:txBody>
          <a:bodyPr wrap="none" rtlCol="0">
            <a:spAutoFit/>
          </a:bodyPr>
          <a:lstStyle/>
          <a:p>
            <a:r>
              <a:rPr lang="es-ES" dirty="0"/>
              <a:t>Para ejecutarlos:</a:t>
            </a:r>
          </a:p>
        </p:txBody>
      </p:sp>
      <p:sp>
        <p:nvSpPr>
          <p:cNvPr id="11" name="CuadroTexto 10"/>
          <p:cNvSpPr txBox="1"/>
          <p:nvPr/>
        </p:nvSpPr>
        <p:spPr>
          <a:xfrm>
            <a:off x="4417984" y="3223544"/>
            <a:ext cx="3267166" cy="1200329"/>
          </a:xfrm>
          <a:prstGeom prst="rect">
            <a:avLst/>
          </a:prstGeom>
          <a:noFill/>
        </p:spPr>
        <p:txBody>
          <a:bodyPr wrap="square" rtlCol="0">
            <a:spAutoFit/>
          </a:bodyPr>
          <a:lstStyle/>
          <a:p>
            <a:pPr marL="285750" indent="-285750">
              <a:buFont typeface="Arial" panose="020B0604020202020204" pitchFamily="34" charset="0"/>
              <a:buChar char="•"/>
            </a:pPr>
            <a:r>
              <a:rPr lang="es-ES" dirty="0"/>
              <a:t>detenemos el servidor web levantado por </a:t>
            </a:r>
            <a:r>
              <a:rPr lang="en-US" b="1" dirty="0"/>
              <a:t>grunt</a:t>
            </a:r>
          </a:p>
          <a:p>
            <a:pPr marL="285750" indent="-285750">
              <a:buFont typeface="Arial" panose="020B0604020202020204" pitchFamily="34" charset="0"/>
              <a:buChar char="•"/>
            </a:pPr>
            <a:r>
              <a:rPr lang="es-ES" dirty="0"/>
              <a:t>ejecutamos yo y el generador que necesitamos</a:t>
            </a:r>
          </a:p>
        </p:txBody>
      </p:sp>
      <p:sp>
        <p:nvSpPr>
          <p:cNvPr id="12" name="Rectángulo 11"/>
          <p:cNvSpPr/>
          <p:nvPr/>
        </p:nvSpPr>
        <p:spPr>
          <a:xfrm>
            <a:off x="5321233" y="4586146"/>
            <a:ext cx="2740045" cy="369332"/>
          </a:xfrm>
          <a:prstGeom prst="rect">
            <a:avLst/>
          </a:prstGeom>
        </p:spPr>
        <p:txBody>
          <a:bodyPr wrap="none">
            <a:spAutoFit/>
          </a:bodyPr>
          <a:lstStyle/>
          <a:p>
            <a:r>
              <a:rPr lang="en-US" b="1" noProof="1"/>
              <a:t>yo angular:view &lt;nombre&gt;</a:t>
            </a:r>
          </a:p>
        </p:txBody>
      </p:sp>
      <p:sp>
        <p:nvSpPr>
          <p:cNvPr id="13" name="CuadroTexto 12"/>
          <p:cNvSpPr txBox="1"/>
          <p:nvPr/>
        </p:nvSpPr>
        <p:spPr>
          <a:xfrm>
            <a:off x="5318925" y="4978182"/>
            <a:ext cx="2924322" cy="923330"/>
          </a:xfrm>
          <a:prstGeom prst="rect">
            <a:avLst/>
          </a:prstGeom>
          <a:noFill/>
        </p:spPr>
        <p:txBody>
          <a:bodyPr wrap="square" rtlCol="0">
            <a:spAutoFit/>
          </a:bodyPr>
          <a:lstStyle/>
          <a:p>
            <a:r>
              <a:rPr lang="es-ES" dirty="0"/>
              <a:t>Crearía la correspondiente vista nueva  en la carpeta adecuada</a:t>
            </a:r>
          </a:p>
        </p:txBody>
      </p:sp>
    </p:spTree>
    <p:extLst>
      <p:ext uri="{BB962C8B-B14F-4D97-AF65-F5344CB8AC3E}">
        <p14:creationId xmlns:p14="http://schemas.microsoft.com/office/powerpoint/2010/main" val="25155178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noProof="1"/>
              <a:t>CleverStack</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3741693" y="1871604"/>
            <a:ext cx="2222211" cy="369332"/>
          </a:xfrm>
          <a:prstGeom prst="rect">
            <a:avLst/>
          </a:prstGeom>
        </p:spPr>
        <p:txBody>
          <a:bodyPr wrap="none">
            <a:spAutoFit/>
          </a:bodyPr>
          <a:lstStyle/>
          <a:p>
            <a:r>
              <a:rPr lang="es-ES" dirty="0">
                <a:hlinkClick r:id="rId3"/>
              </a:rPr>
              <a:t>http://cleverstack.io/</a:t>
            </a:r>
            <a:r>
              <a:rPr lang="es-ES" dirty="0"/>
              <a:t> </a:t>
            </a:r>
          </a:p>
        </p:txBody>
      </p:sp>
      <p:pic>
        <p:nvPicPr>
          <p:cNvPr id="7" name="Imagen 6"/>
          <p:cNvPicPr>
            <a:picLocks noChangeAspect="1"/>
          </p:cNvPicPr>
          <p:nvPr/>
        </p:nvPicPr>
        <p:blipFill>
          <a:blip r:embed="rId4"/>
          <a:stretch>
            <a:fillRect/>
          </a:stretch>
        </p:blipFill>
        <p:spPr>
          <a:xfrm>
            <a:off x="2811828" y="2405362"/>
            <a:ext cx="5624695" cy="4034692"/>
          </a:xfrm>
          <a:prstGeom prst="rect">
            <a:avLst/>
          </a:prstGeom>
        </p:spPr>
      </p:pic>
      <p:sp>
        <p:nvSpPr>
          <p:cNvPr id="2" name="CuadroTexto 1"/>
          <p:cNvSpPr txBox="1"/>
          <p:nvPr/>
        </p:nvSpPr>
        <p:spPr>
          <a:xfrm>
            <a:off x="817865" y="1306226"/>
            <a:ext cx="2675962" cy="369332"/>
          </a:xfrm>
          <a:prstGeom prst="rect">
            <a:avLst/>
          </a:prstGeom>
          <a:noFill/>
        </p:spPr>
        <p:txBody>
          <a:bodyPr wrap="square" rtlCol="0">
            <a:spAutoFit/>
          </a:bodyPr>
          <a:lstStyle/>
          <a:p>
            <a:r>
              <a:rPr lang="es-ES" dirty="0"/>
              <a:t>Combina la instalación de </a:t>
            </a:r>
          </a:p>
        </p:txBody>
      </p:sp>
      <p:sp>
        <p:nvSpPr>
          <p:cNvPr id="8" name="Rectángulo 7"/>
          <p:cNvSpPr/>
          <p:nvPr/>
        </p:nvSpPr>
        <p:spPr>
          <a:xfrm>
            <a:off x="3741693" y="1167727"/>
            <a:ext cx="2781937" cy="646331"/>
          </a:xfrm>
          <a:prstGeom prst="rect">
            <a:avLst/>
          </a:prstGeom>
        </p:spPr>
        <p:txBody>
          <a:bodyPr wrap="square">
            <a:spAutoFit/>
          </a:bodyPr>
          <a:lstStyle/>
          <a:p>
            <a:r>
              <a:rPr lang="es-ES" dirty="0"/>
              <a:t>un </a:t>
            </a:r>
            <a:r>
              <a:rPr lang="en-US" i="1" dirty="0"/>
              <a:t>back-end</a:t>
            </a:r>
            <a:r>
              <a:rPr lang="es-ES" dirty="0"/>
              <a:t> con Node.js </a:t>
            </a:r>
          </a:p>
          <a:p>
            <a:r>
              <a:rPr lang="es-ES" dirty="0"/>
              <a:t>un </a:t>
            </a:r>
            <a:r>
              <a:rPr lang="en-US" i="1" dirty="0"/>
              <a:t>front-end</a:t>
            </a:r>
            <a:r>
              <a:rPr lang="es-ES" dirty="0"/>
              <a:t> con AngularJS</a:t>
            </a:r>
          </a:p>
        </p:txBody>
      </p:sp>
    </p:spTree>
    <p:extLst>
      <p:ext uri="{BB962C8B-B14F-4D97-AF65-F5344CB8AC3E}">
        <p14:creationId xmlns:p14="http://schemas.microsoft.com/office/powerpoint/2010/main" val="21901081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Elementos inyectables</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3214781" y="2566431"/>
            <a:ext cx="2971800" cy="1754326"/>
          </a:xfrm>
          <a:prstGeom prst="rect">
            <a:avLst/>
          </a:prstGeom>
        </p:spPr>
        <p:txBody>
          <a:bodyPr wrap="square">
            <a:spAutoFit/>
          </a:bodyPr>
          <a:lstStyle/>
          <a:p>
            <a:pPr marL="285750" indent="-285750">
              <a:buFont typeface="Arial" panose="020B0604020202020204" pitchFamily="34" charset="0"/>
              <a:buChar char="•"/>
            </a:pPr>
            <a:r>
              <a:rPr lang="es-ES" dirty="0"/>
              <a:t>Constantes (</a:t>
            </a:r>
            <a:r>
              <a:rPr lang="en-US" i="1" dirty="0"/>
              <a:t>constant</a:t>
            </a:r>
            <a:r>
              <a:rPr lang="es-ES" dirty="0"/>
              <a:t>)</a:t>
            </a:r>
          </a:p>
          <a:p>
            <a:pPr marL="285750" indent="-285750">
              <a:buFont typeface="Arial" panose="020B0604020202020204" pitchFamily="34" charset="0"/>
              <a:buChar char="•"/>
            </a:pPr>
            <a:r>
              <a:rPr lang="es-ES" dirty="0"/>
              <a:t>Valores (</a:t>
            </a:r>
            <a:r>
              <a:rPr lang="en-US" i="1" dirty="0"/>
              <a:t>value</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Servicios (</a:t>
            </a:r>
            <a:r>
              <a:rPr lang="en-US" i="1" dirty="0"/>
              <a:t>service</a:t>
            </a:r>
            <a:r>
              <a:rPr lang="es-ES" dirty="0"/>
              <a:t>)</a:t>
            </a:r>
          </a:p>
          <a:p>
            <a:pPr marL="285750" indent="-285750">
              <a:buFont typeface="Arial" panose="020B0604020202020204" pitchFamily="34" charset="0"/>
              <a:buChar char="•"/>
            </a:pPr>
            <a:r>
              <a:rPr lang="es-ES" dirty="0"/>
              <a:t>Factorías (</a:t>
            </a:r>
            <a:r>
              <a:rPr lang="en-US" i="1" dirty="0"/>
              <a:t>factory</a:t>
            </a:r>
            <a:r>
              <a:rPr lang="es-ES" dirty="0"/>
              <a:t>)</a:t>
            </a:r>
          </a:p>
          <a:p>
            <a:pPr marL="285750" indent="-285750">
              <a:buFont typeface="Arial" panose="020B0604020202020204" pitchFamily="34" charset="0"/>
              <a:buChar char="•"/>
            </a:pPr>
            <a:r>
              <a:rPr lang="es-ES" dirty="0"/>
              <a:t>Proveedores (</a:t>
            </a:r>
            <a:r>
              <a:rPr lang="en-US" i="1" dirty="0"/>
              <a:t>provider</a:t>
            </a:r>
            <a:r>
              <a:rPr lang="es-ES" dirty="0"/>
              <a:t>)</a:t>
            </a:r>
          </a:p>
        </p:txBody>
      </p:sp>
      <p:sp>
        <p:nvSpPr>
          <p:cNvPr id="12" name="CuadroTexto 11"/>
          <p:cNvSpPr txBox="1"/>
          <p:nvPr/>
        </p:nvSpPr>
        <p:spPr>
          <a:xfrm>
            <a:off x="1021978" y="1461700"/>
            <a:ext cx="5620870" cy="646331"/>
          </a:xfrm>
          <a:prstGeom prst="rect">
            <a:avLst/>
          </a:prstGeom>
          <a:noFill/>
        </p:spPr>
        <p:txBody>
          <a:bodyPr wrap="square" rtlCol="0">
            <a:spAutoFit/>
          </a:bodyPr>
          <a:lstStyle/>
          <a:p>
            <a:r>
              <a:rPr lang="es-ES" dirty="0"/>
              <a:t>Los servicios son sólo uno de los 5 tipos de elementos que pueden ser inyectados como dependencias </a:t>
            </a:r>
          </a:p>
        </p:txBody>
      </p:sp>
      <p:cxnSp>
        <p:nvCxnSpPr>
          <p:cNvPr id="5" name="Conector recto de flecha 4"/>
          <p:cNvCxnSpPr/>
          <p:nvPr/>
        </p:nvCxnSpPr>
        <p:spPr>
          <a:xfrm>
            <a:off x="4586990" y="4227226"/>
            <a:ext cx="0" cy="74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p:cNvSpPr txBox="1"/>
          <p:nvPr/>
        </p:nvSpPr>
        <p:spPr>
          <a:xfrm>
            <a:off x="3507698" y="5160201"/>
            <a:ext cx="1892954" cy="369332"/>
          </a:xfrm>
          <a:prstGeom prst="rect">
            <a:avLst/>
          </a:prstGeom>
          <a:noFill/>
        </p:spPr>
        <p:txBody>
          <a:bodyPr wrap="none" rtlCol="0">
            <a:spAutoFit/>
          </a:bodyPr>
          <a:lstStyle/>
          <a:p>
            <a:r>
              <a:rPr lang="es-ES" dirty="0"/>
              <a:t>Objetos JavaScript</a:t>
            </a:r>
          </a:p>
        </p:txBody>
      </p:sp>
    </p:spTree>
    <p:extLst>
      <p:ext uri="{BB962C8B-B14F-4D97-AF65-F5344CB8AC3E}">
        <p14:creationId xmlns:p14="http://schemas.microsoft.com/office/powerpoint/2010/main" val="17749712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Servicios, Factorías y </a:t>
            </a:r>
            <a:r>
              <a:rPr lang="es-ES" dirty="0" err="1"/>
              <a:t>Providers</a:t>
            </a:r>
            <a:endParaRPr lang="es-ES" dirty="0"/>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184289" y="1303143"/>
            <a:ext cx="6409207" cy="369332"/>
          </a:xfrm>
          <a:prstGeom prst="rect">
            <a:avLst/>
          </a:prstGeom>
        </p:spPr>
        <p:txBody>
          <a:bodyPr wrap="square">
            <a:spAutoFit/>
          </a:bodyPr>
          <a:lstStyle/>
          <a:p>
            <a:r>
              <a:rPr lang="es-ES" b="1" dirty="0"/>
              <a:t>Objeto JavaScript (</a:t>
            </a:r>
            <a:r>
              <a:rPr lang="en-US" i="1" dirty="0"/>
              <a:t>service</a:t>
            </a:r>
            <a:r>
              <a:rPr lang="es-ES" b="1" dirty="0"/>
              <a:t>) </a:t>
            </a:r>
            <a:r>
              <a:rPr lang="es-ES" dirty="0"/>
              <a:t>que nos permite obtener información.</a:t>
            </a:r>
          </a:p>
        </p:txBody>
      </p:sp>
      <p:sp>
        <p:nvSpPr>
          <p:cNvPr id="5" name="Rectángulo 4"/>
          <p:cNvSpPr/>
          <p:nvPr/>
        </p:nvSpPr>
        <p:spPr>
          <a:xfrm>
            <a:off x="1203278" y="2439364"/>
            <a:ext cx="6877139" cy="646331"/>
          </a:xfrm>
          <a:prstGeom prst="rect">
            <a:avLst/>
          </a:prstGeom>
        </p:spPr>
        <p:txBody>
          <a:bodyPr wrap="square">
            <a:spAutoFit/>
          </a:bodyPr>
          <a:lstStyle/>
          <a:p>
            <a:r>
              <a:rPr lang="es-ES" b="1" dirty="0"/>
              <a:t>No interaccionan con la página (DOM)</a:t>
            </a:r>
            <a:r>
              <a:rPr lang="es-ES" dirty="0"/>
              <a:t>, sólo con otros servicios o con un servidor de datos que pueda estar en otro Host (e.g. AJAX).</a:t>
            </a:r>
          </a:p>
        </p:txBody>
      </p:sp>
      <p:sp>
        <p:nvSpPr>
          <p:cNvPr id="6" name="CuadroTexto 5"/>
          <p:cNvSpPr txBox="1"/>
          <p:nvPr/>
        </p:nvSpPr>
        <p:spPr>
          <a:xfrm>
            <a:off x="1184289" y="3248678"/>
            <a:ext cx="6581287" cy="646331"/>
          </a:xfrm>
          <a:prstGeom prst="rect">
            <a:avLst/>
          </a:prstGeom>
          <a:noFill/>
        </p:spPr>
        <p:txBody>
          <a:bodyPr wrap="square" rtlCol="0">
            <a:spAutoFit/>
          </a:bodyPr>
          <a:lstStyle/>
          <a:p>
            <a:r>
              <a:rPr lang="es-ES" dirty="0"/>
              <a:t>Las instancias de los servicios, para incorporarlos a la aplicación, se obtienen mediante </a:t>
            </a:r>
            <a:r>
              <a:rPr lang="es-ES" b="1" dirty="0"/>
              <a:t>inyección de dependencias</a:t>
            </a:r>
            <a:r>
              <a:rPr lang="es-ES" dirty="0"/>
              <a:t>.</a:t>
            </a:r>
          </a:p>
        </p:txBody>
      </p:sp>
      <p:sp>
        <p:nvSpPr>
          <p:cNvPr id="7" name="Rectángulo 6"/>
          <p:cNvSpPr/>
          <p:nvPr/>
        </p:nvSpPr>
        <p:spPr>
          <a:xfrm>
            <a:off x="1184288" y="4425309"/>
            <a:ext cx="4572000" cy="646331"/>
          </a:xfrm>
          <a:prstGeom prst="rect">
            <a:avLst/>
          </a:prstGeom>
        </p:spPr>
        <p:txBody>
          <a:bodyPr>
            <a:spAutoFit/>
          </a:bodyPr>
          <a:lstStyle/>
          <a:p>
            <a:r>
              <a:rPr lang="es-ES" dirty="0"/>
              <a:t>Esto facilita el </a:t>
            </a:r>
            <a:r>
              <a:rPr lang="es-ES" b="1" dirty="0"/>
              <a:t>desarrollo guiado por pruebas </a:t>
            </a:r>
            <a:r>
              <a:rPr lang="es-ES" dirty="0"/>
              <a:t>(TDD, </a:t>
            </a:r>
            <a:r>
              <a:rPr lang="en-US" i="1" dirty="0"/>
              <a:t>Test-driven development</a:t>
            </a:r>
            <a:r>
              <a:rPr lang="es-ES" dirty="0"/>
              <a:t>) </a:t>
            </a:r>
          </a:p>
        </p:txBody>
      </p:sp>
      <p:sp>
        <p:nvSpPr>
          <p:cNvPr id="8" name="Rectángulo 7"/>
          <p:cNvSpPr/>
          <p:nvPr/>
        </p:nvSpPr>
        <p:spPr>
          <a:xfrm>
            <a:off x="1184288" y="5168090"/>
            <a:ext cx="7031663" cy="646331"/>
          </a:xfrm>
          <a:prstGeom prst="rect">
            <a:avLst/>
          </a:prstGeom>
        </p:spPr>
        <p:txBody>
          <a:bodyPr wrap="square">
            <a:spAutoFit/>
          </a:bodyPr>
          <a:lstStyle/>
          <a:p>
            <a:r>
              <a:rPr lang="es-ES" dirty="0"/>
              <a:t>Angular nos permite </a:t>
            </a:r>
            <a:r>
              <a:rPr lang="es-ES" b="1" dirty="0"/>
              <a:t>decorar</a:t>
            </a:r>
            <a:r>
              <a:rPr lang="es-ES" dirty="0"/>
              <a:t> los servicios, es decir interceptar su creación para añadir métodos nuevos que modifiquen su funcionamiento. </a:t>
            </a:r>
          </a:p>
        </p:txBody>
      </p:sp>
      <p:sp>
        <p:nvSpPr>
          <p:cNvPr id="9" name="Rectángulo 8"/>
          <p:cNvSpPr/>
          <p:nvPr/>
        </p:nvSpPr>
        <p:spPr>
          <a:xfrm>
            <a:off x="1184288" y="1895849"/>
            <a:ext cx="7250027" cy="369332"/>
          </a:xfrm>
          <a:prstGeom prst="rect">
            <a:avLst/>
          </a:prstGeom>
        </p:spPr>
        <p:txBody>
          <a:bodyPr wrap="square">
            <a:spAutoFit/>
          </a:bodyPr>
          <a:lstStyle/>
          <a:p>
            <a:r>
              <a:rPr lang="es-ES" dirty="0"/>
              <a:t>Son funcionalidades de la aplicación </a:t>
            </a:r>
            <a:r>
              <a:rPr lang="es-ES" b="1" dirty="0"/>
              <a:t>no relacionadas con el interfaz gráfico</a:t>
            </a:r>
          </a:p>
        </p:txBody>
      </p:sp>
      <p:sp>
        <p:nvSpPr>
          <p:cNvPr id="10" name="Rectángulo 9"/>
          <p:cNvSpPr/>
          <p:nvPr/>
        </p:nvSpPr>
        <p:spPr>
          <a:xfrm>
            <a:off x="1203278" y="3959528"/>
            <a:ext cx="2361480" cy="369332"/>
          </a:xfrm>
          <a:prstGeom prst="rect">
            <a:avLst/>
          </a:prstGeom>
        </p:spPr>
        <p:txBody>
          <a:bodyPr wrap="none">
            <a:spAutoFit/>
          </a:bodyPr>
          <a:lstStyle/>
          <a:p>
            <a:r>
              <a:rPr lang="es-ES" dirty="0"/>
              <a:t>Siempre son </a:t>
            </a:r>
            <a:r>
              <a:rPr lang="en-US" b="1" dirty="0"/>
              <a:t>Singletons</a:t>
            </a:r>
          </a:p>
        </p:txBody>
      </p:sp>
    </p:spTree>
    <p:extLst>
      <p:ext uri="{BB962C8B-B14F-4D97-AF65-F5344CB8AC3E}">
        <p14:creationId xmlns:p14="http://schemas.microsoft.com/office/powerpoint/2010/main" val="1836954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Inyección de dependencias</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2809314" y="1419304"/>
            <a:ext cx="4794279"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solidFill>
                  <a:schemeClr val="lt1"/>
                </a:solidFill>
              </a:rPr>
              <a:t>angular.module('appModule')</a:t>
            </a:r>
          </a:p>
          <a:p>
            <a:r>
              <a:rPr lang="es-ES" noProof="1">
                <a:solidFill>
                  <a:schemeClr val="lt1"/>
                </a:solidFill>
              </a:rPr>
              <a:t>  .controller('MainCtrl', ["$scope", ‘&lt;Service&gt;',</a:t>
            </a:r>
            <a:br>
              <a:rPr lang="es-ES" noProof="1">
                <a:solidFill>
                  <a:schemeClr val="lt1"/>
                </a:solidFill>
              </a:rPr>
            </a:br>
            <a:r>
              <a:rPr lang="es-ES" noProof="1">
                <a:solidFill>
                  <a:schemeClr val="lt1"/>
                </a:solidFill>
              </a:rPr>
              <a:t>	function ($scope, </a:t>
            </a:r>
            <a:r>
              <a:rPr lang="es-ES" noProof="1"/>
              <a:t>&lt;</a:t>
            </a:r>
            <a:r>
              <a:rPr lang="es-ES" noProof="1">
                <a:solidFill>
                  <a:schemeClr val="lt1"/>
                </a:solidFill>
              </a:rPr>
              <a:t>Service&gt;) {</a:t>
            </a:r>
          </a:p>
          <a:p>
            <a:r>
              <a:rPr lang="es-ES" noProof="1">
                <a:solidFill>
                  <a:schemeClr val="lt1"/>
                </a:solidFill>
              </a:rPr>
              <a:t>  	…</a:t>
            </a:r>
          </a:p>
        </p:txBody>
      </p:sp>
      <p:sp>
        <p:nvSpPr>
          <p:cNvPr id="12" name="Rectángulo 11"/>
          <p:cNvSpPr/>
          <p:nvPr/>
        </p:nvSpPr>
        <p:spPr>
          <a:xfrm>
            <a:off x="2704383" y="3430484"/>
            <a:ext cx="4899210"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t>Class MainCtrl {</a:t>
            </a:r>
          </a:p>
          <a:p>
            <a:r>
              <a:rPr lang="es-ES" noProof="1"/>
              <a:t>	constructor ($scope, &lt;Service&gt;) {</a:t>
            </a:r>
          </a:p>
          <a:p>
            <a:r>
              <a:rPr lang="es-ES" noProof="1"/>
              <a:t>		 'ngInject';</a:t>
            </a:r>
          </a:p>
          <a:p>
            <a:r>
              <a:rPr lang="es-ES" noProof="1"/>
              <a:t>		this.$scope = $scope</a:t>
            </a:r>
          </a:p>
          <a:p>
            <a:r>
              <a:rPr lang="es-ES" noProof="1"/>
              <a:t>		this. &lt;Service&gt; = &lt;Service&gt;</a:t>
            </a:r>
            <a:br>
              <a:rPr lang="es-ES" noProof="1"/>
            </a:br>
            <a:r>
              <a:rPr lang="es-ES" noProof="1"/>
              <a:t>  	…}</a:t>
            </a:r>
          </a:p>
          <a:p>
            <a:r>
              <a:rPr lang="es-ES" noProof="1"/>
              <a:t>}</a:t>
            </a:r>
            <a:endParaRPr lang="es-ES" noProof="1">
              <a:solidFill>
                <a:schemeClr val="lt1"/>
              </a:solidFill>
            </a:endParaRPr>
          </a:p>
          <a:p>
            <a:endParaRPr lang="es-ES" noProof="1">
              <a:solidFill>
                <a:schemeClr val="lt1"/>
              </a:solidFill>
            </a:endParaRPr>
          </a:p>
          <a:p>
            <a:r>
              <a:rPr lang="es-ES" noProof="1">
                <a:solidFill>
                  <a:schemeClr val="lt1"/>
                </a:solidFill>
              </a:rPr>
              <a:t>angular.module('appModule')</a:t>
            </a:r>
          </a:p>
          <a:p>
            <a:r>
              <a:rPr lang="es-ES" noProof="1">
                <a:solidFill>
                  <a:schemeClr val="lt1"/>
                </a:solidFill>
              </a:rPr>
              <a:t>  .controller('MainCtrl', MainCtrl)</a:t>
            </a:r>
          </a:p>
        </p:txBody>
      </p:sp>
      <p:sp>
        <p:nvSpPr>
          <p:cNvPr id="13" name="CuadroTexto 12"/>
          <p:cNvSpPr txBox="1"/>
          <p:nvPr/>
        </p:nvSpPr>
        <p:spPr>
          <a:xfrm>
            <a:off x="1034321" y="1834802"/>
            <a:ext cx="1083951" cy="369332"/>
          </a:xfrm>
          <a:prstGeom prst="rect">
            <a:avLst/>
          </a:prstGeom>
          <a:noFill/>
        </p:spPr>
        <p:txBody>
          <a:bodyPr wrap="none" rtlCol="0">
            <a:spAutoFit/>
          </a:bodyPr>
          <a:lstStyle/>
          <a:p>
            <a:r>
              <a:rPr lang="es-ES" dirty="0"/>
              <a:t>Angular 1</a:t>
            </a:r>
          </a:p>
        </p:txBody>
      </p:sp>
      <p:sp>
        <p:nvSpPr>
          <p:cNvPr id="14" name="CuadroTexto 13"/>
          <p:cNvSpPr txBox="1"/>
          <p:nvPr/>
        </p:nvSpPr>
        <p:spPr>
          <a:xfrm>
            <a:off x="1034320" y="4676979"/>
            <a:ext cx="1289155" cy="369332"/>
          </a:xfrm>
          <a:prstGeom prst="rect">
            <a:avLst/>
          </a:prstGeom>
          <a:noFill/>
        </p:spPr>
        <p:txBody>
          <a:bodyPr wrap="square" rtlCol="0">
            <a:spAutoFit/>
          </a:bodyPr>
          <a:lstStyle/>
          <a:p>
            <a:r>
              <a:rPr lang="es-ES" dirty="0"/>
              <a:t>Angular 1.5</a:t>
            </a:r>
          </a:p>
        </p:txBody>
      </p:sp>
    </p:spTree>
    <p:extLst>
      <p:ext uri="{BB962C8B-B14F-4D97-AF65-F5344CB8AC3E}">
        <p14:creationId xmlns:p14="http://schemas.microsoft.com/office/powerpoint/2010/main" val="1533506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3669653" y="1506279"/>
            <a:ext cx="4407793" cy="1994304"/>
          </a:xfrm>
          <a:prstGeom prst="rect">
            <a:avLst/>
          </a:prstGeom>
        </p:spPr>
      </p:pic>
      <p:pic>
        <p:nvPicPr>
          <p:cNvPr id="4" name="Imagen 3"/>
          <p:cNvPicPr>
            <a:picLocks noChangeAspect="1"/>
          </p:cNvPicPr>
          <p:nvPr/>
        </p:nvPicPr>
        <p:blipFill>
          <a:blip r:embed="rId3"/>
          <a:stretch>
            <a:fillRect/>
          </a:stretch>
        </p:blipFill>
        <p:spPr>
          <a:xfrm>
            <a:off x="3654137" y="3990161"/>
            <a:ext cx="4381207" cy="2196880"/>
          </a:xfrm>
          <a:prstGeom prst="rect">
            <a:avLst/>
          </a:prstGeom>
        </p:spPr>
      </p:pic>
      <p:sp>
        <p:nvSpPr>
          <p:cNvPr id="5" name="Título 4"/>
          <p:cNvSpPr>
            <a:spLocks noGrp="1"/>
          </p:cNvSpPr>
          <p:nvPr>
            <p:ph type="title"/>
          </p:nvPr>
        </p:nvSpPr>
        <p:spPr/>
        <p:txBody>
          <a:bodyPr/>
          <a:lstStyle/>
          <a:p>
            <a:pPr algn="r"/>
            <a:r>
              <a:rPr lang="es-ES" dirty="0"/>
              <a:t>Ejemplo de módulo más ES6</a:t>
            </a:r>
          </a:p>
        </p:txBody>
      </p:sp>
      <p:pic>
        <p:nvPicPr>
          <p:cNvPr id="6" name="Picture 2" descr="http://coenraets.org/present/es6/img/j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642" y="243908"/>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10639" y="1686298"/>
            <a:ext cx="2476512" cy="369332"/>
          </a:xfrm>
          <a:prstGeom prst="rect">
            <a:avLst/>
          </a:prstGeom>
          <a:noFill/>
        </p:spPr>
        <p:txBody>
          <a:bodyPr wrap="none" rtlCol="0">
            <a:spAutoFit/>
          </a:bodyPr>
          <a:lstStyle/>
          <a:p>
            <a:r>
              <a:rPr lang="es-ES" dirty="0"/>
              <a:t>definición de un módulo</a:t>
            </a:r>
          </a:p>
        </p:txBody>
      </p:sp>
      <p:sp>
        <p:nvSpPr>
          <p:cNvPr id="10" name="CuadroTexto 9"/>
          <p:cNvSpPr txBox="1"/>
          <p:nvPr/>
        </p:nvSpPr>
        <p:spPr>
          <a:xfrm>
            <a:off x="566105" y="2545733"/>
            <a:ext cx="1898405" cy="369332"/>
          </a:xfrm>
          <a:prstGeom prst="rect">
            <a:avLst/>
          </a:prstGeom>
          <a:noFill/>
        </p:spPr>
        <p:txBody>
          <a:bodyPr wrap="none" rtlCol="0">
            <a:spAutoFit/>
          </a:bodyPr>
          <a:lstStyle/>
          <a:p>
            <a:r>
              <a:rPr lang="es-ES" dirty="0"/>
              <a:t>función exportada</a:t>
            </a:r>
          </a:p>
        </p:txBody>
      </p:sp>
      <p:sp>
        <p:nvSpPr>
          <p:cNvPr id="11" name="CuadroTexto 10"/>
          <p:cNvSpPr txBox="1"/>
          <p:nvPr/>
        </p:nvSpPr>
        <p:spPr>
          <a:xfrm>
            <a:off x="600165" y="3640054"/>
            <a:ext cx="1608645" cy="646331"/>
          </a:xfrm>
          <a:prstGeom prst="rect">
            <a:avLst/>
          </a:prstGeom>
          <a:noFill/>
        </p:spPr>
        <p:txBody>
          <a:bodyPr wrap="square" rtlCol="0">
            <a:spAutoFit/>
          </a:bodyPr>
          <a:lstStyle/>
          <a:p>
            <a:r>
              <a:rPr lang="es-ES" dirty="0"/>
              <a:t>importación de una función</a:t>
            </a:r>
          </a:p>
        </p:txBody>
      </p:sp>
      <p:cxnSp>
        <p:nvCxnSpPr>
          <p:cNvPr id="12" name="Conector recto de flecha 11"/>
          <p:cNvCxnSpPr>
            <a:stCxn id="8" idx="3"/>
          </p:cNvCxnSpPr>
          <p:nvPr/>
        </p:nvCxnSpPr>
        <p:spPr>
          <a:xfrm>
            <a:off x="2987151" y="1870964"/>
            <a:ext cx="1145462" cy="7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10" idx="3"/>
          </p:cNvCxnSpPr>
          <p:nvPr/>
        </p:nvCxnSpPr>
        <p:spPr>
          <a:xfrm flipV="1">
            <a:off x="2464510" y="2545733"/>
            <a:ext cx="175123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11" idx="3"/>
          </p:cNvCxnSpPr>
          <p:nvPr/>
        </p:nvCxnSpPr>
        <p:spPr>
          <a:xfrm>
            <a:off x="2208810" y="3963220"/>
            <a:ext cx="1923803" cy="35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29" idx="3"/>
          </p:cNvCxnSpPr>
          <p:nvPr/>
        </p:nvCxnSpPr>
        <p:spPr>
          <a:xfrm>
            <a:off x="2409044" y="4777441"/>
            <a:ext cx="2459839"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264465" y="5284981"/>
            <a:ext cx="1200045" cy="646331"/>
          </a:xfrm>
          <a:prstGeom prst="rect">
            <a:avLst/>
          </a:prstGeom>
          <a:noFill/>
        </p:spPr>
        <p:txBody>
          <a:bodyPr wrap="square" rtlCol="0">
            <a:spAutoFit/>
          </a:bodyPr>
          <a:lstStyle/>
          <a:p>
            <a:r>
              <a:rPr lang="es-ES" dirty="0"/>
              <a:t>objeto exportado</a:t>
            </a:r>
          </a:p>
        </p:txBody>
      </p:sp>
      <p:cxnSp>
        <p:nvCxnSpPr>
          <p:cNvPr id="19" name="Conector recto de flecha 18"/>
          <p:cNvCxnSpPr>
            <a:stCxn id="18" idx="3"/>
          </p:cNvCxnSpPr>
          <p:nvPr/>
        </p:nvCxnSpPr>
        <p:spPr>
          <a:xfrm>
            <a:off x="2464510" y="5608147"/>
            <a:ext cx="1584976" cy="279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628650" y="4454275"/>
            <a:ext cx="1780394" cy="646331"/>
          </a:xfrm>
          <a:prstGeom prst="rect">
            <a:avLst/>
          </a:prstGeom>
          <a:noFill/>
        </p:spPr>
        <p:txBody>
          <a:bodyPr wrap="square" rtlCol="0">
            <a:spAutoFit/>
          </a:bodyPr>
          <a:lstStyle/>
          <a:p>
            <a:r>
              <a:rPr lang="es-ES" dirty="0"/>
              <a:t>uso de la función importada</a:t>
            </a:r>
          </a:p>
        </p:txBody>
      </p:sp>
      <p:sp>
        <p:nvSpPr>
          <p:cNvPr id="13" name="Rectángulo 12"/>
          <p:cNvSpPr/>
          <p:nvPr/>
        </p:nvSpPr>
        <p:spPr>
          <a:xfrm>
            <a:off x="5628904" y="2196936"/>
            <a:ext cx="1318161" cy="2968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p:cNvSpPr/>
          <p:nvPr/>
        </p:nvSpPr>
        <p:spPr>
          <a:xfrm>
            <a:off x="5082638" y="4753691"/>
            <a:ext cx="570016" cy="2101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6352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Servicio $log</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CuadroTexto 8"/>
          <p:cNvSpPr txBox="1"/>
          <p:nvPr/>
        </p:nvSpPr>
        <p:spPr>
          <a:xfrm>
            <a:off x="774643" y="1356425"/>
            <a:ext cx="5983966" cy="646331"/>
          </a:xfrm>
          <a:prstGeom prst="rect">
            <a:avLst/>
          </a:prstGeom>
          <a:noFill/>
        </p:spPr>
        <p:txBody>
          <a:bodyPr wrap="square" rtlCol="0">
            <a:spAutoFit/>
          </a:bodyPr>
          <a:lstStyle/>
          <a:p>
            <a:r>
              <a:rPr lang="es-ES" dirty="0"/>
              <a:t>servicio muy simple que permite llamar a </a:t>
            </a:r>
            <a:r>
              <a:rPr lang="es-ES" i="1" dirty="0"/>
              <a:t>console.log</a:t>
            </a:r>
            <a:r>
              <a:rPr lang="es-ES" dirty="0"/>
              <a:t> pero abstrayendo la llamada por si no existe el objeto </a:t>
            </a:r>
            <a:r>
              <a:rPr lang="en-US" i="1" dirty="0"/>
              <a:t>console</a:t>
            </a:r>
          </a:p>
        </p:txBody>
      </p:sp>
      <p:sp>
        <p:nvSpPr>
          <p:cNvPr id="10" name="Rectángulo 9"/>
          <p:cNvSpPr/>
          <p:nvPr/>
        </p:nvSpPr>
        <p:spPr>
          <a:xfrm>
            <a:off x="774643" y="2114317"/>
            <a:ext cx="6002390" cy="923330"/>
          </a:xfrm>
          <a:prstGeom prst="rect">
            <a:avLst/>
          </a:prstGeom>
        </p:spPr>
        <p:txBody>
          <a:bodyPr wrap="square">
            <a:spAutoFit/>
          </a:bodyPr>
          <a:lstStyle/>
          <a:p>
            <a:r>
              <a:rPr lang="es-ES" dirty="0"/>
              <a:t>$log dispone de varios métodos, incluyendo el método </a:t>
            </a:r>
            <a:r>
              <a:rPr lang="en-US" b="1" i="1" dirty="0"/>
              <a:t>debug()</a:t>
            </a:r>
            <a:r>
              <a:rPr lang="es-ES" b="1" dirty="0"/>
              <a:t> </a:t>
            </a:r>
            <a:r>
              <a:rPr lang="es-ES" dirty="0"/>
              <a:t>que permite pasarle un mensaje para que se muestre por la consola del navegador.</a:t>
            </a:r>
          </a:p>
        </p:txBody>
      </p:sp>
      <p:sp>
        <p:nvSpPr>
          <p:cNvPr id="11" name="Rectángulo 10"/>
          <p:cNvSpPr/>
          <p:nvPr/>
        </p:nvSpPr>
        <p:spPr>
          <a:xfrm>
            <a:off x="2925602" y="3161299"/>
            <a:ext cx="5135827" cy="1200329"/>
          </a:xfrm>
          <a:prstGeom prst="rect">
            <a:avLst/>
          </a:prstGeom>
        </p:spPr>
        <p:txBody>
          <a:bodyPr wrap="square">
            <a:spAutoFit/>
          </a:bodyPr>
          <a:lstStyle/>
          <a:p>
            <a:r>
              <a:rPr lang="es-ES" noProof="1"/>
              <a:t>controller('AppController',</a:t>
            </a:r>
          </a:p>
          <a:p>
            <a:r>
              <a:rPr lang="es-ES" noProof="1"/>
              <a:t> ['$scope', </a:t>
            </a:r>
            <a:r>
              <a:rPr lang="es-ES" noProof="1">
                <a:solidFill>
                  <a:srgbClr val="C00000"/>
                </a:solidFill>
              </a:rPr>
              <a:t>'$log'</a:t>
            </a:r>
            <a:r>
              <a:rPr lang="es-ES" noProof="1"/>
              <a:t>,  function($scope, </a:t>
            </a:r>
            <a:r>
              <a:rPr lang="es-ES" noProof="1">
                <a:solidFill>
                  <a:srgbClr val="C00000"/>
                </a:solidFill>
              </a:rPr>
              <a:t>$log</a:t>
            </a:r>
            <a:r>
              <a:rPr lang="es-ES" noProof="1"/>
              <a:t>){</a:t>
            </a:r>
          </a:p>
          <a:p>
            <a:pPr lvl="1"/>
            <a:r>
              <a:rPr lang="es-ES" noProof="1"/>
              <a:t>…</a:t>
            </a:r>
          </a:p>
          <a:p>
            <a:pPr lvl="1"/>
            <a:r>
              <a:rPr lang="es-ES" noProof="1"/>
              <a:t>$log.debug("Acabamos de crear el $scope");…</a:t>
            </a:r>
          </a:p>
        </p:txBody>
      </p:sp>
      <p:sp>
        <p:nvSpPr>
          <p:cNvPr id="12" name="CuadroTexto 11"/>
          <p:cNvSpPr txBox="1"/>
          <p:nvPr/>
        </p:nvSpPr>
        <p:spPr>
          <a:xfrm>
            <a:off x="774643" y="4485280"/>
            <a:ext cx="2244332" cy="369332"/>
          </a:xfrm>
          <a:prstGeom prst="rect">
            <a:avLst/>
          </a:prstGeom>
          <a:noFill/>
        </p:spPr>
        <p:txBody>
          <a:bodyPr wrap="none" rtlCol="0">
            <a:spAutoFit/>
          </a:bodyPr>
          <a:lstStyle/>
          <a:p>
            <a:r>
              <a:rPr lang="es-ES" dirty="0"/>
              <a:t>Inyección del servicio:</a:t>
            </a:r>
          </a:p>
        </p:txBody>
      </p:sp>
      <p:sp>
        <p:nvSpPr>
          <p:cNvPr id="13" name="CuadroTexto 12"/>
          <p:cNvSpPr txBox="1"/>
          <p:nvPr/>
        </p:nvSpPr>
        <p:spPr>
          <a:xfrm>
            <a:off x="1178584" y="4969821"/>
            <a:ext cx="7257939" cy="923330"/>
          </a:xfrm>
          <a:prstGeom prst="rect">
            <a:avLst/>
          </a:prstGeom>
          <a:noFill/>
        </p:spPr>
        <p:txBody>
          <a:bodyPr wrap="square" rtlCol="0">
            <a:spAutoFit/>
          </a:bodyPr>
          <a:lstStyle/>
          <a:p>
            <a:pPr marL="285750" indent="-285750">
              <a:buFont typeface="Arial" panose="020B0604020202020204" pitchFamily="34" charset="0"/>
              <a:buChar char="•"/>
            </a:pPr>
            <a:r>
              <a:rPr lang="es-ES" dirty="0"/>
              <a:t>Indicamos literalmente su nombre (evita problemas de minimificación))</a:t>
            </a:r>
          </a:p>
          <a:p>
            <a:pPr marL="285750" indent="-285750">
              <a:buFont typeface="Arial" panose="020B0604020202020204" pitchFamily="34" charset="0"/>
              <a:buChar char="•"/>
            </a:pPr>
            <a:r>
              <a:rPr lang="es-ES" dirty="0"/>
              <a:t>lo "inyectamos en el </a:t>
            </a:r>
            <a:r>
              <a:rPr lang="en-US" i="1" dirty="0"/>
              <a:t>controller</a:t>
            </a:r>
            <a:r>
              <a:rPr lang="es-ES" dirty="0"/>
              <a:t> para que este cree la instancia del servicio</a:t>
            </a:r>
          </a:p>
          <a:p>
            <a:pPr marL="285750" indent="-285750">
              <a:buFont typeface="Arial" panose="020B0604020202020204" pitchFamily="34" charset="0"/>
              <a:buChar char="•"/>
            </a:pPr>
            <a:r>
              <a:rPr lang="es-ES" dirty="0"/>
              <a:t>lo utilizamos en el </a:t>
            </a:r>
            <a:r>
              <a:rPr lang="en-US" i="1" dirty="0"/>
              <a:t>controller</a:t>
            </a:r>
            <a:r>
              <a:rPr lang="es-ES" dirty="0"/>
              <a:t> .</a:t>
            </a:r>
          </a:p>
        </p:txBody>
      </p:sp>
    </p:spTree>
    <p:extLst>
      <p:ext uri="{BB962C8B-B14F-4D97-AF65-F5344CB8AC3E}">
        <p14:creationId xmlns:p14="http://schemas.microsoft.com/office/powerpoint/2010/main" val="23133622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Mensajes en consola: $log</a:t>
            </a:r>
          </a:p>
        </p:txBody>
      </p:sp>
      <p:pic>
        <p:nvPicPr>
          <p:cNvPr id="4" name="Imagen 3"/>
          <p:cNvPicPr>
            <a:picLocks noChangeAspect="1"/>
          </p:cNvPicPr>
          <p:nvPr/>
        </p:nvPicPr>
        <p:blipFill>
          <a:blip r:embed="rId2"/>
          <a:stretch>
            <a:fillRect/>
          </a:stretch>
        </p:blipFill>
        <p:spPr>
          <a:xfrm>
            <a:off x="3167270" y="1404731"/>
            <a:ext cx="5092561" cy="4954728"/>
          </a:xfrm>
          <a:prstGeom prst="rect">
            <a:avLst/>
          </a:prstGeom>
        </p:spPr>
      </p:pic>
      <p:sp>
        <p:nvSpPr>
          <p:cNvPr id="5" name="CuadroTexto 4"/>
          <p:cNvSpPr txBox="1"/>
          <p:nvPr/>
        </p:nvSpPr>
        <p:spPr>
          <a:xfrm>
            <a:off x="628650" y="1643269"/>
            <a:ext cx="2146852" cy="1477328"/>
          </a:xfrm>
          <a:prstGeom prst="rect">
            <a:avLst/>
          </a:prstGeom>
          <a:noFill/>
        </p:spPr>
        <p:txBody>
          <a:bodyPr wrap="square" rtlCol="0">
            <a:spAutoFit/>
          </a:bodyPr>
          <a:lstStyle/>
          <a:p>
            <a:r>
              <a:rPr lang="es-ES" dirty="0"/>
              <a:t>Empleamos el servicio $</a:t>
            </a:r>
            <a:r>
              <a:rPr lang="en-US" dirty="0"/>
              <a:t>log</a:t>
            </a:r>
            <a:r>
              <a:rPr lang="es-ES" dirty="0"/>
              <a:t> para mostrar por consola un mensaje y el objeto $</a:t>
            </a:r>
            <a:r>
              <a:rPr lang="en-US" dirty="0"/>
              <a:t>scope</a:t>
            </a:r>
          </a:p>
        </p:txBody>
      </p:sp>
    </p:spTree>
    <p:extLst>
      <p:ext uri="{BB962C8B-B14F-4D97-AF65-F5344CB8AC3E}">
        <p14:creationId xmlns:p14="http://schemas.microsoft.com/office/powerpoint/2010/main" val="21144767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50" y="365127"/>
            <a:ext cx="7256176" cy="638174"/>
          </a:xfrm>
        </p:spPr>
        <p:txBody>
          <a:bodyPr/>
          <a:lstStyle/>
          <a:p>
            <a:pPr algn="ctr"/>
            <a:r>
              <a:rPr lang="es-ES" dirty="0"/>
              <a:t>Servicio $</a:t>
            </a:r>
            <a:r>
              <a:rPr lang="es-ES" dirty="0" err="1"/>
              <a:t>locale</a:t>
            </a:r>
            <a:endParaRPr lang="es-ES" dirty="0"/>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3937735" y="5631041"/>
            <a:ext cx="1923604" cy="369332"/>
          </a:xfrm>
          <a:prstGeom prst="rect">
            <a:avLst/>
          </a:prstGeom>
        </p:spPr>
        <p:txBody>
          <a:bodyPr wrap="none">
            <a:spAutoFit/>
          </a:bodyPr>
          <a:lstStyle/>
          <a:p>
            <a:r>
              <a:rPr lang="es-ES" b="1" dirty="0"/>
              <a:t>$locale.id="es-es"</a:t>
            </a:r>
          </a:p>
        </p:txBody>
      </p:sp>
      <p:sp>
        <p:nvSpPr>
          <p:cNvPr id="5" name="Rectángulo 4"/>
          <p:cNvSpPr/>
          <p:nvPr/>
        </p:nvSpPr>
        <p:spPr>
          <a:xfrm>
            <a:off x="3293251" y="3606382"/>
            <a:ext cx="5136175" cy="369332"/>
          </a:xfrm>
          <a:prstGeom prst="rect">
            <a:avLst/>
          </a:prstGeom>
        </p:spPr>
        <p:txBody>
          <a:bodyPr wrap="square">
            <a:spAutoFit/>
          </a:bodyPr>
          <a:lstStyle/>
          <a:p>
            <a:r>
              <a:rPr lang="es-ES" b="1" dirty="0"/>
              <a:t>&lt;script </a:t>
            </a:r>
            <a:r>
              <a:rPr lang="es-ES" b="1" dirty="0" err="1"/>
              <a:t>src</a:t>
            </a:r>
            <a:r>
              <a:rPr lang="es-ES" b="1" dirty="0"/>
              <a:t>="../</a:t>
            </a:r>
            <a:r>
              <a:rPr lang="es-ES" b="1" dirty="0" err="1"/>
              <a:t>lib</a:t>
            </a:r>
            <a:r>
              <a:rPr lang="es-ES" b="1" dirty="0"/>
              <a:t>/angular-locale_es-es.js"&gt;&lt;/script&gt;</a:t>
            </a:r>
          </a:p>
        </p:txBody>
      </p:sp>
      <p:sp>
        <p:nvSpPr>
          <p:cNvPr id="6" name="CuadroTexto 5"/>
          <p:cNvSpPr txBox="1"/>
          <p:nvPr/>
        </p:nvSpPr>
        <p:spPr>
          <a:xfrm>
            <a:off x="1202625" y="2832183"/>
            <a:ext cx="6108226" cy="646331"/>
          </a:xfrm>
          <a:prstGeom prst="rect">
            <a:avLst/>
          </a:prstGeom>
          <a:noFill/>
        </p:spPr>
        <p:txBody>
          <a:bodyPr wrap="square" rtlCol="0">
            <a:spAutoFit/>
          </a:bodyPr>
          <a:lstStyle/>
          <a:p>
            <a:r>
              <a:rPr lang="es-ES" dirty="0"/>
              <a:t>Se descarga y/o referencia el script con los elementos de configuración dependientes de la localización</a:t>
            </a:r>
          </a:p>
        </p:txBody>
      </p:sp>
      <p:sp>
        <p:nvSpPr>
          <p:cNvPr id="7" name="CuadroTexto 6"/>
          <p:cNvSpPr txBox="1"/>
          <p:nvPr/>
        </p:nvSpPr>
        <p:spPr>
          <a:xfrm>
            <a:off x="678793" y="1548410"/>
            <a:ext cx="3035957" cy="923330"/>
          </a:xfrm>
          <a:prstGeom prst="rect">
            <a:avLst/>
          </a:prstGeom>
          <a:noFill/>
        </p:spPr>
        <p:txBody>
          <a:bodyPr wrap="square" rtlCol="0">
            <a:spAutoFit/>
          </a:bodyPr>
          <a:lstStyle/>
          <a:p>
            <a:r>
              <a:rPr lang="es-ES" dirty="0"/>
              <a:t>Servicio responsable de</a:t>
            </a:r>
            <a:br>
              <a:rPr lang="es-ES" dirty="0"/>
            </a:br>
            <a:r>
              <a:rPr lang="es-ES" dirty="0"/>
              <a:t>la  </a:t>
            </a:r>
            <a:r>
              <a:rPr lang="es-ES" b="1" dirty="0"/>
              <a:t>Internacionalización</a:t>
            </a:r>
            <a:r>
              <a:rPr lang="es-ES" dirty="0"/>
              <a:t> (i18n)  y la </a:t>
            </a:r>
            <a:r>
              <a:rPr lang="es-ES" b="1" dirty="0"/>
              <a:t>Localización</a:t>
            </a:r>
            <a:r>
              <a:rPr lang="es-ES" dirty="0"/>
              <a:t> (l10n).</a:t>
            </a:r>
          </a:p>
        </p:txBody>
      </p:sp>
      <p:sp>
        <p:nvSpPr>
          <p:cNvPr id="9" name="CuadroTexto 8"/>
          <p:cNvSpPr txBox="1"/>
          <p:nvPr/>
        </p:nvSpPr>
        <p:spPr>
          <a:xfrm>
            <a:off x="1812768" y="4992174"/>
            <a:ext cx="5268109" cy="369332"/>
          </a:xfrm>
          <a:prstGeom prst="rect">
            <a:avLst/>
          </a:prstGeom>
          <a:noFill/>
        </p:spPr>
        <p:txBody>
          <a:bodyPr wrap="none" rtlCol="0">
            <a:spAutoFit/>
          </a:bodyPr>
          <a:lstStyle/>
          <a:p>
            <a:r>
              <a:rPr lang="es-ES" dirty="0"/>
              <a:t>Una vez inyectado, se establece el valor del atributo id</a:t>
            </a:r>
          </a:p>
        </p:txBody>
      </p:sp>
      <p:sp>
        <p:nvSpPr>
          <p:cNvPr id="10" name="CuadroTexto 9"/>
          <p:cNvSpPr txBox="1"/>
          <p:nvPr/>
        </p:nvSpPr>
        <p:spPr>
          <a:xfrm>
            <a:off x="3922372" y="1331126"/>
            <a:ext cx="1327929" cy="646331"/>
          </a:xfrm>
          <a:prstGeom prst="rect">
            <a:avLst/>
          </a:prstGeom>
          <a:noFill/>
        </p:spPr>
        <p:txBody>
          <a:bodyPr wrap="square" rtlCol="0">
            <a:spAutoFit/>
          </a:bodyPr>
          <a:lstStyle/>
          <a:p>
            <a:r>
              <a:rPr lang="es-ES" dirty="0"/>
              <a:t>Da soporte a los filtros</a:t>
            </a:r>
          </a:p>
        </p:txBody>
      </p:sp>
      <p:sp>
        <p:nvSpPr>
          <p:cNvPr id="11" name="Rectángulo 10"/>
          <p:cNvSpPr/>
          <p:nvPr/>
        </p:nvSpPr>
        <p:spPr>
          <a:xfrm>
            <a:off x="5799285" y="1548412"/>
            <a:ext cx="2563185" cy="923330"/>
          </a:xfrm>
          <a:prstGeom prst="rect">
            <a:avLst/>
          </a:prstGeom>
        </p:spPr>
        <p:txBody>
          <a:bodyPr wrap="square">
            <a:spAutoFit/>
          </a:bodyPr>
          <a:lstStyle/>
          <a:p>
            <a:pPr marL="285750" indent="-285750">
              <a:buFont typeface="Arial" panose="020B0604020202020204" pitchFamily="34" charset="0"/>
              <a:buChar char="•"/>
            </a:pPr>
            <a:r>
              <a:rPr lang="es-ES" dirty="0"/>
              <a:t>fecha (| date)</a:t>
            </a:r>
          </a:p>
          <a:p>
            <a:pPr marL="285750" indent="-285750">
              <a:buFont typeface="Arial" panose="020B0604020202020204" pitchFamily="34" charset="0"/>
              <a:buChar char="•"/>
            </a:pPr>
            <a:r>
              <a:rPr lang="es-ES" dirty="0"/>
              <a:t>numero (| </a:t>
            </a:r>
            <a:r>
              <a:rPr lang="es-ES" dirty="0" err="1"/>
              <a:t>number</a:t>
            </a:r>
            <a:r>
              <a:rPr lang="es-ES" dirty="0"/>
              <a:t>)</a:t>
            </a:r>
          </a:p>
          <a:p>
            <a:pPr marL="285750" indent="-285750">
              <a:buFont typeface="Arial" panose="020B0604020202020204" pitchFamily="34" charset="0"/>
              <a:buChar char="•"/>
            </a:pPr>
            <a:r>
              <a:rPr lang="es-ES" dirty="0"/>
              <a:t>moneda (| </a:t>
            </a:r>
            <a:r>
              <a:rPr lang="es-ES" dirty="0" err="1"/>
              <a:t>currency</a:t>
            </a:r>
            <a:r>
              <a:rPr lang="es-ES" dirty="0"/>
              <a:t>)</a:t>
            </a:r>
          </a:p>
        </p:txBody>
      </p:sp>
      <p:cxnSp>
        <p:nvCxnSpPr>
          <p:cNvPr id="13" name="Conector recto de flecha 12"/>
          <p:cNvCxnSpPr>
            <a:stCxn id="7" idx="3"/>
            <a:endCxn id="11" idx="1"/>
          </p:cNvCxnSpPr>
          <p:nvPr/>
        </p:nvCxnSpPr>
        <p:spPr>
          <a:xfrm>
            <a:off x="3714750" y="2010075"/>
            <a:ext cx="208453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1202625" y="4160380"/>
            <a:ext cx="6616657"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hlinkClick r:id="rId4"/>
              </a:rPr>
              <a:t>https://github.com/angular/angular.js/tree/master/src/ngLocale</a:t>
            </a:r>
            <a:r>
              <a:rPr lang="es-ES" dirty="0"/>
              <a:t> </a:t>
            </a:r>
          </a:p>
        </p:txBody>
      </p:sp>
    </p:spTree>
    <p:extLst>
      <p:ext uri="{BB962C8B-B14F-4D97-AF65-F5344CB8AC3E}">
        <p14:creationId xmlns:p14="http://schemas.microsoft.com/office/powerpoint/2010/main" val="27783669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50" y="365127"/>
            <a:ext cx="7256176" cy="638174"/>
          </a:xfrm>
        </p:spPr>
        <p:txBody>
          <a:bodyPr/>
          <a:lstStyle/>
          <a:p>
            <a:pPr algn="ctr"/>
            <a:r>
              <a:rPr lang="es-ES" dirty="0"/>
              <a:t>$locale.id = "es-es"</a:t>
            </a:r>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8" name="Rectángulo 7"/>
          <p:cNvSpPr/>
          <p:nvPr/>
        </p:nvSpPr>
        <p:spPr>
          <a:xfrm>
            <a:off x="1131290" y="1003301"/>
            <a:ext cx="6841838" cy="5632311"/>
          </a:xfrm>
          <a:prstGeom prst="rect">
            <a:avLst/>
          </a:prstGeom>
        </p:spPr>
        <p:txBody>
          <a:bodyPr wrap="square">
            <a:spAutoFit/>
          </a:bodyPr>
          <a:lstStyle/>
          <a:p>
            <a:r>
              <a:rPr lang="es-ES" dirty="0"/>
              <a:t>&lt;!</a:t>
            </a:r>
            <a:r>
              <a:rPr lang="es-ES" dirty="0" err="1"/>
              <a:t>document</a:t>
            </a:r>
            <a:r>
              <a:rPr lang="es-ES" dirty="0"/>
              <a:t> </a:t>
            </a:r>
            <a:r>
              <a:rPr lang="es-ES" dirty="0" err="1"/>
              <a:t>html</a:t>
            </a:r>
            <a:r>
              <a:rPr lang="es-ES" dirty="0"/>
              <a:t>&gt;</a:t>
            </a:r>
          </a:p>
          <a:p>
            <a:r>
              <a:rPr lang="es-ES" dirty="0"/>
              <a:t>&lt;</a:t>
            </a:r>
            <a:r>
              <a:rPr lang="es-ES" dirty="0" err="1"/>
              <a:t>html</a:t>
            </a:r>
            <a:r>
              <a:rPr lang="es-ES" dirty="0"/>
              <a:t> </a:t>
            </a:r>
            <a:r>
              <a:rPr lang="es-ES" dirty="0" err="1"/>
              <a:t>ng</a:t>
            </a:r>
            <a:r>
              <a:rPr lang="es-ES" dirty="0"/>
              <a:t>-app&gt;</a:t>
            </a:r>
          </a:p>
          <a:p>
            <a:r>
              <a:rPr lang="es-ES" dirty="0"/>
              <a:t>  &lt;head&gt;</a:t>
            </a:r>
          </a:p>
          <a:p>
            <a:r>
              <a:rPr lang="es-ES" dirty="0"/>
              <a:t>    &lt;meta </a:t>
            </a:r>
            <a:r>
              <a:rPr lang="es-ES" dirty="0" err="1"/>
              <a:t>charset</a:t>
            </a:r>
            <a:r>
              <a:rPr lang="es-ES" dirty="0"/>
              <a:t>="utf-8"&gt;</a:t>
            </a:r>
          </a:p>
          <a:p>
            <a:r>
              <a:rPr lang="es-ES" dirty="0"/>
              <a:t>    &lt;</a:t>
            </a:r>
            <a:r>
              <a:rPr lang="es-ES" dirty="0" err="1"/>
              <a:t>title</a:t>
            </a:r>
            <a:r>
              <a:rPr lang="es-ES" dirty="0"/>
              <a:t>&gt;</a:t>
            </a:r>
            <a:r>
              <a:rPr lang="es-ES" dirty="0" err="1"/>
              <a:t>locale</a:t>
            </a:r>
            <a:r>
              <a:rPr lang="es-ES" dirty="0"/>
              <a:t> test&lt;/</a:t>
            </a:r>
            <a:r>
              <a:rPr lang="es-ES" dirty="0" err="1"/>
              <a:t>title</a:t>
            </a:r>
            <a:r>
              <a:rPr lang="es-ES" dirty="0"/>
              <a:t>&gt;</a:t>
            </a:r>
          </a:p>
          <a:p>
            <a:r>
              <a:rPr lang="es-ES" dirty="0"/>
              <a:t>    &lt;script </a:t>
            </a:r>
            <a:r>
              <a:rPr lang="es-ES" dirty="0" err="1"/>
              <a:t>src</a:t>
            </a:r>
            <a:r>
              <a:rPr lang="es-ES" dirty="0"/>
              <a:t>="../../</a:t>
            </a:r>
            <a:r>
              <a:rPr lang="es-ES" dirty="0" err="1"/>
              <a:t>lib</a:t>
            </a:r>
            <a:r>
              <a:rPr lang="es-ES" dirty="0"/>
              <a:t>/angular.js"&gt;&lt;/script&gt;</a:t>
            </a:r>
          </a:p>
          <a:p>
            <a:r>
              <a:rPr lang="es-ES" dirty="0"/>
              <a:t>    &lt;script </a:t>
            </a:r>
            <a:r>
              <a:rPr lang="es-ES" dirty="0" err="1"/>
              <a:t>src</a:t>
            </a:r>
            <a:r>
              <a:rPr lang="es-ES" dirty="0"/>
              <a:t>="../../</a:t>
            </a:r>
            <a:r>
              <a:rPr lang="es-ES" dirty="0" err="1"/>
              <a:t>lib</a:t>
            </a:r>
            <a:r>
              <a:rPr lang="es-ES" dirty="0"/>
              <a:t>/i18n/angular-locale_es.js"&gt;&lt;/script&gt;</a:t>
            </a:r>
          </a:p>
          <a:p>
            <a:r>
              <a:rPr lang="es-ES" dirty="0"/>
              <a:t>    &lt;script&gt;</a:t>
            </a:r>
          </a:p>
          <a:p>
            <a:r>
              <a:rPr lang="es-ES" dirty="0"/>
              <a:t>      </a:t>
            </a:r>
            <a:r>
              <a:rPr lang="es-ES" dirty="0" err="1"/>
              <a:t>function</a:t>
            </a:r>
            <a:r>
              <a:rPr lang="es-ES" dirty="0"/>
              <a:t> </a:t>
            </a:r>
            <a:r>
              <a:rPr lang="es-ES" dirty="0" err="1"/>
              <a:t>AppCntl</a:t>
            </a:r>
            <a:r>
              <a:rPr lang="es-ES" dirty="0"/>
              <a:t>($</a:t>
            </a:r>
            <a:r>
              <a:rPr lang="es-ES" dirty="0" err="1"/>
              <a:t>scope</a:t>
            </a:r>
            <a:r>
              <a:rPr lang="es-ES" dirty="0"/>
              <a:t>){$</a:t>
            </a:r>
            <a:r>
              <a:rPr lang="es-ES" dirty="0" err="1"/>
              <a:t>scope.input</a:t>
            </a:r>
            <a:r>
              <a:rPr lang="es-ES" dirty="0"/>
              <a:t> = 234234443432;}</a:t>
            </a:r>
          </a:p>
          <a:p>
            <a:r>
              <a:rPr lang="es-ES" dirty="0"/>
              <a:t>    &lt;/script&gt;</a:t>
            </a:r>
          </a:p>
          <a:p>
            <a:r>
              <a:rPr lang="es-ES" dirty="0"/>
              <a:t>  &lt;/head&gt;</a:t>
            </a:r>
          </a:p>
          <a:p>
            <a:endParaRPr lang="es-ES" dirty="0"/>
          </a:p>
          <a:p>
            <a:r>
              <a:rPr lang="es-ES" dirty="0"/>
              <a:t>  &lt;</a:t>
            </a:r>
            <a:r>
              <a:rPr lang="es-ES" dirty="0" err="1"/>
              <a:t>body</a:t>
            </a:r>
            <a:r>
              <a:rPr lang="es-ES" dirty="0"/>
              <a:t> </a:t>
            </a:r>
            <a:r>
              <a:rPr lang="es-ES" dirty="0" err="1"/>
              <a:t>ng-controller</a:t>
            </a:r>
            <a:r>
              <a:rPr lang="es-ES" dirty="0"/>
              <a:t>="</a:t>
            </a:r>
            <a:r>
              <a:rPr lang="es-ES" dirty="0" err="1"/>
              <a:t>AppCntl</a:t>
            </a:r>
            <a:r>
              <a:rPr lang="es-ES" dirty="0"/>
              <a:t>"&gt;</a:t>
            </a:r>
          </a:p>
          <a:p>
            <a:r>
              <a:rPr lang="es-ES" dirty="0"/>
              <a:t>    &lt;input </a:t>
            </a:r>
            <a:r>
              <a:rPr lang="es-ES" dirty="0" err="1"/>
              <a:t>type</a:t>
            </a:r>
            <a:r>
              <a:rPr lang="es-ES" dirty="0"/>
              <a:t>="</a:t>
            </a:r>
            <a:r>
              <a:rPr lang="es-ES" dirty="0" err="1"/>
              <a:t>text</a:t>
            </a:r>
            <a:r>
              <a:rPr lang="es-ES" dirty="0"/>
              <a:t>" </a:t>
            </a:r>
            <a:r>
              <a:rPr lang="es-ES" dirty="0" err="1"/>
              <a:t>ng-model</a:t>
            </a:r>
            <a:r>
              <a:rPr lang="es-ES" dirty="0"/>
              <a:t>="input" </a:t>
            </a:r>
            <a:r>
              <a:rPr lang="es-ES" dirty="0" err="1"/>
              <a:t>value</a:t>
            </a:r>
            <a:r>
              <a:rPr lang="es-ES" dirty="0"/>
              <a:t>="234234443432"&gt;&lt;</a:t>
            </a:r>
            <a:r>
              <a:rPr lang="es-ES" dirty="0" err="1"/>
              <a:t>br</a:t>
            </a:r>
            <a:r>
              <a:rPr lang="es-ES" dirty="0"/>
              <a:t>&gt;</a:t>
            </a:r>
          </a:p>
          <a:p>
            <a:r>
              <a:rPr lang="es-ES" dirty="0"/>
              <a:t>    date: {{input | date:"</a:t>
            </a:r>
            <a:r>
              <a:rPr lang="es-ES" dirty="0" err="1"/>
              <a:t>medium</a:t>
            </a:r>
            <a:r>
              <a:rPr lang="es-ES" dirty="0"/>
              <a:t>"}}&lt;</a:t>
            </a:r>
            <a:r>
              <a:rPr lang="es-ES" dirty="0" err="1"/>
              <a:t>br</a:t>
            </a:r>
            <a:r>
              <a:rPr lang="es-ES" dirty="0"/>
              <a:t>&gt;</a:t>
            </a:r>
          </a:p>
          <a:p>
            <a:r>
              <a:rPr lang="es-ES" dirty="0"/>
              <a:t>    date: {{input | date:"</a:t>
            </a:r>
            <a:r>
              <a:rPr lang="es-ES" dirty="0" err="1"/>
              <a:t>longDate</a:t>
            </a:r>
            <a:r>
              <a:rPr lang="es-ES" dirty="0"/>
              <a:t>"}}&lt;</a:t>
            </a:r>
            <a:r>
              <a:rPr lang="es-ES" dirty="0" err="1"/>
              <a:t>br</a:t>
            </a:r>
            <a:r>
              <a:rPr lang="es-ES" dirty="0"/>
              <a:t>&gt;</a:t>
            </a:r>
          </a:p>
          <a:p>
            <a:r>
              <a:rPr lang="es-ES" dirty="0"/>
              <a:t>    </a:t>
            </a:r>
            <a:r>
              <a:rPr lang="es-ES" dirty="0" err="1"/>
              <a:t>number</a:t>
            </a:r>
            <a:r>
              <a:rPr lang="es-ES" dirty="0"/>
              <a:t>: {{input | </a:t>
            </a:r>
            <a:r>
              <a:rPr lang="es-ES" dirty="0" err="1"/>
              <a:t>number</a:t>
            </a:r>
            <a:r>
              <a:rPr lang="es-ES" dirty="0"/>
              <a:t>}}&lt;</a:t>
            </a:r>
            <a:r>
              <a:rPr lang="es-ES" dirty="0" err="1"/>
              <a:t>br</a:t>
            </a:r>
            <a:r>
              <a:rPr lang="es-ES" dirty="0"/>
              <a:t>&gt;</a:t>
            </a:r>
          </a:p>
          <a:p>
            <a:r>
              <a:rPr lang="es-ES" dirty="0"/>
              <a:t>    </a:t>
            </a:r>
            <a:r>
              <a:rPr lang="es-ES" dirty="0" err="1"/>
              <a:t>currency</a:t>
            </a:r>
            <a:r>
              <a:rPr lang="es-ES" dirty="0"/>
              <a:t>: {{input | </a:t>
            </a:r>
            <a:r>
              <a:rPr lang="es-ES" dirty="0" err="1"/>
              <a:t>currency</a:t>
            </a:r>
            <a:r>
              <a:rPr lang="es-ES" dirty="0"/>
              <a:t> }}</a:t>
            </a:r>
          </a:p>
          <a:p>
            <a:r>
              <a:rPr lang="es-ES" dirty="0"/>
              <a:t>  &lt;/</a:t>
            </a:r>
            <a:r>
              <a:rPr lang="es-ES" dirty="0" err="1"/>
              <a:t>body</a:t>
            </a:r>
            <a:r>
              <a:rPr lang="es-ES" dirty="0"/>
              <a:t>&gt;</a:t>
            </a:r>
          </a:p>
          <a:p>
            <a:r>
              <a:rPr lang="es-ES" dirty="0"/>
              <a:t>&lt;/</a:t>
            </a:r>
            <a:r>
              <a:rPr lang="es-ES" dirty="0" err="1"/>
              <a:t>html</a:t>
            </a:r>
            <a:r>
              <a:rPr lang="es-ES" dirty="0"/>
              <a:t>&gt;</a:t>
            </a:r>
          </a:p>
        </p:txBody>
      </p:sp>
    </p:spTree>
    <p:extLst>
      <p:ext uri="{BB962C8B-B14F-4D97-AF65-F5344CB8AC3E}">
        <p14:creationId xmlns:p14="http://schemas.microsoft.com/office/powerpoint/2010/main" val="134573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Angular Local-Storage</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5" name="Imagen 4"/>
          <p:cNvPicPr>
            <a:picLocks noChangeAspect="1"/>
          </p:cNvPicPr>
          <p:nvPr/>
        </p:nvPicPr>
        <p:blipFill>
          <a:blip r:embed="rId3"/>
          <a:stretch>
            <a:fillRect/>
          </a:stretch>
        </p:blipFill>
        <p:spPr>
          <a:xfrm>
            <a:off x="2306033" y="2579425"/>
            <a:ext cx="5789017" cy="3724879"/>
          </a:xfrm>
          <a:prstGeom prst="rect">
            <a:avLst/>
          </a:prstGeom>
        </p:spPr>
      </p:pic>
      <p:sp>
        <p:nvSpPr>
          <p:cNvPr id="6" name="CuadroTexto 5"/>
          <p:cNvSpPr txBox="1"/>
          <p:nvPr/>
        </p:nvSpPr>
        <p:spPr>
          <a:xfrm>
            <a:off x="1173707" y="1487606"/>
            <a:ext cx="2347415" cy="646331"/>
          </a:xfrm>
          <a:prstGeom prst="rect">
            <a:avLst/>
          </a:prstGeom>
          <a:noFill/>
        </p:spPr>
        <p:txBody>
          <a:bodyPr wrap="square" rtlCol="0">
            <a:spAutoFit/>
          </a:bodyPr>
          <a:lstStyle/>
          <a:p>
            <a:r>
              <a:rPr lang="es-ES" dirty="0"/>
              <a:t>Utilizamos un módulo externo de AngularJS</a:t>
            </a:r>
          </a:p>
        </p:txBody>
      </p:sp>
      <p:sp>
        <p:nvSpPr>
          <p:cNvPr id="7" name="CuadroTexto 6"/>
          <p:cNvSpPr txBox="1"/>
          <p:nvPr/>
        </p:nvSpPr>
        <p:spPr>
          <a:xfrm>
            <a:off x="4411750" y="1468198"/>
            <a:ext cx="3649679" cy="646331"/>
          </a:xfrm>
          <a:prstGeom prst="rect">
            <a:avLst/>
          </a:prstGeom>
          <a:noFill/>
        </p:spPr>
        <p:txBody>
          <a:bodyPr wrap="square" rtlCol="0">
            <a:spAutoFit/>
          </a:bodyPr>
          <a:lstStyle/>
          <a:p>
            <a:r>
              <a:rPr lang="es-ES" dirty="0"/>
              <a:t>Acceso al </a:t>
            </a:r>
            <a:r>
              <a:rPr lang="es-ES" dirty="0" err="1"/>
              <a:t>LocalStorage</a:t>
            </a:r>
            <a:r>
              <a:rPr lang="es-ES" dirty="0"/>
              <a:t> incorporado en las nuevas APIs de HTML5</a:t>
            </a:r>
          </a:p>
        </p:txBody>
      </p:sp>
      <p:cxnSp>
        <p:nvCxnSpPr>
          <p:cNvPr id="9" name="Conector recto de flecha 8"/>
          <p:cNvCxnSpPr>
            <a:stCxn id="6" idx="3"/>
            <a:endCxn id="7" idx="1"/>
          </p:cNvCxnSpPr>
          <p:nvPr/>
        </p:nvCxnSpPr>
        <p:spPr>
          <a:xfrm flipV="1">
            <a:off x="3521122" y="1791364"/>
            <a:ext cx="890628" cy="1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1173707" y="5030168"/>
            <a:ext cx="511748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hlinkClick r:id="rId4"/>
              </a:rPr>
              <a:t>https://github.com/grevory/angular-local-storage</a:t>
            </a:r>
            <a:endParaRPr lang="es-ES" dirty="0"/>
          </a:p>
        </p:txBody>
      </p:sp>
    </p:spTree>
    <p:extLst>
      <p:ext uri="{BB962C8B-B14F-4D97-AF65-F5344CB8AC3E}">
        <p14:creationId xmlns:p14="http://schemas.microsoft.com/office/powerpoint/2010/main" val="21479607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err="1"/>
              <a:t>Módolo</a:t>
            </a:r>
            <a:r>
              <a:rPr lang="es-ES" dirty="0"/>
              <a:t> Local-Storage</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1019184" y="1184353"/>
            <a:ext cx="5431809" cy="369332"/>
          </a:xfrm>
          <a:prstGeom prst="rect">
            <a:avLst/>
          </a:prstGeom>
          <a:noFill/>
        </p:spPr>
        <p:txBody>
          <a:bodyPr wrap="square" rtlCol="0">
            <a:spAutoFit/>
          </a:bodyPr>
          <a:lstStyle/>
          <a:p>
            <a:r>
              <a:rPr lang="es-ES" dirty="0"/>
              <a:t>Instalación del módulo externo de AngularJS</a:t>
            </a:r>
          </a:p>
        </p:txBody>
      </p:sp>
      <p:sp>
        <p:nvSpPr>
          <p:cNvPr id="2" name="Rectángulo 1"/>
          <p:cNvSpPr/>
          <p:nvPr/>
        </p:nvSpPr>
        <p:spPr>
          <a:xfrm>
            <a:off x="1721846" y="1821439"/>
            <a:ext cx="4026487"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dirty="0" err="1"/>
              <a:t>bower</a:t>
            </a:r>
            <a:r>
              <a:rPr lang="es-ES" dirty="0"/>
              <a:t> </a:t>
            </a:r>
            <a:r>
              <a:rPr lang="es-ES" dirty="0" err="1"/>
              <a:t>install</a:t>
            </a:r>
            <a:r>
              <a:rPr lang="es-ES" dirty="0"/>
              <a:t> --</a:t>
            </a:r>
            <a:r>
              <a:rPr lang="es-ES" dirty="0" err="1"/>
              <a:t>save</a:t>
            </a:r>
            <a:r>
              <a:rPr lang="es-ES" dirty="0"/>
              <a:t> angular-local-</a:t>
            </a:r>
            <a:r>
              <a:rPr lang="es-ES" dirty="0" err="1"/>
              <a:t>storage</a:t>
            </a:r>
            <a:endParaRPr lang="es-ES" dirty="0"/>
          </a:p>
        </p:txBody>
      </p:sp>
      <p:sp>
        <p:nvSpPr>
          <p:cNvPr id="8" name="Rectángulo 7"/>
          <p:cNvSpPr/>
          <p:nvPr/>
        </p:nvSpPr>
        <p:spPr>
          <a:xfrm>
            <a:off x="864663" y="3927763"/>
            <a:ext cx="7042245" cy="646331"/>
          </a:xfrm>
          <a:prstGeom prst="rect">
            <a:avLst/>
          </a:prstGeom>
        </p:spPr>
        <p:txBody>
          <a:bodyPr wrap="square">
            <a:spAutoFit/>
          </a:bodyPr>
          <a:lstStyle/>
          <a:p>
            <a:r>
              <a:rPr lang="es-ES" dirty="0"/>
              <a:t>Añadimos el módulo en la lista de los inyectados en la aplicación, utilizando el método module() del objeto angular, normalmente en app.js</a:t>
            </a:r>
          </a:p>
        </p:txBody>
      </p:sp>
      <p:sp>
        <p:nvSpPr>
          <p:cNvPr id="10" name="CuadroTexto 9"/>
          <p:cNvSpPr txBox="1"/>
          <p:nvPr/>
        </p:nvSpPr>
        <p:spPr>
          <a:xfrm>
            <a:off x="1019184" y="2458525"/>
            <a:ext cx="7574318" cy="369332"/>
          </a:xfrm>
          <a:prstGeom prst="rect">
            <a:avLst/>
          </a:prstGeom>
          <a:noFill/>
        </p:spPr>
        <p:txBody>
          <a:bodyPr wrap="none" rtlCol="0">
            <a:spAutoFit/>
          </a:bodyPr>
          <a:lstStyle/>
          <a:p>
            <a:r>
              <a:rPr lang="es-ES" dirty="0"/>
              <a:t>Desde index.html accedemos al fichero </a:t>
            </a:r>
            <a:r>
              <a:rPr lang="es-ES" dirty="0" err="1"/>
              <a:t>js</a:t>
            </a:r>
            <a:r>
              <a:rPr lang="es-ES" dirty="0"/>
              <a:t> correspondiente al módulo instalado</a:t>
            </a:r>
          </a:p>
        </p:txBody>
      </p:sp>
      <p:sp>
        <p:nvSpPr>
          <p:cNvPr id="12" name="Rectángulo 11"/>
          <p:cNvSpPr/>
          <p:nvPr/>
        </p:nvSpPr>
        <p:spPr>
          <a:xfrm>
            <a:off x="1210254" y="2964627"/>
            <a:ext cx="721966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dirty="0"/>
              <a:t> &lt;script </a:t>
            </a:r>
            <a:r>
              <a:rPr lang="es-ES" dirty="0" err="1"/>
              <a:t>src</a:t>
            </a:r>
            <a:r>
              <a:rPr lang="es-ES" dirty="0"/>
              <a:t>="../</a:t>
            </a:r>
            <a:r>
              <a:rPr lang="es-ES" dirty="0" err="1"/>
              <a:t>lib</a:t>
            </a:r>
            <a:r>
              <a:rPr lang="es-ES" dirty="0"/>
              <a:t>/angular-local-</a:t>
            </a:r>
            <a:r>
              <a:rPr lang="es-ES" dirty="0" err="1"/>
              <a:t>storage</a:t>
            </a:r>
            <a:r>
              <a:rPr lang="es-ES" dirty="0"/>
              <a:t>/</a:t>
            </a:r>
            <a:r>
              <a:rPr lang="es-ES" dirty="0" err="1"/>
              <a:t>dist</a:t>
            </a:r>
            <a:r>
              <a:rPr lang="es-ES" dirty="0"/>
              <a:t>/angular-local-storage.min.js"&gt;</a:t>
            </a:r>
            <a:br>
              <a:rPr lang="es-ES" dirty="0"/>
            </a:br>
            <a:r>
              <a:rPr lang="es-ES" dirty="0"/>
              <a:t>&lt;/script&gt;</a:t>
            </a:r>
          </a:p>
        </p:txBody>
      </p:sp>
      <p:sp>
        <p:nvSpPr>
          <p:cNvPr id="13" name="Rectángulo 12"/>
          <p:cNvSpPr/>
          <p:nvPr/>
        </p:nvSpPr>
        <p:spPr>
          <a:xfrm>
            <a:off x="1327577" y="4774497"/>
            <a:ext cx="4572000" cy="92333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r>
              <a:rPr lang="ibb-NG" noProof="1"/>
              <a:t>angular.module('appModule', [</a:t>
            </a:r>
          </a:p>
          <a:p>
            <a:r>
              <a:rPr lang="ibb-NG" noProof="1"/>
              <a:t>'LocalStorageModule'</a:t>
            </a:r>
          </a:p>
          <a:p>
            <a:r>
              <a:rPr lang="ibb-NG" noProof="1"/>
              <a:t>  ])</a:t>
            </a:r>
          </a:p>
        </p:txBody>
      </p:sp>
    </p:spTree>
    <p:extLst>
      <p:ext uri="{BB962C8B-B14F-4D97-AF65-F5344CB8AC3E}">
        <p14:creationId xmlns:p14="http://schemas.microsoft.com/office/powerpoint/2010/main" val="170203513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Configuración Local-Storage</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1019184" y="1184353"/>
            <a:ext cx="6650858" cy="923330"/>
          </a:xfrm>
          <a:prstGeom prst="rect">
            <a:avLst/>
          </a:prstGeom>
          <a:noFill/>
        </p:spPr>
        <p:txBody>
          <a:bodyPr wrap="square" rtlCol="0">
            <a:spAutoFit/>
          </a:bodyPr>
          <a:lstStyle/>
          <a:p>
            <a:r>
              <a:rPr lang="es-ES" dirty="0"/>
              <a:t>Una vez instalado e inyectado el módulo externo en la aplicación de AngularJS se posible configurarlo, gracias al método </a:t>
            </a:r>
            <a:r>
              <a:rPr lang="en-US" i="1" noProof="1"/>
              <a:t>config</a:t>
            </a:r>
            <a:r>
              <a:rPr lang="es-ES" dirty="0"/>
              <a:t>() del objeto angular</a:t>
            </a:r>
          </a:p>
        </p:txBody>
      </p:sp>
      <p:sp>
        <p:nvSpPr>
          <p:cNvPr id="5" name="Rectángulo 4"/>
          <p:cNvSpPr/>
          <p:nvPr/>
        </p:nvSpPr>
        <p:spPr>
          <a:xfrm>
            <a:off x="1873268" y="2288734"/>
            <a:ext cx="4942689"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solidFill>
                  <a:schemeClr val="lt1"/>
                </a:solidFill>
              </a:rPr>
              <a:t>angular.module("appModule")</a:t>
            </a:r>
          </a:p>
          <a:p>
            <a:r>
              <a:rPr lang="es-ES" noProof="1">
                <a:solidFill>
                  <a:schemeClr val="lt1"/>
                </a:solidFill>
              </a:rPr>
              <a:t>.config(['localStorageServiceProvider', 	function(localStorageServiceProvider) {</a:t>
            </a:r>
          </a:p>
          <a:p>
            <a:r>
              <a:rPr lang="es-ES" noProof="1">
                <a:solidFill>
                  <a:schemeClr val="lt1"/>
                </a:solidFill>
              </a:rPr>
              <a:t>    localStorageServiceProvider.setPrefix('ls')</a:t>
            </a:r>
          </a:p>
          <a:p>
            <a:r>
              <a:rPr lang="es-ES" noProof="1">
                <a:solidFill>
                  <a:schemeClr val="lt1"/>
                </a:solidFill>
              </a:rPr>
              <a:t>  }])</a:t>
            </a:r>
          </a:p>
        </p:txBody>
      </p:sp>
      <p:sp>
        <p:nvSpPr>
          <p:cNvPr id="7" name="CuadroTexto 6"/>
          <p:cNvSpPr txBox="1"/>
          <p:nvPr/>
        </p:nvSpPr>
        <p:spPr>
          <a:xfrm>
            <a:off x="1278491" y="4476465"/>
            <a:ext cx="6782938" cy="923330"/>
          </a:xfrm>
          <a:prstGeom prst="rect">
            <a:avLst/>
          </a:prstGeom>
          <a:noFill/>
        </p:spPr>
        <p:txBody>
          <a:bodyPr wrap="square" rtlCol="0">
            <a:spAutoFit/>
          </a:bodyPr>
          <a:lstStyle/>
          <a:p>
            <a:pPr marL="342900" indent="-342900">
              <a:buAutoNum type="arabicPeriod"/>
            </a:pPr>
            <a:r>
              <a:rPr lang="es-ES" dirty="0"/>
              <a:t>Se inyecta el servicio en la función responsable de la configuración</a:t>
            </a:r>
          </a:p>
          <a:p>
            <a:pPr marL="342900" indent="-342900">
              <a:buAutoNum type="arabicPeriod"/>
            </a:pPr>
            <a:r>
              <a:rPr lang="es-ES" dirty="0"/>
              <a:t>Se utilizan los elementos del API apropiados para configurara el servicio, e.g. </a:t>
            </a:r>
            <a:r>
              <a:rPr lang="es-ES" dirty="0" err="1"/>
              <a:t>setPrefix</a:t>
            </a:r>
            <a:endParaRPr lang="es-ES" dirty="0"/>
          </a:p>
        </p:txBody>
      </p:sp>
    </p:spTree>
    <p:extLst>
      <p:ext uri="{BB962C8B-B14F-4D97-AF65-F5344CB8AC3E}">
        <p14:creationId xmlns:p14="http://schemas.microsoft.com/office/powerpoint/2010/main" val="8318289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Servicio Local-Storage</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1019184" y="1184353"/>
            <a:ext cx="6650858" cy="923330"/>
          </a:xfrm>
          <a:prstGeom prst="rect">
            <a:avLst/>
          </a:prstGeom>
          <a:noFill/>
        </p:spPr>
        <p:txBody>
          <a:bodyPr wrap="square" rtlCol="0">
            <a:spAutoFit/>
          </a:bodyPr>
          <a:lstStyle/>
          <a:p>
            <a:r>
              <a:rPr lang="es-ES" dirty="0"/>
              <a:t>Una vez instalado e inyectado el módulo externo en la aplicación de AngularJS, es posible utilizar en un determinado </a:t>
            </a:r>
            <a:r>
              <a:rPr lang="en-US" i="1" dirty="0"/>
              <a:t>controller</a:t>
            </a:r>
            <a:r>
              <a:rPr lang="es-ES" dirty="0"/>
              <a:t> el servicio proporcionado en este módulo</a:t>
            </a:r>
          </a:p>
        </p:txBody>
      </p:sp>
      <p:sp>
        <p:nvSpPr>
          <p:cNvPr id="2" name="Rectángulo 1"/>
          <p:cNvSpPr/>
          <p:nvPr/>
        </p:nvSpPr>
        <p:spPr>
          <a:xfrm>
            <a:off x="1726442" y="2288734"/>
            <a:ext cx="6161964"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solidFill>
                  <a:schemeClr val="lt1"/>
                </a:solidFill>
              </a:rPr>
              <a:t>angular.module('appModule')</a:t>
            </a:r>
          </a:p>
          <a:p>
            <a:r>
              <a:rPr lang="es-ES" noProof="1">
                <a:solidFill>
                  <a:schemeClr val="lt1"/>
                </a:solidFill>
              </a:rPr>
              <a:t>  .controller('MainCtrl', ["$scope", 'localStorageService',</a:t>
            </a:r>
            <a:br>
              <a:rPr lang="es-ES" noProof="1">
                <a:solidFill>
                  <a:schemeClr val="lt1"/>
                </a:solidFill>
              </a:rPr>
            </a:br>
            <a:r>
              <a:rPr lang="es-ES" noProof="1">
                <a:solidFill>
                  <a:schemeClr val="lt1"/>
                </a:solidFill>
              </a:rPr>
              <a:t>	function ($scope, localStorageService) {</a:t>
            </a:r>
          </a:p>
          <a:p>
            <a:r>
              <a:rPr lang="es-ES" noProof="1">
                <a:solidFill>
                  <a:schemeClr val="lt1"/>
                </a:solidFill>
              </a:rPr>
              <a:t>  	…</a:t>
            </a:r>
          </a:p>
        </p:txBody>
      </p:sp>
      <p:sp>
        <p:nvSpPr>
          <p:cNvPr id="5" name="CuadroTexto 4"/>
          <p:cNvSpPr txBox="1"/>
          <p:nvPr/>
        </p:nvSpPr>
        <p:spPr>
          <a:xfrm>
            <a:off x="1254555" y="3985146"/>
            <a:ext cx="2716720" cy="1200329"/>
          </a:xfrm>
          <a:prstGeom prst="rect">
            <a:avLst/>
          </a:prstGeom>
          <a:noFill/>
        </p:spPr>
        <p:txBody>
          <a:bodyPr wrap="square" rtlCol="0">
            <a:spAutoFit/>
          </a:bodyPr>
          <a:lstStyle/>
          <a:p>
            <a:r>
              <a:rPr lang="es-ES" dirty="0"/>
              <a:t>En el caso de </a:t>
            </a:r>
            <a:r>
              <a:rPr lang="es-ES" i="1" noProof="1"/>
              <a:t>localStorageService</a:t>
            </a:r>
            <a:r>
              <a:rPr lang="es-ES" dirty="0"/>
              <a:t>, los principales elementos del API son </a:t>
            </a:r>
          </a:p>
        </p:txBody>
      </p:sp>
      <p:sp>
        <p:nvSpPr>
          <p:cNvPr id="7" name="Rectángulo 6"/>
          <p:cNvSpPr/>
          <p:nvPr/>
        </p:nvSpPr>
        <p:spPr>
          <a:xfrm>
            <a:off x="3316406" y="5609550"/>
            <a:ext cx="4572000" cy="646331"/>
          </a:xfrm>
          <a:prstGeom prst="rect">
            <a:avLst/>
          </a:prstGeom>
        </p:spPr>
        <p:txBody>
          <a:bodyPr>
            <a:spAutoFit/>
          </a:bodyPr>
          <a:lstStyle/>
          <a:p>
            <a:r>
              <a:rPr lang="es-ES" dirty="0">
                <a:hlinkClick r:id="rId3"/>
              </a:rPr>
              <a:t>http://gregpike.net/demos/angular-local-storage/demo/demo.html</a:t>
            </a:r>
            <a:r>
              <a:rPr lang="es-ES" dirty="0"/>
              <a:t> </a:t>
            </a:r>
          </a:p>
        </p:txBody>
      </p:sp>
      <p:sp>
        <p:nvSpPr>
          <p:cNvPr id="8" name="CuadroTexto 7"/>
          <p:cNvSpPr txBox="1"/>
          <p:nvPr/>
        </p:nvSpPr>
        <p:spPr>
          <a:xfrm>
            <a:off x="4344613" y="3913138"/>
            <a:ext cx="1791003" cy="1200329"/>
          </a:xfrm>
          <a:prstGeom prst="rect">
            <a:avLst/>
          </a:prstGeom>
          <a:noFill/>
        </p:spPr>
        <p:txBody>
          <a:bodyPr wrap="none" rtlCol="0">
            <a:spAutoFit/>
          </a:bodyPr>
          <a:lstStyle/>
          <a:p>
            <a:r>
              <a:rPr lang="es-ES" dirty="0" err="1"/>
              <a:t>isSupported</a:t>
            </a:r>
            <a:endParaRPr lang="es-ES" dirty="0"/>
          </a:p>
          <a:p>
            <a:r>
              <a:rPr lang="es-ES" dirty="0"/>
              <a:t>set / </a:t>
            </a:r>
            <a:r>
              <a:rPr lang="es-ES" dirty="0" err="1"/>
              <a:t>get</a:t>
            </a:r>
            <a:endParaRPr lang="es-ES" dirty="0"/>
          </a:p>
          <a:p>
            <a:r>
              <a:rPr lang="es-ES" dirty="0" err="1"/>
              <a:t>remove</a:t>
            </a:r>
            <a:r>
              <a:rPr lang="es-ES" dirty="0"/>
              <a:t> / </a:t>
            </a:r>
            <a:r>
              <a:rPr lang="es-ES" dirty="0" err="1"/>
              <a:t>clearAll</a:t>
            </a:r>
            <a:endParaRPr lang="es-ES" dirty="0"/>
          </a:p>
          <a:p>
            <a:r>
              <a:rPr lang="es-ES" dirty="0"/>
              <a:t>cookie</a:t>
            </a:r>
          </a:p>
        </p:txBody>
      </p:sp>
    </p:spTree>
    <p:extLst>
      <p:ext uri="{BB962C8B-B14F-4D97-AF65-F5344CB8AC3E}">
        <p14:creationId xmlns:p14="http://schemas.microsoft.com/office/powerpoint/2010/main" val="7774694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n-US" dirty="0"/>
              <a:t>Listener</a:t>
            </a:r>
            <a:r>
              <a:rPr lang="es-ES" dirty="0"/>
              <a:t> de las modificaciones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1014341" y="1266240"/>
            <a:ext cx="6650858" cy="923330"/>
          </a:xfrm>
          <a:prstGeom prst="rect">
            <a:avLst/>
          </a:prstGeom>
          <a:noFill/>
        </p:spPr>
        <p:txBody>
          <a:bodyPr wrap="square" rtlCol="0">
            <a:spAutoFit/>
          </a:bodyPr>
          <a:lstStyle/>
          <a:p>
            <a:r>
              <a:rPr lang="es-ES" dirty="0"/>
              <a:t>El servicio </a:t>
            </a:r>
            <a:r>
              <a:rPr lang="es-ES" i="1" noProof="1"/>
              <a:t>localStorageService </a:t>
            </a:r>
            <a:r>
              <a:rPr lang="es-ES" noProof="1"/>
              <a:t>permite lógicamente mofificar </a:t>
            </a:r>
            <a:r>
              <a:rPr lang="es-ES" i="1" noProof="1"/>
              <a:t>localStorage</a:t>
            </a:r>
            <a:r>
              <a:rPr lang="es-ES" dirty="0"/>
              <a:t> y al mismo tiempo repercutir estos cambios en las variables del </a:t>
            </a:r>
            <a:r>
              <a:rPr lang="es-ES" i="1" dirty="0"/>
              <a:t>$</a:t>
            </a:r>
            <a:r>
              <a:rPr lang="en-US" i="1" dirty="0"/>
              <a:t>scope</a:t>
            </a:r>
            <a:r>
              <a:rPr lang="en-US" dirty="0"/>
              <a:t>.</a:t>
            </a:r>
          </a:p>
        </p:txBody>
      </p:sp>
      <p:sp>
        <p:nvSpPr>
          <p:cNvPr id="2" name="Rectángulo 1"/>
          <p:cNvSpPr/>
          <p:nvPr/>
        </p:nvSpPr>
        <p:spPr>
          <a:xfrm>
            <a:off x="1405727" y="2469950"/>
            <a:ext cx="6650859"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solidFill>
                  <a:schemeClr val="lt1"/>
                </a:solidFill>
              </a:rPr>
              <a:t>var tempTareas = localStorageService.get('tareas');</a:t>
            </a:r>
          </a:p>
          <a:p>
            <a:r>
              <a:rPr lang="es-ES" noProof="1">
                <a:solidFill>
                  <a:schemeClr val="lt1"/>
                </a:solidFill>
              </a:rPr>
              <a:t>$scope.aTareas = tempTareas &amp;&amp; tempTareas.split('\n') || [];</a:t>
            </a:r>
          </a:p>
          <a:p>
            <a:endParaRPr lang="es-ES" noProof="1">
              <a:solidFill>
                <a:schemeClr val="lt1"/>
              </a:solidFill>
            </a:endParaRPr>
          </a:p>
          <a:p>
            <a:r>
              <a:rPr lang="es-ES" noProof="1">
                <a:solidFill>
                  <a:schemeClr val="lt1"/>
                </a:solidFill>
              </a:rPr>
              <a:t>$scope.$watch('aTareas', function () {</a:t>
            </a:r>
          </a:p>
          <a:p>
            <a:pPr lvl="1"/>
            <a:r>
              <a:rPr lang="es-ES" noProof="1">
                <a:solidFill>
                  <a:schemeClr val="lt1"/>
                </a:solidFill>
              </a:rPr>
              <a:t>localStorageService.add('tareas', $scope.aTareas.join('\n'));</a:t>
            </a:r>
          </a:p>
          <a:p>
            <a:r>
              <a:rPr lang="es-ES" noProof="1">
                <a:solidFill>
                  <a:schemeClr val="lt1"/>
                </a:solidFill>
              </a:rPr>
              <a:t>}, true);</a:t>
            </a:r>
          </a:p>
        </p:txBody>
      </p:sp>
      <p:sp>
        <p:nvSpPr>
          <p:cNvPr id="5" name="CuadroTexto 4"/>
          <p:cNvSpPr txBox="1"/>
          <p:nvPr/>
        </p:nvSpPr>
        <p:spPr>
          <a:xfrm>
            <a:off x="1025789" y="4962706"/>
            <a:ext cx="7410734" cy="646331"/>
          </a:xfrm>
          <a:prstGeom prst="rect">
            <a:avLst/>
          </a:prstGeom>
          <a:noFill/>
        </p:spPr>
        <p:txBody>
          <a:bodyPr wrap="square" rtlCol="0">
            <a:spAutoFit/>
          </a:bodyPr>
          <a:lstStyle/>
          <a:p>
            <a:r>
              <a:rPr lang="es-ES" dirty="0"/>
              <a:t>Para que los cambios en el </a:t>
            </a:r>
            <a:r>
              <a:rPr lang="es-ES" i="1" dirty="0"/>
              <a:t>$</a:t>
            </a:r>
            <a:r>
              <a:rPr lang="en-US" i="1" dirty="0"/>
              <a:t>scope</a:t>
            </a:r>
            <a:r>
              <a:rPr lang="es-ES" i="1" dirty="0"/>
              <a:t> </a:t>
            </a:r>
            <a:r>
              <a:rPr lang="es-ES" dirty="0"/>
              <a:t>realizados desde el interfaz también se reflejen en </a:t>
            </a:r>
            <a:r>
              <a:rPr lang="es-ES" i="1" noProof="1"/>
              <a:t>locaStorage</a:t>
            </a:r>
            <a:r>
              <a:rPr lang="es-ES" dirty="0"/>
              <a:t> es necesario añadir el </a:t>
            </a:r>
            <a:r>
              <a:rPr lang="en-US" i="1" dirty="0"/>
              <a:t>listener</a:t>
            </a:r>
            <a:r>
              <a:rPr lang="es-ES" dirty="0"/>
              <a:t> de Angular, </a:t>
            </a:r>
            <a:r>
              <a:rPr lang="es-ES" i="1" dirty="0"/>
              <a:t>.$</a:t>
            </a:r>
            <a:r>
              <a:rPr lang="en-US" i="1" dirty="0"/>
              <a:t>watch</a:t>
            </a:r>
          </a:p>
        </p:txBody>
      </p:sp>
    </p:spTree>
    <p:extLst>
      <p:ext uri="{BB962C8B-B14F-4D97-AF65-F5344CB8AC3E}">
        <p14:creationId xmlns:p14="http://schemas.microsoft.com/office/powerpoint/2010/main" val="28228015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n-US" dirty="0"/>
              <a:t>Scope</a:t>
            </a:r>
            <a:r>
              <a:rPr lang="es-ES" dirty="0"/>
              <a:t> y herencia</a:t>
            </a:r>
          </a:p>
        </p:txBody>
      </p:sp>
      <p:sp>
        <p:nvSpPr>
          <p:cNvPr id="2" name="Rectángulo 1"/>
          <p:cNvSpPr/>
          <p:nvPr/>
        </p:nvSpPr>
        <p:spPr>
          <a:xfrm>
            <a:off x="2252972" y="5455300"/>
            <a:ext cx="4677611" cy="646331"/>
          </a:xfrm>
          <a:prstGeom prst="rect">
            <a:avLst/>
          </a:prstGeom>
        </p:spPr>
        <p:txBody>
          <a:bodyPr wrap="square">
            <a:spAutoFit/>
          </a:bodyPr>
          <a:lstStyle/>
          <a:p>
            <a:r>
              <a:rPr lang="es-ES" dirty="0"/>
              <a:t>Otros directivas, e.g. </a:t>
            </a:r>
            <a:r>
              <a:rPr lang="es-ES" noProof="1"/>
              <a:t>ngRepeat</a:t>
            </a:r>
            <a:r>
              <a:rPr lang="es-ES" dirty="0"/>
              <a:t>, pueden crear sus propios </a:t>
            </a:r>
            <a:r>
              <a:rPr lang="en-US" i="1" dirty="0"/>
              <a:t>scope</a:t>
            </a:r>
            <a:r>
              <a:rPr lang="es-ES" dirty="0"/>
              <a:t> contenidos en el anterior</a:t>
            </a:r>
          </a:p>
        </p:txBody>
      </p:sp>
      <p:sp>
        <p:nvSpPr>
          <p:cNvPr id="4" name="Rectángulo 3"/>
          <p:cNvSpPr/>
          <p:nvPr/>
        </p:nvSpPr>
        <p:spPr>
          <a:xfrm>
            <a:off x="1478635" y="1446950"/>
            <a:ext cx="5732807" cy="369332"/>
          </a:xfrm>
          <a:prstGeom prst="rect">
            <a:avLst/>
          </a:prstGeom>
        </p:spPr>
        <p:txBody>
          <a:bodyPr wrap="square">
            <a:spAutoFit/>
          </a:bodyPr>
          <a:lstStyle/>
          <a:p>
            <a:r>
              <a:rPr lang="es-ES" dirty="0"/>
              <a:t>La directiva </a:t>
            </a:r>
            <a:r>
              <a:rPr lang="es-ES" noProof="1"/>
              <a:t>ngApp</a:t>
            </a:r>
            <a:r>
              <a:rPr lang="es-ES" dirty="0"/>
              <a:t> crea el </a:t>
            </a:r>
            <a:r>
              <a:rPr lang="en-US" i="1" dirty="0"/>
              <a:t>scope</a:t>
            </a:r>
            <a:r>
              <a:rPr lang="es-ES" dirty="0"/>
              <a:t> "padre" de la aplicación</a:t>
            </a:r>
          </a:p>
        </p:txBody>
      </p:sp>
      <p:sp>
        <p:nvSpPr>
          <p:cNvPr id="5" name="CuadroTexto 4"/>
          <p:cNvSpPr txBox="1"/>
          <p:nvPr/>
        </p:nvSpPr>
        <p:spPr>
          <a:xfrm>
            <a:off x="3498574" y="1816282"/>
            <a:ext cx="1273938" cy="369332"/>
          </a:xfrm>
          <a:prstGeom prst="rect">
            <a:avLst/>
          </a:prstGeom>
          <a:noFill/>
        </p:spPr>
        <p:txBody>
          <a:bodyPr wrap="none" rtlCol="0">
            <a:spAutoFit/>
          </a:bodyPr>
          <a:lstStyle/>
          <a:p>
            <a:r>
              <a:rPr lang="es-ES" b="1" dirty="0"/>
              <a:t>$</a:t>
            </a:r>
            <a:r>
              <a:rPr lang="es-ES" b="1" noProof="1"/>
              <a:t>rootScope</a:t>
            </a:r>
          </a:p>
        </p:txBody>
      </p:sp>
      <p:sp>
        <p:nvSpPr>
          <p:cNvPr id="6" name="Rectángulo 5"/>
          <p:cNvSpPr/>
          <p:nvPr/>
        </p:nvSpPr>
        <p:spPr>
          <a:xfrm>
            <a:off x="1478635" y="3211411"/>
            <a:ext cx="5356413" cy="646331"/>
          </a:xfrm>
          <a:prstGeom prst="rect">
            <a:avLst/>
          </a:prstGeom>
        </p:spPr>
        <p:txBody>
          <a:bodyPr wrap="square">
            <a:spAutoFit/>
          </a:bodyPr>
          <a:lstStyle/>
          <a:p>
            <a:r>
              <a:rPr lang="es-ES" dirty="0"/>
              <a:t>La directiva </a:t>
            </a:r>
            <a:r>
              <a:rPr lang="es-ES" noProof="1"/>
              <a:t>ngController</a:t>
            </a:r>
            <a:r>
              <a:rPr lang="es-ES" dirty="0"/>
              <a:t> crea un </a:t>
            </a:r>
            <a:r>
              <a:rPr lang="en-US" i="1" dirty="0"/>
              <a:t>scope</a:t>
            </a:r>
            <a:r>
              <a:rPr lang="es-ES" dirty="0"/>
              <a:t> hijo, </a:t>
            </a:r>
            <a:r>
              <a:rPr lang="es-ES" b="1" dirty="0"/>
              <a:t>$</a:t>
            </a:r>
            <a:r>
              <a:rPr lang="en-US" b="1" dirty="0"/>
              <a:t>scope</a:t>
            </a:r>
            <a:r>
              <a:rPr lang="es-ES" dirty="0"/>
              <a:t>, por </a:t>
            </a:r>
            <a:r>
              <a:rPr lang="es-ES" b="1" dirty="0"/>
              <a:t>herencia prototípica </a:t>
            </a:r>
            <a:r>
              <a:rPr lang="es-ES" dirty="0"/>
              <a:t>a partir del anterior</a:t>
            </a:r>
          </a:p>
        </p:txBody>
      </p:sp>
      <p:sp>
        <p:nvSpPr>
          <p:cNvPr id="8" name="CuadroTexto 7"/>
          <p:cNvSpPr txBox="1"/>
          <p:nvPr/>
        </p:nvSpPr>
        <p:spPr>
          <a:xfrm>
            <a:off x="2261324" y="2371435"/>
            <a:ext cx="4806163" cy="646331"/>
          </a:xfrm>
          <a:prstGeom prst="rect">
            <a:avLst/>
          </a:prstGeom>
          <a:noFill/>
        </p:spPr>
        <p:txBody>
          <a:bodyPr wrap="square" rtlCol="0">
            <a:spAutoFit/>
          </a:bodyPr>
          <a:lstStyle/>
          <a:p>
            <a:r>
              <a:rPr lang="es-ES" dirty="0"/>
              <a:t>Este objeto incluye diversos métodos, e.g. relacionados con la gestión de los eventos</a:t>
            </a:r>
          </a:p>
        </p:txBody>
      </p:sp>
      <p:sp>
        <p:nvSpPr>
          <p:cNvPr id="9" name="CuadroTexto 8"/>
          <p:cNvSpPr txBox="1"/>
          <p:nvPr/>
        </p:nvSpPr>
        <p:spPr>
          <a:xfrm>
            <a:off x="2261324" y="4070558"/>
            <a:ext cx="5022376" cy="923330"/>
          </a:xfrm>
          <a:prstGeom prst="rect">
            <a:avLst/>
          </a:prstGeom>
          <a:noFill/>
        </p:spPr>
        <p:txBody>
          <a:bodyPr wrap="square" rtlCol="0">
            <a:spAutoFit/>
          </a:bodyPr>
          <a:lstStyle/>
          <a:p>
            <a:r>
              <a:rPr lang="es-ES" dirty="0"/>
              <a:t>Es en este objeto en el que se definen las propiedades de la vista, pero igualmente accede a todos los elementos del prototipo del objeto padre</a:t>
            </a:r>
          </a:p>
        </p:txBody>
      </p:sp>
    </p:spTree>
    <p:extLst>
      <p:ext uri="{BB962C8B-B14F-4D97-AF65-F5344CB8AC3E}">
        <p14:creationId xmlns:p14="http://schemas.microsoft.com/office/powerpoint/2010/main" val="3336762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50" y="365127"/>
            <a:ext cx="7339693" cy="638174"/>
          </a:xfrm>
        </p:spPr>
        <p:txBody>
          <a:bodyPr/>
          <a:lstStyle/>
          <a:p>
            <a:pPr algn="ctr"/>
            <a:r>
              <a:rPr lang="es-ES" dirty="0"/>
              <a:t>Más información</a:t>
            </a:r>
          </a:p>
        </p:txBody>
      </p:sp>
      <p:pic>
        <p:nvPicPr>
          <p:cNvPr id="5"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830530" y="1379216"/>
            <a:ext cx="6429375" cy="742950"/>
          </a:xfrm>
          <a:prstGeom prst="rect">
            <a:avLst/>
          </a:prstGeom>
        </p:spPr>
      </p:pic>
      <p:sp>
        <p:nvSpPr>
          <p:cNvPr id="7" name="Rectángulo 6"/>
          <p:cNvSpPr/>
          <p:nvPr/>
        </p:nvSpPr>
        <p:spPr>
          <a:xfrm>
            <a:off x="5785600" y="1944116"/>
            <a:ext cx="249363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solidFill>
                  <a:schemeClr val="dk1"/>
                </a:solidFill>
                <a:hlinkClick r:id="rId4"/>
              </a:rPr>
              <a:t>http://es6-features.org/</a:t>
            </a:r>
            <a:r>
              <a:rPr lang="es-ES" dirty="0">
                <a:solidFill>
                  <a:schemeClr val="dk1"/>
                </a:solidFill>
              </a:rPr>
              <a:t> </a:t>
            </a:r>
          </a:p>
        </p:txBody>
      </p:sp>
      <p:pic>
        <p:nvPicPr>
          <p:cNvPr id="8" name="Imagen 7"/>
          <p:cNvPicPr>
            <a:picLocks noChangeAspect="1"/>
          </p:cNvPicPr>
          <p:nvPr/>
        </p:nvPicPr>
        <p:blipFill>
          <a:blip r:embed="rId5"/>
          <a:stretch>
            <a:fillRect/>
          </a:stretch>
        </p:blipFill>
        <p:spPr>
          <a:xfrm>
            <a:off x="2053120" y="2519940"/>
            <a:ext cx="5779322" cy="3913632"/>
          </a:xfrm>
          <a:prstGeom prst="rect">
            <a:avLst/>
          </a:prstGeom>
        </p:spPr>
      </p:pic>
      <p:sp>
        <p:nvSpPr>
          <p:cNvPr id="9" name="Rectángulo 8"/>
          <p:cNvSpPr/>
          <p:nvPr/>
        </p:nvSpPr>
        <p:spPr>
          <a:xfrm>
            <a:off x="916338" y="3267330"/>
            <a:ext cx="236393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solidFill>
                  <a:schemeClr val="dk1"/>
                </a:solidFill>
                <a:hlinkClick r:id="rId6"/>
              </a:rPr>
              <a:t>http://kangax.github.io/compat-table/es6/</a:t>
            </a:r>
            <a:r>
              <a:rPr lang="es-ES" dirty="0">
                <a:solidFill>
                  <a:schemeClr val="dk1"/>
                </a:solidFill>
              </a:rPr>
              <a:t> </a:t>
            </a:r>
          </a:p>
        </p:txBody>
      </p:sp>
    </p:spTree>
    <p:extLst>
      <p:ext uri="{BB962C8B-B14F-4D97-AF65-F5344CB8AC3E}">
        <p14:creationId xmlns:p14="http://schemas.microsoft.com/office/powerpoint/2010/main" val="1144084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4963" y="476071"/>
            <a:ext cx="7030255" cy="935196"/>
          </a:xfrm>
        </p:spPr>
        <p:txBody>
          <a:bodyPr vert="horz" lIns="91440" tIns="45720" rIns="91440" bIns="45720" rtlCol="0" anchor="ctr">
            <a:normAutofit/>
          </a:bodyPr>
          <a:lstStyle/>
          <a:p>
            <a:pPr algn="ctr" defTabSz="762000">
              <a:lnSpc>
                <a:spcPct val="100000"/>
              </a:lnSpc>
              <a:spcBef>
                <a:spcPts val="0"/>
              </a:spcBef>
            </a:pPr>
            <a:r>
              <a:rPr lang="es-ES" dirty="0"/>
              <a:t>Herencia prototípica</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24" name="Picture 2" descr="http://redcart.com/wp-content/uploads/2014/11/network.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642366" y="307257"/>
            <a:ext cx="941041" cy="941042"/>
          </a:xfrm>
          <a:prstGeom prst="rect">
            <a:avLst/>
          </a:prstGeom>
          <a:gradFill flip="none" rotWithShape="1">
            <a:gsLst>
              <a:gs pos="0">
                <a:srgbClr val="AB4401"/>
              </a:gs>
              <a:gs pos="100000">
                <a:srgbClr val="FA6500"/>
              </a:gs>
            </a:gsLst>
            <a:lin ang="16200000" scaled="1"/>
            <a:tileRect/>
          </a:gradFill>
          <a:ln>
            <a:noFill/>
          </a:ln>
        </p:spPr>
      </p:pic>
      <p:sp>
        <p:nvSpPr>
          <p:cNvPr id="3" name="Rectángulo 2"/>
          <p:cNvSpPr/>
          <p:nvPr/>
        </p:nvSpPr>
        <p:spPr>
          <a:xfrm>
            <a:off x="2607373" y="1411267"/>
            <a:ext cx="2285434" cy="369332"/>
          </a:xfrm>
          <a:prstGeom prst="rect">
            <a:avLst/>
          </a:prstGeom>
        </p:spPr>
        <p:txBody>
          <a:bodyPr wrap="none">
            <a:spAutoFit/>
          </a:bodyPr>
          <a:lstStyle/>
          <a:p>
            <a:r>
              <a:rPr lang="en-US" i="1" dirty="0">
                <a:solidFill>
                  <a:prstClr val="black"/>
                </a:solidFill>
              </a:rPr>
              <a:t>prototypal inheritance</a:t>
            </a:r>
            <a:endParaRPr lang="es-ES" i="1" dirty="0"/>
          </a:p>
        </p:txBody>
      </p:sp>
      <p:sp>
        <p:nvSpPr>
          <p:cNvPr id="4" name="CuadroTexto 3"/>
          <p:cNvSpPr txBox="1"/>
          <p:nvPr/>
        </p:nvSpPr>
        <p:spPr>
          <a:xfrm>
            <a:off x="936339" y="2183495"/>
            <a:ext cx="3956468" cy="1477328"/>
          </a:xfrm>
          <a:prstGeom prst="rect">
            <a:avLst/>
          </a:prstGeom>
          <a:noFill/>
        </p:spPr>
        <p:txBody>
          <a:bodyPr wrap="square" rtlCol="0">
            <a:spAutoFit/>
          </a:bodyPr>
          <a:lstStyle/>
          <a:p>
            <a:r>
              <a:rPr lang="es-ES" dirty="0"/>
              <a:t>Basándose en la idea de que los objetos heredan de objetos, </a:t>
            </a:r>
            <a:r>
              <a:rPr lang="en-US" b="1" i="1" dirty="0"/>
              <a:t>Douglas </a:t>
            </a:r>
            <a:r>
              <a:rPr lang="en-US" b="1" i="1" noProof="1"/>
              <a:t>Crockford</a:t>
            </a:r>
            <a:r>
              <a:rPr lang="es-ES" dirty="0"/>
              <a:t> sugirió una función que aceptara un objeto y devolviera uno nuevo que tuviera al primero como prototipo </a:t>
            </a:r>
          </a:p>
        </p:txBody>
      </p:sp>
      <p:sp>
        <p:nvSpPr>
          <p:cNvPr id="5" name="Rectángulo 4"/>
          <p:cNvSpPr/>
          <p:nvPr/>
        </p:nvSpPr>
        <p:spPr>
          <a:xfrm>
            <a:off x="5338764" y="2321461"/>
            <a:ext cx="2609483"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354013" algn="l"/>
                <a:tab pos="987425" algn="l"/>
              </a:tabLst>
            </a:pPr>
            <a:r>
              <a:rPr lang="en-US" sz="1600" dirty="0">
                <a:solidFill>
                  <a:prstClr val="black"/>
                </a:solidFill>
                <a:latin typeface="Consolas"/>
                <a:cs typeface="Courier New" pitchFamily="49" charset="0"/>
              </a:rPr>
              <a:t>function object(o) {</a:t>
            </a:r>
          </a:p>
          <a:p>
            <a:pPr lvl="1">
              <a:tabLst>
                <a:tab pos="354013" algn="l"/>
                <a:tab pos="987425" algn="l"/>
              </a:tabLst>
            </a:pPr>
            <a:r>
              <a:rPr lang="en-US" sz="1600" dirty="0">
                <a:solidFill>
                  <a:prstClr val="black"/>
                </a:solidFill>
                <a:latin typeface="Consolas"/>
                <a:cs typeface="Courier New" pitchFamily="49" charset="0"/>
              </a:rPr>
              <a:t>function F() {}</a:t>
            </a:r>
          </a:p>
          <a:p>
            <a:pPr lvl="1">
              <a:tabLst>
                <a:tab pos="354013" algn="l"/>
                <a:tab pos="987425" algn="l"/>
              </a:tabLst>
            </a:pPr>
            <a:r>
              <a:rPr lang="en-US" sz="1600" dirty="0" err="1">
                <a:solidFill>
                  <a:prstClr val="black"/>
                </a:solidFill>
                <a:latin typeface="Consolas"/>
                <a:cs typeface="Courier New" pitchFamily="49" charset="0"/>
              </a:rPr>
              <a:t>F.prototype</a:t>
            </a:r>
            <a:r>
              <a:rPr lang="en-US" sz="1600" dirty="0">
                <a:solidFill>
                  <a:prstClr val="black"/>
                </a:solidFill>
                <a:latin typeface="Consolas"/>
                <a:cs typeface="Courier New" pitchFamily="49" charset="0"/>
              </a:rPr>
              <a:t> = o;</a:t>
            </a:r>
          </a:p>
          <a:p>
            <a:pPr lvl="1">
              <a:tabLst>
                <a:tab pos="354013" algn="l"/>
                <a:tab pos="987425" algn="l"/>
              </a:tabLst>
            </a:pPr>
            <a:r>
              <a:rPr lang="en-US" sz="1600" dirty="0">
                <a:solidFill>
                  <a:prstClr val="black"/>
                </a:solidFill>
                <a:latin typeface="Consolas"/>
                <a:cs typeface="Courier New" pitchFamily="49" charset="0"/>
              </a:rPr>
              <a:t>return new F();</a:t>
            </a:r>
          </a:p>
          <a:p>
            <a:pPr>
              <a:tabLst>
                <a:tab pos="354013" algn="l"/>
                <a:tab pos="987425" algn="l"/>
              </a:tabLst>
            </a:pPr>
            <a:r>
              <a:rPr lang="en-US" sz="1600" dirty="0">
                <a:solidFill>
                  <a:prstClr val="black"/>
                </a:solidFill>
                <a:latin typeface="Consolas"/>
                <a:cs typeface="Courier New" pitchFamily="49" charset="0"/>
              </a:rPr>
              <a:t>}</a:t>
            </a:r>
            <a:endParaRPr lang="es-ES" sz="1600" dirty="0">
              <a:solidFill>
                <a:prstClr val="black"/>
              </a:solidFill>
              <a:latin typeface="Consolas"/>
              <a:cs typeface="Courier New" pitchFamily="49" charset="0"/>
            </a:endParaRPr>
          </a:p>
        </p:txBody>
      </p:sp>
      <p:sp>
        <p:nvSpPr>
          <p:cNvPr id="6" name="CuadroTexto 5"/>
          <p:cNvSpPr txBox="1"/>
          <p:nvPr/>
        </p:nvSpPr>
        <p:spPr>
          <a:xfrm>
            <a:off x="1003086" y="4109885"/>
            <a:ext cx="6706027" cy="646331"/>
          </a:xfrm>
          <a:prstGeom prst="rect">
            <a:avLst/>
          </a:prstGeom>
          <a:noFill/>
        </p:spPr>
        <p:txBody>
          <a:bodyPr wrap="square" rtlCol="0">
            <a:spAutoFit/>
          </a:bodyPr>
          <a:lstStyle/>
          <a:p>
            <a:r>
              <a:rPr lang="es-ES" dirty="0"/>
              <a:t>Este patrón ha sido recogido por </a:t>
            </a:r>
            <a:r>
              <a:rPr lang="es-ES" noProof="1"/>
              <a:t>ECMAScrip</a:t>
            </a:r>
            <a:r>
              <a:rPr lang="es-ES" dirty="0"/>
              <a:t> 5 como el nuevo método estático </a:t>
            </a:r>
            <a:r>
              <a:rPr lang="es-ES" b="1" dirty="0" err="1"/>
              <a:t>Object</a:t>
            </a:r>
            <a:r>
              <a:rPr lang="es-ES" b="1" dirty="0"/>
              <a:t> .</a:t>
            </a:r>
            <a:r>
              <a:rPr lang="es-ES" b="1" dirty="0" err="1"/>
              <a:t>create</a:t>
            </a:r>
            <a:r>
              <a:rPr lang="es-ES" b="1" dirty="0"/>
              <a:t>()</a:t>
            </a:r>
            <a:r>
              <a:rPr lang="es-ES" dirty="0"/>
              <a:t> </a:t>
            </a:r>
          </a:p>
        </p:txBody>
      </p:sp>
      <p:sp>
        <p:nvSpPr>
          <p:cNvPr id="7" name="CuadroTexto 6"/>
          <p:cNvSpPr txBox="1"/>
          <p:nvPr/>
        </p:nvSpPr>
        <p:spPr>
          <a:xfrm>
            <a:off x="1836338" y="4898035"/>
            <a:ext cx="5039521" cy="646331"/>
          </a:xfrm>
          <a:prstGeom prst="rect">
            <a:avLst/>
          </a:prstGeom>
          <a:noFill/>
        </p:spPr>
        <p:txBody>
          <a:bodyPr wrap="none" rtlCol="0">
            <a:spAutoFit/>
          </a:bodyPr>
          <a:lstStyle/>
          <a:p>
            <a:r>
              <a:rPr lang="es-ES" dirty="0"/>
              <a:t>Si tengo un objeto </a:t>
            </a:r>
            <a:r>
              <a:rPr lang="es-ES" dirty="0" err="1"/>
              <a:t>oPadre</a:t>
            </a:r>
            <a:r>
              <a:rPr lang="es-ES" dirty="0"/>
              <a:t> (e.g. creado literalmente)</a:t>
            </a:r>
          </a:p>
          <a:p>
            <a:r>
              <a:rPr lang="es-ES" dirty="0" err="1"/>
              <a:t>oHijo</a:t>
            </a:r>
            <a:r>
              <a:rPr lang="es-ES" dirty="0"/>
              <a:t> = </a:t>
            </a:r>
            <a:r>
              <a:rPr lang="es-ES" dirty="0" err="1"/>
              <a:t>Object</a:t>
            </a:r>
            <a:r>
              <a:rPr lang="es-ES" dirty="0"/>
              <a:t> .</a:t>
            </a:r>
            <a:r>
              <a:rPr lang="es-ES" dirty="0" err="1"/>
              <a:t>create</a:t>
            </a:r>
            <a:r>
              <a:rPr lang="es-ES" dirty="0"/>
              <a:t>(</a:t>
            </a:r>
            <a:r>
              <a:rPr lang="es-ES" dirty="0" err="1"/>
              <a:t>oPadre</a:t>
            </a:r>
            <a:r>
              <a:rPr lang="es-ES" dirty="0"/>
              <a:t>)</a:t>
            </a:r>
          </a:p>
        </p:txBody>
      </p:sp>
    </p:spTree>
    <p:extLst>
      <p:ext uri="{BB962C8B-B14F-4D97-AF65-F5344CB8AC3E}">
        <p14:creationId xmlns:p14="http://schemas.microsoft.com/office/powerpoint/2010/main" val="919069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0119" y="307259"/>
            <a:ext cx="7030255" cy="935196"/>
          </a:xfrm>
        </p:spPr>
        <p:txBody>
          <a:bodyPr vert="horz" lIns="91440" tIns="45720" rIns="91440" bIns="45720" rtlCol="0" anchor="ctr">
            <a:normAutofit/>
          </a:bodyPr>
          <a:lstStyle/>
          <a:p>
            <a:pPr algn="ctr" defTabSz="762000">
              <a:lnSpc>
                <a:spcPct val="100000"/>
              </a:lnSpc>
              <a:spcBef>
                <a:spcPts val="0"/>
              </a:spcBef>
            </a:pPr>
            <a:r>
              <a:rPr lang="es-ES" dirty="0"/>
              <a:t>Método </a:t>
            </a:r>
            <a:r>
              <a:rPr lang="es-ES" dirty="0" err="1"/>
              <a:t>Object</a:t>
            </a:r>
            <a:r>
              <a:rPr lang="es-ES" dirty="0"/>
              <a:t> .</a:t>
            </a:r>
            <a:r>
              <a:rPr lang="es-ES" dirty="0" err="1"/>
              <a:t>create</a:t>
            </a:r>
            <a:r>
              <a:rPr lang="es-ES" dirty="0"/>
              <a:t>() </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367" y="307258"/>
            <a:ext cx="941041" cy="93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CuadroTexto 18"/>
          <p:cNvSpPr txBox="1"/>
          <p:nvPr/>
        </p:nvSpPr>
        <p:spPr>
          <a:xfrm>
            <a:off x="1225505" y="1463040"/>
            <a:ext cx="5541055" cy="923330"/>
          </a:xfrm>
          <a:prstGeom prst="rect">
            <a:avLst/>
          </a:prstGeom>
          <a:noFill/>
        </p:spPr>
        <p:txBody>
          <a:bodyPr wrap="square" rtlCol="0">
            <a:spAutoFit/>
          </a:bodyPr>
          <a:lstStyle/>
          <a:p>
            <a:r>
              <a:rPr lang="es-ES" dirty="0"/>
              <a:t>Incorporado al estándar ECMAScript5</a:t>
            </a:r>
          </a:p>
          <a:p>
            <a:r>
              <a:rPr lang="es-ES" dirty="0"/>
              <a:t>Su </a:t>
            </a:r>
            <a:r>
              <a:rPr lang="es-ES" b="1" dirty="0"/>
              <a:t>segundo parámetro </a:t>
            </a:r>
            <a:r>
              <a:rPr lang="es-ES" dirty="0"/>
              <a:t>son las nuevas propiedades extra que se añaden al objeto hijo</a:t>
            </a:r>
          </a:p>
        </p:txBody>
      </p:sp>
      <p:sp>
        <p:nvSpPr>
          <p:cNvPr id="11" name="Rectángulo 10"/>
          <p:cNvSpPr/>
          <p:nvPr/>
        </p:nvSpPr>
        <p:spPr>
          <a:xfrm>
            <a:off x="2307102" y="2505670"/>
            <a:ext cx="4572000" cy="923330"/>
          </a:xfrm>
          <a:prstGeom prst="rect">
            <a:avLst/>
          </a:prstGeom>
        </p:spPr>
        <p:txBody>
          <a:bodyPr>
            <a:spAutoFit/>
          </a:bodyPr>
          <a:lstStyle/>
          <a:p>
            <a:r>
              <a:rPr lang="en-US" dirty="0" err="1"/>
              <a:t>var</a:t>
            </a:r>
            <a:r>
              <a:rPr lang="en-US" dirty="0"/>
              <a:t> child = </a:t>
            </a:r>
            <a:r>
              <a:rPr lang="en-US" dirty="0" err="1"/>
              <a:t>Object.create</a:t>
            </a:r>
            <a:r>
              <a:rPr lang="en-US" dirty="0"/>
              <a:t>(parent, {</a:t>
            </a:r>
          </a:p>
          <a:p>
            <a:pPr lvl="1"/>
            <a:r>
              <a:rPr lang="en-US" dirty="0"/>
              <a:t>age: { value: 2 } // ECMA5 descriptor</a:t>
            </a:r>
          </a:p>
          <a:p>
            <a:r>
              <a:rPr lang="en-US" dirty="0"/>
              <a:t>});</a:t>
            </a:r>
            <a:endParaRPr lang="es-ES" dirty="0"/>
          </a:p>
        </p:txBody>
      </p:sp>
      <p:sp>
        <p:nvSpPr>
          <p:cNvPr id="13" name="CuadroTexto 12"/>
          <p:cNvSpPr txBox="1"/>
          <p:nvPr/>
        </p:nvSpPr>
        <p:spPr>
          <a:xfrm>
            <a:off x="1272129" y="3815928"/>
            <a:ext cx="6416862" cy="923330"/>
          </a:xfrm>
          <a:prstGeom prst="rect">
            <a:avLst/>
          </a:prstGeom>
          <a:noFill/>
        </p:spPr>
        <p:txBody>
          <a:bodyPr wrap="square" rtlCol="0">
            <a:spAutoFit/>
          </a:bodyPr>
          <a:lstStyle/>
          <a:p>
            <a:r>
              <a:rPr lang="es-ES" dirty="0"/>
              <a:t>Este segundo parámetro corresponde a un objeto, en el que cada propiedad se define mediante los nuevos descriptores, también incorporados en </a:t>
            </a:r>
            <a:r>
              <a:rPr lang="en-US" dirty="0"/>
              <a:t>ECMA5 </a:t>
            </a:r>
            <a:endParaRPr lang="es-ES" dirty="0"/>
          </a:p>
        </p:txBody>
      </p:sp>
      <p:sp>
        <p:nvSpPr>
          <p:cNvPr id="22" name="CuadroTexto 21"/>
          <p:cNvSpPr txBox="1"/>
          <p:nvPr/>
        </p:nvSpPr>
        <p:spPr>
          <a:xfrm>
            <a:off x="1272129" y="5024901"/>
            <a:ext cx="6285515" cy="646331"/>
          </a:xfrm>
          <a:prstGeom prst="rect">
            <a:avLst/>
          </a:prstGeom>
          <a:noFill/>
        </p:spPr>
        <p:txBody>
          <a:bodyPr wrap="square" rtlCol="0">
            <a:spAutoFit/>
          </a:bodyPr>
          <a:lstStyle/>
          <a:p>
            <a:r>
              <a:rPr lang="es-ES" dirty="0"/>
              <a:t>Alternativamente, una vez creado el objeto hijo, puede ser modificado dinámicamente como cualquier objeto JavaScript</a:t>
            </a:r>
          </a:p>
        </p:txBody>
      </p:sp>
    </p:spTree>
    <p:extLst>
      <p:ext uri="{BB962C8B-B14F-4D97-AF65-F5344CB8AC3E}">
        <p14:creationId xmlns:p14="http://schemas.microsoft.com/office/powerpoint/2010/main" val="1323270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Jerarquía de herencia</a:t>
            </a:r>
          </a:p>
        </p:txBody>
      </p:sp>
      <p:sp>
        <p:nvSpPr>
          <p:cNvPr id="10" name="Rectángulo 9"/>
          <p:cNvSpPr/>
          <p:nvPr/>
        </p:nvSpPr>
        <p:spPr>
          <a:xfrm>
            <a:off x="1063806" y="1509827"/>
            <a:ext cx="4216305" cy="1569660"/>
          </a:xfrm>
          <a:prstGeom prst="rect">
            <a:avLst/>
          </a:prstGeom>
        </p:spPr>
        <p:txBody>
          <a:bodyPr wrap="square">
            <a:spAutoFit/>
          </a:bodyPr>
          <a:lstStyle/>
          <a:p>
            <a:r>
              <a:rPr lang="es-ES" sz="1600" noProof="1"/>
              <a:t>&lt;div ng-app&gt; &lt;!-- creates a $rootScope --&gt;</a:t>
            </a:r>
          </a:p>
          <a:p>
            <a:pPr lvl="1"/>
            <a:r>
              <a:rPr lang="es-ES" sz="1600" noProof="1"/>
              <a:t>&lt;div ng-controller="OuterController"&gt;</a:t>
            </a:r>
          </a:p>
          <a:p>
            <a:pPr lvl="2"/>
            <a:r>
              <a:rPr lang="es-ES" sz="1600" noProof="1"/>
              <a:t>&lt;div ng-controller="InnerController"&gt; </a:t>
            </a:r>
          </a:p>
          <a:p>
            <a:pPr lvl="2"/>
            <a:r>
              <a:rPr lang="es-ES" sz="1600" noProof="1"/>
              <a:t>&lt;/div&gt;</a:t>
            </a:r>
          </a:p>
          <a:p>
            <a:pPr lvl="1"/>
            <a:r>
              <a:rPr lang="es-ES" sz="1600" noProof="1"/>
              <a:t>&lt;/div&gt;</a:t>
            </a:r>
          </a:p>
          <a:p>
            <a:r>
              <a:rPr lang="es-ES" sz="1600" noProof="1"/>
              <a:t>&lt;/div&gt;</a:t>
            </a:r>
          </a:p>
        </p:txBody>
      </p:sp>
      <p:sp>
        <p:nvSpPr>
          <p:cNvPr id="11" name="Rectángulo 10"/>
          <p:cNvSpPr/>
          <p:nvPr/>
        </p:nvSpPr>
        <p:spPr>
          <a:xfrm>
            <a:off x="6028223" y="1678766"/>
            <a:ext cx="1461883" cy="369332"/>
          </a:xfrm>
          <a:prstGeom prst="rect">
            <a:avLst/>
          </a:prstGeom>
        </p:spPr>
        <p:txBody>
          <a:bodyPr wrap="square">
            <a:spAutoFit/>
          </a:bodyPr>
          <a:lstStyle/>
          <a:p>
            <a:r>
              <a:rPr lang="es-ES" dirty="0"/>
              <a:t>$</a:t>
            </a:r>
            <a:r>
              <a:rPr lang="es-ES" noProof="1"/>
              <a:t>rootScope</a:t>
            </a:r>
          </a:p>
        </p:txBody>
      </p:sp>
      <p:sp>
        <p:nvSpPr>
          <p:cNvPr id="12" name="Rectángulo 11"/>
          <p:cNvSpPr/>
          <p:nvPr/>
        </p:nvSpPr>
        <p:spPr>
          <a:xfrm>
            <a:off x="3371025" y="5136162"/>
            <a:ext cx="4734869" cy="923330"/>
          </a:xfrm>
          <a:prstGeom prst="rect">
            <a:avLst/>
          </a:prstGeom>
        </p:spPr>
        <p:txBody>
          <a:bodyPr wrap="square">
            <a:spAutoFit/>
          </a:bodyPr>
          <a:lstStyle/>
          <a:p>
            <a:r>
              <a:rPr lang="es-ES" dirty="0"/>
              <a:t>Al llega a </a:t>
            </a:r>
            <a:r>
              <a:rPr lang="es-ES" noProof="1"/>
              <a:t>ng-controller="InnerController", es </a:t>
            </a:r>
            <a:r>
              <a:rPr lang="es-ES" dirty="0"/>
              <a:t>scope1.new() quien crea un nuevo </a:t>
            </a:r>
            <a:r>
              <a:rPr lang="en-US" i="1" dirty="0"/>
              <a:t>scope</a:t>
            </a:r>
            <a:r>
              <a:rPr lang="es-ES" dirty="0"/>
              <a:t> hijo (scope2) que hereda de scope1</a:t>
            </a:r>
          </a:p>
        </p:txBody>
      </p:sp>
      <p:sp>
        <p:nvSpPr>
          <p:cNvPr id="13" name="CuadroTexto 12"/>
          <p:cNvSpPr txBox="1"/>
          <p:nvPr/>
        </p:nvSpPr>
        <p:spPr>
          <a:xfrm>
            <a:off x="861564" y="3505913"/>
            <a:ext cx="7574959" cy="369332"/>
          </a:xfrm>
          <a:prstGeom prst="rect">
            <a:avLst/>
          </a:prstGeom>
          <a:noFill/>
        </p:spPr>
        <p:txBody>
          <a:bodyPr wrap="none" rtlCol="0">
            <a:spAutoFit/>
          </a:bodyPr>
          <a:lstStyle/>
          <a:p>
            <a:r>
              <a:rPr lang="es-ES" dirty="0"/>
              <a:t>La herencia de los </a:t>
            </a:r>
            <a:r>
              <a:rPr lang="en-US" i="1" dirty="0"/>
              <a:t>scopes</a:t>
            </a:r>
            <a:r>
              <a:rPr lang="es-ES" dirty="0"/>
              <a:t> reproduce el anidamiento de los elementos del DOM</a:t>
            </a:r>
          </a:p>
        </p:txBody>
      </p:sp>
      <p:sp>
        <p:nvSpPr>
          <p:cNvPr id="14" name="Rectángulo 13"/>
          <p:cNvSpPr/>
          <p:nvPr/>
        </p:nvSpPr>
        <p:spPr>
          <a:xfrm>
            <a:off x="1640311" y="4008943"/>
            <a:ext cx="5245436" cy="923330"/>
          </a:xfrm>
          <a:prstGeom prst="rect">
            <a:avLst/>
          </a:prstGeom>
        </p:spPr>
        <p:txBody>
          <a:bodyPr wrap="square">
            <a:spAutoFit/>
          </a:bodyPr>
          <a:lstStyle/>
          <a:p>
            <a:r>
              <a:rPr lang="es-ES" noProof="1"/>
              <a:t>al encontror ng-controller="OuterController",</a:t>
            </a:r>
          </a:p>
          <a:p>
            <a:r>
              <a:rPr lang="es-ES" noProof="1"/>
              <a:t>angular utiliza </a:t>
            </a:r>
            <a:r>
              <a:rPr lang="es-ES" b="1" noProof="1">
                <a:solidFill>
                  <a:srgbClr val="C00000"/>
                </a:solidFill>
              </a:rPr>
              <a:t>$rootScope.new() </a:t>
            </a:r>
            <a:r>
              <a:rPr lang="es-ES" dirty="0"/>
              <a:t>para crea un </a:t>
            </a:r>
            <a:r>
              <a:rPr lang="en-US" i="1" dirty="0"/>
              <a:t>scope</a:t>
            </a:r>
            <a:r>
              <a:rPr lang="es-ES" dirty="0"/>
              <a:t> (</a:t>
            </a:r>
            <a:r>
              <a:rPr lang="en-US" i="1" dirty="0"/>
              <a:t>scope</a:t>
            </a:r>
            <a:r>
              <a:rPr lang="es-ES" dirty="0"/>
              <a:t> 1) que hereda de </a:t>
            </a:r>
            <a:r>
              <a:rPr lang="es-ES" noProof="1"/>
              <a:t>$rootScope</a:t>
            </a:r>
          </a:p>
        </p:txBody>
      </p:sp>
      <p:sp>
        <p:nvSpPr>
          <p:cNvPr id="15" name="CuadroTexto 14"/>
          <p:cNvSpPr txBox="1"/>
          <p:nvPr/>
        </p:nvSpPr>
        <p:spPr>
          <a:xfrm>
            <a:off x="6670193" y="2185292"/>
            <a:ext cx="899285" cy="369332"/>
          </a:xfrm>
          <a:prstGeom prst="rect">
            <a:avLst/>
          </a:prstGeom>
          <a:noFill/>
        </p:spPr>
        <p:txBody>
          <a:bodyPr wrap="none" rtlCol="0">
            <a:spAutoFit/>
          </a:bodyPr>
          <a:lstStyle/>
          <a:p>
            <a:r>
              <a:rPr lang="en-US" dirty="0"/>
              <a:t>scope 1</a:t>
            </a:r>
          </a:p>
        </p:txBody>
      </p:sp>
      <p:sp>
        <p:nvSpPr>
          <p:cNvPr id="16" name="CuadroTexto 15"/>
          <p:cNvSpPr txBox="1"/>
          <p:nvPr/>
        </p:nvSpPr>
        <p:spPr>
          <a:xfrm>
            <a:off x="7101304" y="2725884"/>
            <a:ext cx="899285" cy="369332"/>
          </a:xfrm>
          <a:prstGeom prst="rect">
            <a:avLst/>
          </a:prstGeom>
          <a:noFill/>
        </p:spPr>
        <p:txBody>
          <a:bodyPr wrap="none" rtlCol="0">
            <a:spAutoFit/>
          </a:bodyPr>
          <a:lstStyle/>
          <a:p>
            <a:r>
              <a:rPr lang="en-US" dirty="0"/>
              <a:t>scope 2</a:t>
            </a:r>
          </a:p>
        </p:txBody>
      </p:sp>
      <p:cxnSp>
        <p:nvCxnSpPr>
          <p:cNvPr id="18" name="Conector angular 17"/>
          <p:cNvCxnSpPr>
            <a:stCxn id="11" idx="1"/>
            <a:endCxn id="15" idx="1"/>
          </p:cNvCxnSpPr>
          <p:nvPr/>
        </p:nvCxnSpPr>
        <p:spPr>
          <a:xfrm rot="10800000" flipH="1" flipV="1">
            <a:off x="6028223" y="1863432"/>
            <a:ext cx="641970" cy="506526"/>
          </a:xfrm>
          <a:prstGeom prst="bentConnector3">
            <a:avLst>
              <a:gd name="adj1" fmla="val -356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r 19"/>
          <p:cNvCxnSpPr>
            <a:stCxn id="15" idx="1"/>
            <a:endCxn id="16" idx="1"/>
          </p:cNvCxnSpPr>
          <p:nvPr/>
        </p:nvCxnSpPr>
        <p:spPr>
          <a:xfrm rot="10800000" flipH="1" flipV="1">
            <a:off x="6670192" y="2369958"/>
            <a:ext cx="431111" cy="540592"/>
          </a:xfrm>
          <a:prstGeom prst="bentConnector3">
            <a:avLst>
              <a:gd name="adj1" fmla="val -5302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8073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Funcionalidades del </a:t>
            </a:r>
            <a:r>
              <a:rPr lang="en-US" dirty="0"/>
              <a:t>scope</a:t>
            </a:r>
          </a:p>
        </p:txBody>
      </p:sp>
      <p:sp>
        <p:nvSpPr>
          <p:cNvPr id="2" name="CuadroTexto 1"/>
          <p:cNvSpPr txBox="1"/>
          <p:nvPr/>
        </p:nvSpPr>
        <p:spPr>
          <a:xfrm>
            <a:off x="1064525" y="1542197"/>
            <a:ext cx="6996904" cy="1200329"/>
          </a:xfrm>
          <a:prstGeom prst="rect">
            <a:avLst/>
          </a:prstGeom>
          <a:noFill/>
        </p:spPr>
        <p:txBody>
          <a:bodyPr wrap="square" rtlCol="0">
            <a:spAutoFit/>
          </a:bodyPr>
          <a:lstStyle/>
          <a:p>
            <a:r>
              <a:rPr lang="es-ES" dirty="0"/>
              <a:t>Entre las funcionalidades incluidas en $</a:t>
            </a:r>
            <a:r>
              <a:rPr lang="es-ES" noProof="1"/>
              <a:t>rootScope</a:t>
            </a:r>
            <a:r>
              <a:rPr lang="es-ES" dirty="0"/>
              <a:t> y en los </a:t>
            </a:r>
            <a:r>
              <a:rPr lang="en-US" i="1" dirty="0"/>
              <a:t>scopes</a:t>
            </a:r>
            <a:r>
              <a:rPr lang="es-ES" dirty="0"/>
              <a:t> que se crean a partir de el están</a:t>
            </a:r>
          </a:p>
          <a:p>
            <a:pPr marL="285750" indent="-285750">
              <a:buFontTx/>
              <a:buChar char="-"/>
            </a:pPr>
            <a:r>
              <a:rPr lang="es-ES" dirty="0"/>
              <a:t>el seguimiento de los cambios</a:t>
            </a:r>
          </a:p>
          <a:p>
            <a:pPr marL="285750" indent="-285750">
              <a:buFontTx/>
              <a:buChar char="-"/>
            </a:pPr>
            <a:r>
              <a:rPr lang="es-ES" dirty="0"/>
              <a:t>el potente sistema de gestión de eventos de Angular</a:t>
            </a:r>
          </a:p>
        </p:txBody>
      </p:sp>
      <p:sp>
        <p:nvSpPr>
          <p:cNvPr id="4" name="Rectángulo 3"/>
          <p:cNvSpPr/>
          <p:nvPr/>
        </p:nvSpPr>
        <p:spPr>
          <a:xfrm>
            <a:off x="2555875" y="3298481"/>
            <a:ext cx="1945276" cy="646331"/>
          </a:xfrm>
          <a:prstGeom prst="rect">
            <a:avLst/>
          </a:prstGeom>
        </p:spPr>
        <p:txBody>
          <a:bodyPr wrap="none">
            <a:spAutoFit/>
          </a:bodyPr>
          <a:lstStyle/>
          <a:p>
            <a:r>
              <a:rPr lang="es-ES" dirty="0"/>
              <a:t>$</a:t>
            </a:r>
            <a:r>
              <a:rPr lang="es-ES" dirty="0" err="1"/>
              <a:t>watch</a:t>
            </a:r>
            <a:r>
              <a:rPr lang="es-ES" dirty="0"/>
              <a:t>()</a:t>
            </a:r>
          </a:p>
          <a:p>
            <a:r>
              <a:rPr lang="es-ES" dirty="0"/>
              <a:t>$</a:t>
            </a:r>
            <a:r>
              <a:rPr lang="es-ES" dirty="0" err="1"/>
              <a:t>watchCollection</a:t>
            </a:r>
            <a:r>
              <a:rPr lang="es-ES" dirty="0"/>
              <a:t>()</a:t>
            </a:r>
          </a:p>
        </p:txBody>
      </p:sp>
      <p:sp>
        <p:nvSpPr>
          <p:cNvPr id="8" name="Rectángulo 7"/>
          <p:cNvSpPr/>
          <p:nvPr/>
        </p:nvSpPr>
        <p:spPr>
          <a:xfrm>
            <a:off x="2555875" y="4227249"/>
            <a:ext cx="1007007" cy="646331"/>
          </a:xfrm>
          <a:prstGeom prst="rect">
            <a:avLst/>
          </a:prstGeom>
        </p:spPr>
        <p:txBody>
          <a:bodyPr wrap="square">
            <a:spAutoFit/>
          </a:bodyPr>
          <a:lstStyle/>
          <a:p>
            <a:r>
              <a:rPr lang="en-US" dirty="0"/>
              <a:t>$apply() </a:t>
            </a:r>
          </a:p>
          <a:p>
            <a:r>
              <a:rPr lang="en-US" dirty="0"/>
              <a:t>$digest</a:t>
            </a:r>
            <a:endParaRPr lang="es-ES" dirty="0"/>
          </a:p>
        </p:txBody>
      </p:sp>
      <p:sp>
        <p:nvSpPr>
          <p:cNvPr id="17" name="CuadroTexto 16"/>
          <p:cNvSpPr txBox="1"/>
          <p:nvPr/>
        </p:nvSpPr>
        <p:spPr>
          <a:xfrm>
            <a:off x="2555875" y="5156017"/>
            <a:ext cx="1365887" cy="923330"/>
          </a:xfrm>
          <a:prstGeom prst="rect">
            <a:avLst/>
          </a:prstGeom>
          <a:noFill/>
        </p:spPr>
        <p:txBody>
          <a:bodyPr wrap="none" rtlCol="0">
            <a:spAutoFit/>
          </a:bodyPr>
          <a:lstStyle/>
          <a:p>
            <a:r>
              <a:rPr lang="es-ES" dirty="0"/>
              <a:t>$</a:t>
            </a:r>
            <a:r>
              <a:rPr lang="es-ES" dirty="0" err="1"/>
              <a:t>emit</a:t>
            </a:r>
            <a:endParaRPr lang="es-ES" dirty="0"/>
          </a:p>
          <a:p>
            <a:r>
              <a:rPr lang="es-ES" dirty="0"/>
              <a:t>$</a:t>
            </a:r>
            <a:r>
              <a:rPr lang="es-ES" dirty="0" err="1"/>
              <a:t>broadcast</a:t>
            </a:r>
            <a:r>
              <a:rPr lang="es-ES" dirty="0"/>
              <a:t>()</a:t>
            </a:r>
          </a:p>
          <a:p>
            <a:r>
              <a:rPr lang="es-ES" dirty="0"/>
              <a:t>$</a:t>
            </a:r>
            <a:r>
              <a:rPr lang="es-ES" dirty="0" err="1"/>
              <a:t>on</a:t>
            </a:r>
            <a:r>
              <a:rPr lang="es-ES" dirty="0"/>
              <a:t>()</a:t>
            </a:r>
          </a:p>
        </p:txBody>
      </p:sp>
      <p:sp>
        <p:nvSpPr>
          <p:cNvPr id="19" name="CuadroTexto 18"/>
          <p:cNvSpPr txBox="1"/>
          <p:nvPr/>
        </p:nvSpPr>
        <p:spPr>
          <a:xfrm>
            <a:off x="5281783" y="3436980"/>
            <a:ext cx="2780056" cy="369332"/>
          </a:xfrm>
          <a:prstGeom prst="rect">
            <a:avLst/>
          </a:prstGeom>
          <a:noFill/>
        </p:spPr>
        <p:txBody>
          <a:bodyPr wrap="none" rtlCol="0">
            <a:spAutoFit/>
          </a:bodyPr>
          <a:lstStyle/>
          <a:p>
            <a:r>
              <a:rPr lang="es-ES" dirty="0"/>
              <a:t>seguimiento de los cambios</a:t>
            </a:r>
          </a:p>
        </p:txBody>
      </p:sp>
      <p:cxnSp>
        <p:nvCxnSpPr>
          <p:cNvPr id="22" name="Conector recto de flecha 21"/>
          <p:cNvCxnSpPr>
            <a:stCxn id="4" idx="3"/>
            <a:endCxn id="19" idx="1"/>
          </p:cNvCxnSpPr>
          <p:nvPr/>
        </p:nvCxnSpPr>
        <p:spPr>
          <a:xfrm flipV="1">
            <a:off x="4501151" y="3621646"/>
            <a:ext cx="7806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5207938" y="5433016"/>
            <a:ext cx="2969339" cy="369332"/>
          </a:xfrm>
          <a:prstGeom prst="rect">
            <a:avLst/>
          </a:prstGeom>
          <a:noFill/>
        </p:spPr>
        <p:txBody>
          <a:bodyPr wrap="none" rtlCol="0">
            <a:spAutoFit/>
          </a:bodyPr>
          <a:lstStyle/>
          <a:p>
            <a:r>
              <a:rPr lang="es-ES" dirty="0"/>
              <a:t>emisión y escucha de eventos</a:t>
            </a:r>
          </a:p>
        </p:txBody>
      </p:sp>
      <p:cxnSp>
        <p:nvCxnSpPr>
          <p:cNvPr id="26" name="Conector recto de flecha 25"/>
          <p:cNvCxnSpPr>
            <a:stCxn id="17" idx="3"/>
            <a:endCxn id="24" idx="1"/>
          </p:cNvCxnSpPr>
          <p:nvPr/>
        </p:nvCxnSpPr>
        <p:spPr>
          <a:xfrm>
            <a:off x="3921762" y="5617682"/>
            <a:ext cx="1286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5281783" y="4365748"/>
            <a:ext cx="2946319" cy="369332"/>
          </a:xfrm>
          <a:prstGeom prst="rect">
            <a:avLst/>
          </a:prstGeom>
          <a:noFill/>
        </p:spPr>
        <p:txBody>
          <a:bodyPr wrap="none" rtlCol="0">
            <a:spAutoFit/>
          </a:bodyPr>
          <a:lstStyle/>
          <a:p>
            <a:r>
              <a:rPr lang="es-ES" dirty="0"/>
              <a:t>mecanismo del doble </a:t>
            </a:r>
            <a:r>
              <a:rPr lang="es-ES" dirty="0" err="1"/>
              <a:t>binding</a:t>
            </a:r>
            <a:endParaRPr lang="es-ES" dirty="0"/>
          </a:p>
        </p:txBody>
      </p:sp>
      <p:cxnSp>
        <p:nvCxnSpPr>
          <p:cNvPr id="30" name="Conector recto de flecha 29"/>
          <p:cNvCxnSpPr>
            <a:stCxn id="8" idx="3"/>
            <a:endCxn id="28" idx="1"/>
          </p:cNvCxnSpPr>
          <p:nvPr/>
        </p:nvCxnSpPr>
        <p:spPr>
          <a:xfrm flipV="1">
            <a:off x="3562882" y="4550414"/>
            <a:ext cx="17189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640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normAutofit/>
          </a:bodyPr>
          <a:lstStyle/>
          <a:p>
            <a:pPr algn="ctr"/>
            <a:r>
              <a:rPr lang="en-US" dirty="0"/>
              <a:t>Listener</a:t>
            </a:r>
            <a:r>
              <a:rPr lang="es-ES" dirty="0"/>
              <a:t>: $</a:t>
            </a:r>
            <a:r>
              <a:rPr lang="es-ES" dirty="0" err="1"/>
              <a:t>watch</a:t>
            </a:r>
            <a:r>
              <a:rPr lang="es-ES" dirty="0"/>
              <a:t>()</a:t>
            </a:r>
          </a:p>
        </p:txBody>
      </p:sp>
      <p:sp>
        <p:nvSpPr>
          <p:cNvPr id="2" name="Rectángulo 1"/>
          <p:cNvSpPr/>
          <p:nvPr/>
        </p:nvSpPr>
        <p:spPr>
          <a:xfrm>
            <a:off x="1093028" y="1647545"/>
            <a:ext cx="1007520" cy="369332"/>
          </a:xfrm>
          <a:prstGeom prst="rect">
            <a:avLst/>
          </a:prstGeom>
        </p:spPr>
        <p:txBody>
          <a:bodyPr wrap="none">
            <a:spAutoFit/>
          </a:bodyPr>
          <a:lstStyle/>
          <a:p>
            <a:r>
              <a:rPr lang="es-ES" dirty="0"/>
              <a:t>$</a:t>
            </a:r>
            <a:r>
              <a:rPr lang="en-US" i="1" dirty="0"/>
              <a:t>watch</a:t>
            </a:r>
            <a:r>
              <a:rPr lang="es-ES" dirty="0"/>
              <a:t>()</a:t>
            </a:r>
          </a:p>
        </p:txBody>
      </p:sp>
      <p:sp>
        <p:nvSpPr>
          <p:cNvPr id="4" name="CuadroTexto 3"/>
          <p:cNvSpPr txBox="1"/>
          <p:nvPr/>
        </p:nvSpPr>
        <p:spPr>
          <a:xfrm>
            <a:off x="2825087" y="1647545"/>
            <a:ext cx="5389266" cy="923330"/>
          </a:xfrm>
          <a:prstGeom prst="rect">
            <a:avLst/>
          </a:prstGeom>
          <a:noFill/>
        </p:spPr>
        <p:txBody>
          <a:bodyPr wrap="square" rtlCol="0">
            <a:spAutoFit/>
          </a:bodyPr>
          <a:lstStyle/>
          <a:p>
            <a:r>
              <a:rPr lang="es-ES" dirty="0"/>
              <a:t>método del $</a:t>
            </a:r>
            <a:r>
              <a:rPr lang="en-US" i="1" dirty="0"/>
              <a:t>scope</a:t>
            </a:r>
          </a:p>
          <a:p>
            <a:r>
              <a:rPr lang="es-ES" dirty="0"/>
              <a:t>Define un </a:t>
            </a:r>
            <a:r>
              <a:rPr lang="en-US" i="1" dirty="0"/>
              <a:t>listener</a:t>
            </a:r>
            <a:r>
              <a:rPr lang="es-ES" dirty="0"/>
              <a:t> que </a:t>
            </a:r>
            <a:r>
              <a:rPr lang="es-ES" b="1" dirty="0"/>
              <a:t>monitoriza</a:t>
            </a:r>
            <a:r>
              <a:rPr lang="es-ES" dirty="0"/>
              <a:t> los cambios en cualquier propiedad del modelo</a:t>
            </a:r>
          </a:p>
        </p:txBody>
      </p:sp>
      <p:sp>
        <p:nvSpPr>
          <p:cNvPr id="6" name="CuadroTexto 5"/>
          <p:cNvSpPr txBox="1"/>
          <p:nvPr/>
        </p:nvSpPr>
        <p:spPr>
          <a:xfrm>
            <a:off x="1338688" y="5256727"/>
            <a:ext cx="6875665" cy="369332"/>
          </a:xfrm>
          <a:prstGeom prst="rect">
            <a:avLst/>
          </a:prstGeom>
          <a:noFill/>
        </p:spPr>
        <p:txBody>
          <a:bodyPr wrap="none" rtlCol="0">
            <a:spAutoFit/>
          </a:bodyPr>
          <a:lstStyle/>
          <a:p>
            <a:r>
              <a:rPr lang="es-ES" dirty="0"/>
              <a:t>Veremos un ejemplo al utilizar un servicio, concretamente </a:t>
            </a:r>
            <a:r>
              <a:rPr lang="es-ES" noProof="1"/>
              <a:t>localStorage </a:t>
            </a:r>
          </a:p>
        </p:txBody>
      </p:sp>
      <p:sp>
        <p:nvSpPr>
          <p:cNvPr id="8" name="CuadroTexto 7"/>
          <p:cNvSpPr txBox="1"/>
          <p:nvPr/>
        </p:nvSpPr>
        <p:spPr>
          <a:xfrm>
            <a:off x="1338687" y="4189756"/>
            <a:ext cx="6875665" cy="646331"/>
          </a:xfrm>
          <a:prstGeom prst="rect">
            <a:avLst/>
          </a:prstGeom>
          <a:noFill/>
        </p:spPr>
        <p:txBody>
          <a:bodyPr wrap="square" rtlCol="0">
            <a:spAutoFit/>
          </a:bodyPr>
          <a:lstStyle/>
          <a:p>
            <a:r>
              <a:rPr lang="es-ES" dirty="0"/>
              <a:t>De esta forma se puede mantener el doble </a:t>
            </a:r>
            <a:r>
              <a:rPr lang="en-US" i="1" dirty="0"/>
              <a:t>binding</a:t>
            </a:r>
            <a:r>
              <a:rPr lang="es-ES" dirty="0"/>
              <a:t> aun cuando otros elementos de Angular (e.g. servicios) realicen cambios en el modelo</a:t>
            </a:r>
          </a:p>
        </p:txBody>
      </p:sp>
      <p:sp>
        <p:nvSpPr>
          <p:cNvPr id="9" name="CuadroTexto 8"/>
          <p:cNvSpPr txBox="1"/>
          <p:nvPr/>
        </p:nvSpPr>
        <p:spPr>
          <a:xfrm>
            <a:off x="1146623" y="2617785"/>
            <a:ext cx="1436547" cy="369332"/>
          </a:xfrm>
          <a:prstGeom prst="rect">
            <a:avLst/>
          </a:prstGeom>
          <a:noFill/>
        </p:spPr>
        <p:txBody>
          <a:bodyPr wrap="none" rtlCol="0">
            <a:spAutoFit/>
          </a:bodyPr>
          <a:lstStyle/>
          <a:p>
            <a:r>
              <a:rPr lang="es-ES" dirty="0"/>
              <a:t>2 parámetros</a:t>
            </a:r>
          </a:p>
        </p:txBody>
      </p:sp>
      <p:sp>
        <p:nvSpPr>
          <p:cNvPr id="10" name="CuadroTexto 9"/>
          <p:cNvSpPr txBox="1"/>
          <p:nvPr/>
        </p:nvSpPr>
        <p:spPr>
          <a:xfrm>
            <a:off x="1756621" y="3082981"/>
            <a:ext cx="6039795" cy="923330"/>
          </a:xfrm>
          <a:prstGeom prst="rect">
            <a:avLst/>
          </a:prstGeom>
          <a:noFill/>
        </p:spPr>
        <p:txBody>
          <a:bodyPr wrap="none" rtlCol="0">
            <a:spAutoFit/>
          </a:bodyPr>
          <a:lstStyle/>
          <a:p>
            <a:pPr marL="285750" indent="-285750">
              <a:buFontTx/>
              <a:buChar char="-"/>
            </a:pPr>
            <a:r>
              <a:rPr lang="es-ES" dirty="0"/>
              <a:t>la propiedad del modelo a monitorizar</a:t>
            </a:r>
          </a:p>
          <a:p>
            <a:pPr marL="285750" indent="-285750">
              <a:buFontTx/>
              <a:buChar char="-"/>
            </a:pPr>
            <a:r>
              <a:rPr lang="es-ES" dirty="0"/>
              <a:t>la función </a:t>
            </a:r>
            <a:r>
              <a:rPr lang="en-US" i="1" dirty="0"/>
              <a:t>callback</a:t>
            </a:r>
            <a:r>
              <a:rPr lang="es-ES" dirty="0"/>
              <a:t> que responderá a los cambios (</a:t>
            </a:r>
            <a:r>
              <a:rPr lang="en-US" i="1" dirty="0"/>
              <a:t>listener</a:t>
            </a:r>
            <a:r>
              <a:rPr lang="es-ES" dirty="0"/>
              <a:t> ):</a:t>
            </a:r>
            <a:br>
              <a:rPr lang="es-ES" dirty="0"/>
            </a:br>
            <a:r>
              <a:rPr lang="es-ES" dirty="0"/>
              <a:t>parámetros: &lt;nuevo valor&gt;, &lt;valor anterior&gt;</a:t>
            </a:r>
          </a:p>
        </p:txBody>
      </p:sp>
    </p:spTree>
    <p:extLst>
      <p:ext uri="{BB962C8B-B14F-4D97-AF65-F5344CB8AC3E}">
        <p14:creationId xmlns:p14="http://schemas.microsoft.com/office/powerpoint/2010/main" val="38051666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r"/>
            <a:r>
              <a:rPr lang="es-ES" dirty="0"/>
              <a:t>Ejemplo: Lista de socios / colaboradores</a:t>
            </a:r>
          </a:p>
        </p:txBody>
      </p:sp>
      <p:sp>
        <p:nvSpPr>
          <p:cNvPr id="5" name="CuadroTexto 4"/>
          <p:cNvSpPr txBox="1"/>
          <p:nvPr/>
        </p:nvSpPr>
        <p:spPr>
          <a:xfrm>
            <a:off x="2361062" y="5032197"/>
            <a:ext cx="4872251" cy="646331"/>
          </a:xfrm>
          <a:prstGeom prst="rect">
            <a:avLst/>
          </a:prstGeom>
          <a:noFill/>
        </p:spPr>
        <p:txBody>
          <a:bodyPr wrap="square" rtlCol="0">
            <a:spAutoFit/>
          </a:bodyPr>
          <a:lstStyle/>
          <a:p>
            <a:r>
              <a:rPr lang="es-ES" dirty="0"/>
              <a:t>Contamos el número de colaboradores elegidos y mostramos un aviso cuando llega a 2</a:t>
            </a:r>
          </a:p>
        </p:txBody>
      </p:sp>
      <p:pic>
        <p:nvPicPr>
          <p:cNvPr id="2" name="Imagen 1"/>
          <p:cNvPicPr>
            <a:picLocks noChangeAspect="1"/>
          </p:cNvPicPr>
          <p:nvPr/>
        </p:nvPicPr>
        <p:blipFill>
          <a:blip r:embed="rId2"/>
          <a:stretch>
            <a:fillRect/>
          </a:stretch>
        </p:blipFill>
        <p:spPr>
          <a:xfrm>
            <a:off x="2361062" y="1453028"/>
            <a:ext cx="5800299" cy="3282484"/>
          </a:xfrm>
          <a:prstGeom prst="rect">
            <a:avLst/>
          </a:prstGeom>
        </p:spPr>
      </p:pic>
    </p:spTree>
    <p:extLst>
      <p:ext uri="{BB962C8B-B14F-4D97-AF65-F5344CB8AC3E}">
        <p14:creationId xmlns:p14="http://schemas.microsoft.com/office/powerpoint/2010/main" val="38506793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normAutofit/>
          </a:bodyPr>
          <a:lstStyle/>
          <a:p>
            <a:pPr algn="ctr"/>
            <a:r>
              <a:rPr lang="es-ES" dirty="0"/>
              <a:t>$</a:t>
            </a:r>
            <a:r>
              <a:rPr lang="es-ES" dirty="0" err="1"/>
              <a:t>watchCollection</a:t>
            </a:r>
            <a:r>
              <a:rPr lang="es-ES" dirty="0"/>
              <a:t>()</a:t>
            </a:r>
          </a:p>
        </p:txBody>
      </p:sp>
      <p:sp>
        <p:nvSpPr>
          <p:cNvPr id="5" name="CuadroTexto 4"/>
          <p:cNvSpPr txBox="1"/>
          <p:nvPr/>
        </p:nvSpPr>
        <p:spPr>
          <a:xfrm>
            <a:off x="1151011" y="1665027"/>
            <a:ext cx="6910418" cy="369332"/>
          </a:xfrm>
          <a:prstGeom prst="rect">
            <a:avLst/>
          </a:prstGeom>
          <a:noFill/>
        </p:spPr>
        <p:txBody>
          <a:bodyPr wrap="none" rtlCol="0">
            <a:spAutoFit/>
          </a:bodyPr>
          <a:lstStyle/>
          <a:p>
            <a:r>
              <a:rPr lang="es-ES" dirty="0"/>
              <a:t>Equivale a $</a:t>
            </a:r>
            <a:r>
              <a:rPr lang="en-US" i="1" dirty="0"/>
              <a:t>watch</a:t>
            </a:r>
            <a:r>
              <a:rPr lang="es-ES" dirty="0"/>
              <a:t>() pero la propiedad "vigilada" es un </a:t>
            </a:r>
            <a:r>
              <a:rPr lang="en-US" i="1" dirty="0"/>
              <a:t>array</a:t>
            </a:r>
            <a:r>
              <a:rPr lang="es-ES" dirty="0"/>
              <a:t> o un objeto</a:t>
            </a:r>
          </a:p>
        </p:txBody>
      </p:sp>
      <p:sp>
        <p:nvSpPr>
          <p:cNvPr id="9" name="CuadroTexto 8"/>
          <p:cNvSpPr txBox="1"/>
          <p:nvPr/>
        </p:nvSpPr>
        <p:spPr>
          <a:xfrm>
            <a:off x="1539171" y="3367164"/>
            <a:ext cx="661335" cy="369332"/>
          </a:xfrm>
          <a:prstGeom prst="rect">
            <a:avLst/>
          </a:prstGeom>
          <a:noFill/>
        </p:spPr>
        <p:txBody>
          <a:bodyPr wrap="none" rtlCol="0">
            <a:spAutoFit/>
          </a:bodyPr>
          <a:lstStyle/>
          <a:p>
            <a:r>
              <a:rPr lang="es-ES" dirty="0" err="1"/>
              <a:t>array</a:t>
            </a:r>
            <a:endParaRPr lang="es-ES" dirty="0"/>
          </a:p>
        </p:txBody>
      </p:sp>
      <p:sp>
        <p:nvSpPr>
          <p:cNvPr id="10" name="CuadroTexto 9"/>
          <p:cNvSpPr txBox="1"/>
          <p:nvPr/>
        </p:nvSpPr>
        <p:spPr>
          <a:xfrm>
            <a:off x="4342013" y="2485177"/>
            <a:ext cx="3719416" cy="369332"/>
          </a:xfrm>
          <a:prstGeom prst="rect">
            <a:avLst/>
          </a:prstGeom>
          <a:noFill/>
        </p:spPr>
        <p:txBody>
          <a:bodyPr wrap="none" rtlCol="0">
            <a:spAutoFit/>
          </a:bodyPr>
          <a:lstStyle/>
          <a:p>
            <a:r>
              <a:rPr lang="es-ES" dirty="0"/>
              <a:t>La función </a:t>
            </a:r>
            <a:r>
              <a:rPr lang="en-US" dirty="0"/>
              <a:t>listener</a:t>
            </a:r>
            <a:r>
              <a:rPr lang="es-ES" dirty="0"/>
              <a:t> se ejecuta cuando:</a:t>
            </a:r>
          </a:p>
        </p:txBody>
      </p:sp>
      <p:sp>
        <p:nvSpPr>
          <p:cNvPr id="12" name="CuadroTexto 11"/>
          <p:cNvSpPr txBox="1"/>
          <p:nvPr/>
        </p:nvSpPr>
        <p:spPr>
          <a:xfrm>
            <a:off x="1561482" y="4752159"/>
            <a:ext cx="793551" cy="369332"/>
          </a:xfrm>
          <a:prstGeom prst="rect">
            <a:avLst/>
          </a:prstGeom>
          <a:noFill/>
        </p:spPr>
        <p:txBody>
          <a:bodyPr wrap="none" rtlCol="0">
            <a:spAutoFit/>
          </a:bodyPr>
          <a:lstStyle/>
          <a:p>
            <a:r>
              <a:rPr lang="es-ES" dirty="0"/>
              <a:t>objeto</a:t>
            </a:r>
          </a:p>
        </p:txBody>
      </p:sp>
      <p:sp>
        <p:nvSpPr>
          <p:cNvPr id="13" name="CuadroTexto 12"/>
          <p:cNvSpPr txBox="1"/>
          <p:nvPr/>
        </p:nvSpPr>
        <p:spPr>
          <a:xfrm>
            <a:off x="4168792" y="3090165"/>
            <a:ext cx="3889611" cy="923330"/>
          </a:xfrm>
          <a:prstGeom prst="rect">
            <a:avLst/>
          </a:prstGeom>
          <a:noFill/>
        </p:spPr>
        <p:txBody>
          <a:bodyPr wrap="square" rtlCol="0">
            <a:spAutoFit/>
          </a:bodyPr>
          <a:lstStyle/>
          <a:p>
            <a:pPr marL="285750" indent="-285750">
              <a:buFontTx/>
              <a:buChar char="-"/>
            </a:pPr>
            <a:r>
              <a:rPr lang="es-ES" dirty="0"/>
              <a:t>se añade un ítem al </a:t>
            </a:r>
            <a:r>
              <a:rPr lang="es-ES" dirty="0" err="1"/>
              <a:t>array</a:t>
            </a:r>
            <a:endParaRPr lang="es-ES" dirty="0"/>
          </a:p>
          <a:p>
            <a:pPr marL="285750" indent="-285750">
              <a:buFontTx/>
              <a:buChar char="-"/>
            </a:pPr>
            <a:r>
              <a:rPr lang="es-ES" dirty="0"/>
              <a:t>se actualiza elimina o reordena algún ítem existente</a:t>
            </a:r>
          </a:p>
        </p:txBody>
      </p:sp>
      <p:cxnSp>
        <p:nvCxnSpPr>
          <p:cNvPr id="15" name="Conector recto de flecha 14"/>
          <p:cNvCxnSpPr>
            <a:stCxn id="9" idx="3"/>
            <a:endCxn id="13" idx="1"/>
          </p:cNvCxnSpPr>
          <p:nvPr/>
        </p:nvCxnSpPr>
        <p:spPr>
          <a:xfrm>
            <a:off x="2200506" y="3551830"/>
            <a:ext cx="1968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191103" y="4475160"/>
            <a:ext cx="3385479" cy="923330"/>
          </a:xfrm>
          <a:prstGeom prst="rect">
            <a:avLst/>
          </a:prstGeom>
          <a:noFill/>
        </p:spPr>
        <p:txBody>
          <a:bodyPr wrap="none" rtlCol="0">
            <a:spAutoFit/>
          </a:bodyPr>
          <a:lstStyle/>
          <a:p>
            <a:pPr marL="285750" indent="-285750">
              <a:buFontTx/>
              <a:buChar char="-"/>
            </a:pPr>
            <a:r>
              <a:rPr lang="es-ES" dirty="0"/>
              <a:t>se añade una nueva propiedad</a:t>
            </a:r>
          </a:p>
          <a:p>
            <a:pPr marL="285750" indent="-285750">
              <a:buFontTx/>
              <a:buChar char="-"/>
            </a:pPr>
            <a:r>
              <a:rPr lang="es-ES" dirty="0"/>
              <a:t>se actualiza elimina o reordena</a:t>
            </a:r>
            <a:br>
              <a:rPr lang="es-ES" dirty="0"/>
            </a:br>
            <a:r>
              <a:rPr lang="es-ES" dirty="0"/>
              <a:t> alguna propiedad existente</a:t>
            </a:r>
          </a:p>
        </p:txBody>
      </p:sp>
      <p:cxnSp>
        <p:nvCxnSpPr>
          <p:cNvPr id="21" name="Conector recto de flecha 20"/>
          <p:cNvCxnSpPr>
            <a:stCxn id="12" idx="3"/>
            <a:endCxn id="18" idx="1"/>
          </p:cNvCxnSpPr>
          <p:nvPr/>
        </p:nvCxnSpPr>
        <p:spPr>
          <a:xfrm>
            <a:off x="2355033" y="4936825"/>
            <a:ext cx="1836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9430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5281" y="364573"/>
            <a:ext cx="7030255" cy="837751"/>
          </a:xfrm>
        </p:spPr>
        <p:txBody>
          <a:bodyPr vert="horz" lIns="91440" tIns="45720" rIns="91440" bIns="45720" rtlCol="0" anchor="ctr">
            <a:normAutofit/>
          </a:bodyPr>
          <a:lstStyle/>
          <a:p>
            <a:pPr algn="ctr" defTabSz="762000">
              <a:lnSpc>
                <a:spcPct val="100000"/>
              </a:lnSpc>
              <a:spcBef>
                <a:spcPts val="0"/>
              </a:spcBef>
            </a:pPr>
            <a:r>
              <a:rPr lang="es-ES" dirty="0"/>
              <a:t>O</a:t>
            </a:r>
            <a:r>
              <a:rPr lang="es-ES" sz="3600" b="1" i="1" dirty="0">
                <a:solidFill>
                  <a:srgbClr val="04617B"/>
                </a:solidFill>
                <a:effectLst>
                  <a:outerShdw blurRad="38100" dist="38100" dir="2700000" algn="tl">
                    <a:srgbClr val="C0C0C0"/>
                  </a:outerShdw>
                </a:effectLst>
                <a:latin typeface="Constantia"/>
                <a:cs typeface="+mn-cs"/>
              </a:rPr>
              <a:t>pciones de invocación</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367" y="307258"/>
            <a:ext cx="941041" cy="93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adroTexto 3"/>
          <p:cNvSpPr txBox="1"/>
          <p:nvPr/>
        </p:nvSpPr>
        <p:spPr>
          <a:xfrm>
            <a:off x="990600" y="1676400"/>
            <a:ext cx="7317059" cy="646331"/>
          </a:xfrm>
          <a:prstGeom prst="rect">
            <a:avLst/>
          </a:prstGeom>
          <a:noFill/>
        </p:spPr>
        <p:txBody>
          <a:bodyPr wrap="square" rtlCol="0">
            <a:spAutoFit/>
          </a:bodyPr>
          <a:lstStyle/>
          <a:p>
            <a:r>
              <a:rPr lang="es-ES" dirty="0">
                <a:solidFill>
                  <a:prstClr val="black"/>
                </a:solidFill>
              </a:rPr>
              <a:t>La diferencia entre funciones y métodos está en el patrón de invocación , que determina cual es el valor de </a:t>
            </a:r>
            <a:r>
              <a:rPr lang="es-ES" dirty="0" err="1">
                <a:solidFill>
                  <a:prstClr val="black"/>
                </a:solidFill>
              </a:rPr>
              <a:t>this</a:t>
            </a:r>
            <a:endParaRPr lang="es-ES" dirty="0">
              <a:solidFill>
                <a:prstClr val="black"/>
              </a:solidFill>
            </a:endParaRPr>
          </a:p>
        </p:txBody>
      </p:sp>
      <p:sp>
        <p:nvSpPr>
          <p:cNvPr id="5" name="CuadroTexto 4"/>
          <p:cNvSpPr txBox="1"/>
          <p:nvPr/>
        </p:nvSpPr>
        <p:spPr>
          <a:xfrm>
            <a:off x="990600" y="2711521"/>
            <a:ext cx="2365917" cy="646331"/>
          </a:xfrm>
          <a:prstGeom prst="rect">
            <a:avLst/>
          </a:prstGeom>
          <a:noFill/>
        </p:spPr>
        <p:txBody>
          <a:bodyPr wrap="square" rtlCol="0">
            <a:spAutoFit/>
          </a:bodyPr>
          <a:lstStyle/>
          <a:p>
            <a:pPr algn="ctr"/>
            <a:r>
              <a:rPr lang="es-ES" dirty="0">
                <a:solidFill>
                  <a:prstClr val="black"/>
                </a:solidFill>
              </a:rPr>
              <a:t>Patrón de invocación </a:t>
            </a:r>
            <a:r>
              <a:rPr lang="es-ES" dirty="0" err="1">
                <a:solidFill>
                  <a:prstClr val="black"/>
                </a:solidFill>
              </a:rPr>
              <a:t>Function</a:t>
            </a:r>
            <a:endParaRPr lang="es-ES" dirty="0">
              <a:solidFill>
                <a:prstClr val="black"/>
              </a:solidFill>
            </a:endParaRPr>
          </a:p>
        </p:txBody>
      </p:sp>
      <p:sp>
        <p:nvSpPr>
          <p:cNvPr id="16" name="CuadroTexto 15"/>
          <p:cNvSpPr txBox="1"/>
          <p:nvPr/>
        </p:nvSpPr>
        <p:spPr>
          <a:xfrm>
            <a:off x="990600" y="3757962"/>
            <a:ext cx="2365917" cy="646331"/>
          </a:xfrm>
          <a:prstGeom prst="rect">
            <a:avLst/>
          </a:prstGeom>
          <a:noFill/>
        </p:spPr>
        <p:txBody>
          <a:bodyPr wrap="square" rtlCol="0">
            <a:spAutoFit/>
          </a:bodyPr>
          <a:lstStyle>
            <a:defPPr>
              <a:defRPr lang="es-ES"/>
            </a:defPPr>
            <a:lvl1pPr algn="ctr"/>
          </a:lstStyle>
          <a:p>
            <a:r>
              <a:rPr lang="es-ES" dirty="0">
                <a:solidFill>
                  <a:prstClr val="black"/>
                </a:solidFill>
              </a:rPr>
              <a:t>Patrón de invocación </a:t>
            </a:r>
            <a:r>
              <a:rPr lang="es-ES" dirty="0" err="1">
                <a:solidFill>
                  <a:prstClr val="black"/>
                </a:solidFill>
              </a:rPr>
              <a:t>Method</a:t>
            </a:r>
            <a:endParaRPr lang="es-ES" dirty="0">
              <a:solidFill>
                <a:prstClr val="black"/>
              </a:solidFill>
            </a:endParaRPr>
          </a:p>
        </p:txBody>
      </p:sp>
      <p:sp>
        <p:nvSpPr>
          <p:cNvPr id="7" name="CuadroTexto 6"/>
          <p:cNvSpPr txBox="1"/>
          <p:nvPr/>
        </p:nvSpPr>
        <p:spPr>
          <a:xfrm>
            <a:off x="3890408" y="2756677"/>
            <a:ext cx="3900427" cy="3385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s-ES"/>
            </a:defPPr>
            <a:lvl1pPr>
              <a:tabLst>
                <a:tab pos="354013" algn="l"/>
                <a:tab pos="987425" algn="l"/>
              </a:tabLst>
              <a:defRPr sz="1600">
                <a:solidFill>
                  <a:schemeClr val="dk1"/>
                </a:solidFill>
                <a:latin typeface="Consolas"/>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dirty="0" err="1">
                <a:solidFill>
                  <a:prstClr val="black"/>
                </a:solidFill>
              </a:rPr>
              <a:t>var</a:t>
            </a:r>
            <a:r>
              <a:rPr lang="es-ES" dirty="0">
                <a:solidFill>
                  <a:prstClr val="black"/>
                </a:solidFill>
              </a:rPr>
              <a:t> var1 = </a:t>
            </a:r>
            <a:r>
              <a:rPr lang="es-ES" dirty="0" err="1">
                <a:solidFill>
                  <a:prstClr val="black"/>
                </a:solidFill>
              </a:rPr>
              <a:t>función_a</a:t>
            </a:r>
            <a:r>
              <a:rPr lang="es-ES" dirty="0">
                <a:solidFill>
                  <a:prstClr val="black"/>
                </a:solidFill>
              </a:rPr>
              <a:t> (parámetros)</a:t>
            </a:r>
          </a:p>
        </p:txBody>
      </p:sp>
      <p:sp>
        <p:nvSpPr>
          <p:cNvPr id="18" name="CuadroTexto 17"/>
          <p:cNvSpPr txBox="1"/>
          <p:nvPr/>
        </p:nvSpPr>
        <p:spPr>
          <a:xfrm>
            <a:off x="3890408" y="3811030"/>
            <a:ext cx="4634599" cy="3385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s-ES"/>
            </a:defPPr>
            <a:lvl1pPr>
              <a:tabLst>
                <a:tab pos="354013" algn="l"/>
                <a:tab pos="987425" algn="l"/>
              </a:tabLst>
              <a:defRPr sz="1600">
                <a:solidFill>
                  <a:schemeClr val="dk1"/>
                </a:solidFill>
                <a:latin typeface="Consolas"/>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dirty="0" err="1">
                <a:solidFill>
                  <a:prstClr val="black"/>
                </a:solidFill>
              </a:rPr>
              <a:t>var</a:t>
            </a:r>
            <a:r>
              <a:rPr lang="es-ES" dirty="0">
                <a:solidFill>
                  <a:prstClr val="black"/>
                </a:solidFill>
              </a:rPr>
              <a:t> var1 = </a:t>
            </a:r>
            <a:r>
              <a:rPr lang="es-ES" dirty="0" err="1">
                <a:solidFill>
                  <a:prstClr val="black"/>
                </a:solidFill>
              </a:rPr>
              <a:t>objeto.función_a</a:t>
            </a:r>
            <a:r>
              <a:rPr lang="es-ES" dirty="0">
                <a:solidFill>
                  <a:prstClr val="black"/>
                </a:solidFill>
              </a:rPr>
              <a:t> (parámetros)</a:t>
            </a:r>
          </a:p>
        </p:txBody>
      </p:sp>
      <p:cxnSp>
        <p:nvCxnSpPr>
          <p:cNvPr id="9" name="Conector recto de flecha 8"/>
          <p:cNvCxnSpPr>
            <a:stCxn id="5" idx="3"/>
            <a:endCxn id="7" idx="1"/>
          </p:cNvCxnSpPr>
          <p:nvPr/>
        </p:nvCxnSpPr>
        <p:spPr>
          <a:xfrm flipV="1">
            <a:off x="3356517" y="2925954"/>
            <a:ext cx="533891" cy="10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16" idx="3"/>
            <a:endCxn id="18" idx="1"/>
          </p:cNvCxnSpPr>
          <p:nvPr/>
        </p:nvCxnSpPr>
        <p:spPr>
          <a:xfrm flipV="1">
            <a:off x="3356517" y="3980307"/>
            <a:ext cx="533891" cy="100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4103648" y="3136161"/>
            <a:ext cx="3890809" cy="369332"/>
          </a:xfrm>
          <a:prstGeom prst="rect">
            <a:avLst/>
          </a:prstGeom>
          <a:noFill/>
        </p:spPr>
        <p:txBody>
          <a:bodyPr wrap="none" rtlCol="0">
            <a:spAutoFit/>
          </a:bodyPr>
          <a:lstStyle/>
          <a:p>
            <a:r>
              <a:rPr lang="es-ES" dirty="0" err="1">
                <a:solidFill>
                  <a:prstClr val="black"/>
                </a:solidFill>
              </a:rPr>
              <a:t>this</a:t>
            </a:r>
            <a:r>
              <a:rPr lang="es-ES" dirty="0">
                <a:solidFill>
                  <a:prstClr val="black"/>
                </a:solidFill>
              </a:rPr>
              <a:t> es el objeto global del programa</a:t>
            </a:r>
          </a:p>
        </p:txBody>
      </p:sp>
      <p:sp>
        <p:nvSpPr>
          <p:cNvPr id="27" name="CuadroTexto 26"/>
          <p:cNvSpPr txBox="1"/>
          <p:nvPr/>
        </p:nvSpPr>
        <p:spPr>
          <a:xfrm>
            <a:off x="4103648" y="4149585"/>
            <a:ext cx="4378122" cy="369332"/>
          </a:xfrm>
          <a:prstGeom prst="rect">
            <a:avLst/>
          </a:prstGeom>
          <a:noFill/>
        </p:spPr>
        <p:txBody>
          <a:bodyPr wrap="none" rtlCol="0">
            <a:spAutoFit/>
          </a:bodyPr>
          <a:lstStyle/>
          <a:p>
            <a:r>
              <a:rPr lang="es-ES" dirty="0" err="1">
                <a:solidFill>
                  <a:prstClr val="black"/>
                </a:solidFill>
              </a:rPr>
              <a:t>this</a:t>
            </a:r>
            <a:r>
              <a:rPr lang="es-ES" dirty="0">
                <a:solidFill>
                  <a:prstClr val="black"/>
                </a:solidFill>
              </a:rPr>
              <a:t> es el objeto en el que esta el método</a:t>
            </a:r>
          </a:p>
        </p:txBody>
      </p:sp>
      <p:sp>
        <p:nvSpPr>
          <p:cNvPr id="30" name="CuadroTexto 29"/>
          <p:cNvSpPr txBox="1"/>
          <p:nvPr/>
        </p:nvSpPr>
        <p:spPr>
          <a:xfrm>
            <a:off x="1043497" y="4768196"/>
            <a:ext cx="2365917" cy="646331"/>
          </a:xfrm>
          <a:prstGeom prst="rect">
            <a:avLst/>
          </a:prstGeom>
          <a:noFill/>
        </p:spPr>
        <p:txBody>
          <a:bodyPr wrap="square" rtlCol="0">
            <a:spAutoFit/>
          </a:bodyPr>
          <a:lstStyle>
            <a:defPPr>
              <a:defRPr lang="es-ES"/>
            </a:defPPr>
            <a:lvl1pPr algn="ctr"/>
          </a:lstStyle>
          <a:p>
            <a:r>
              <a:rPr lang="es-ES" dirty="0">
                <a:solidFill>
                  <a:prstClr val="black"/>
                </a:solidFill>
              </a:rPr>
              <a:t>Patrón de invocación Constructor</a:t>
            </a:r>
          </a:p>
        </p:txBody>
      </p:sp>
      <p:sp>
        <p:nvSpPr>
          <p:cNvPr id="31" name="CuadroTexto 30"/>
          <p:cNvSpPr txBox="1"/>
          <p:nvPr/>
        </p:nvSpPr>
        <p:spPr>
          <a:xfrm>
            <a:off x="3890408" y="4752807"/>
            <a:ext cx="4479760" cy="3385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s-ES"/>
            </a:defPPr>
            <a:lvl1pPr>
              <a:tabLst>
                <a:tab pos="354013" algn="l"/>
                <a:tab pos="987425" algn="l"/>
              </a:tabLst>
              <a:defRPr sz="1600">
                <a:solidFill>
                  <a:schemeClr val="dk1"/>
                </a:solidFill>
                <a:latin typeface="Consolas"/>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dirty="0" err="1">
                <a:solidFill>
                  <a:prstClr val="black"/>
                </a:solidFill>
              </a:rPr>
              <a:t>var</a:t>
            </a:r>
            <a:r>
              <a:rPr lang="es-ES" dirty="0">
                <a:solidFill>
                  <a:prstClr val="black"/>
                </a:solidFill>
              </a:rPr>
              <a:t> var1 = new </a:t>
            </a:r>
            <a:r>
              <a:rPr lang="es-ES" dirty="0" err="1">
                <a:solidFill>
                  <a:prstClr val="black"/>
                </a:solidFill>
              </a:rPr>
              <a:t>Función_a</a:t>
            </a:r>
            <a:r>
              <a:rPr lang="es-ES" dirty="0">
                <a:solidFill>
                  <a:prstClr val="black"/>
                </a:solidFill>
              </a:rPr>
              <a:t> (parámetros)</a:t>
            </a:r>
          </a:p>
        </p:txBody>
      </p:sp>
      <p:cxnSp>
        <p:nvCxnSpPr>
          <p:cNvPr id="26" name="Conector recto de flecha 25"/>
          <p:cNvCxnSpPr>
            <a:stCxn id="30" idx="3"/>
            <a:endCxn id="31" idx="1"/>
          </p:cNvCxnSpPr>
          <p:nvPr/>
        </p:nvCxnSpPr>
        <p:spPr>
          <a:xfrm flipV="1">
            <a:off x="3409414" y="4922084"/>
            <a:ext cx="480994" cy="169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p:cNvSpPr txBox="1"/>
          <p:nvPr/>
        </p:nvSpPr>
        <p:spPr>
          <a:xfrm>
            <a:off x="4138915" y="5125198"/>
            <a:ext cx="3249608" cy="369332"/>
          </a:xfrm>
          <a:prstGeom prst="rect">
            <a:avLst/>
          </a:prstGeom>
          <a:noFill/>
        </p:spPr>
        <p:txBody>
          <a:bodyPr wrap="none" rtlCol="0">
            <a:spAutoFit/>
          </a:bodyPr>
          <a:lstStyle/>
          <a:p>
            <a:r>
              <a:rPr lang="es-ES" dirty="0" err="1">
                <a:solidFill>
                  <a:prstClr val="black"/>
                </a:solidFill>
              </a:rPr>
              <a:t>this</a:t>
            </a:r>
            <a:r>
              <a:rPr lang="es-ES" dirty="0">
                <a:solidFill>
                  <a:prstClr val="black"/>
                </a:solidFill>
              </a:rPr>
              <a:t> es el nuevo objeto creado</a:t>
            </a:r>
          </a:p>
        </p:txBody>
      </p:sp>
      <p:sp>
        <p:nvSpPr>
          <p:cNvPr id="46" name="CuadroTexto 45"/>
          <p:cNvSpPr txBox="1"/>
          <p:nvPr/>
        </p:nvSpPr>
        <p:spPr>
          <a:xfrm>
            <a:off x="978378" y="5600820"/>
            <a:ext cx="2365917" cy="646331"/>
          </a:xfrm>
          <a:prstGeom prst="rect">
            <a:avLst/>
          </a:prstGeom>
          <a:noFill/>
        </p:spPr>
        <p:txBody>
          <a:bodyPr wrap="square" rtlCol="0">
            <a:spAutoFit/>
          </a:bodyPr>
          <a:lstStyle>
            <a:defPPr>
              <a:defRPr lang="es-ES"/>
            </a:defPPr>
            <a:lvl1pPr algn="ctr"/>
          </a:lstStyle>
          <a:p>
            <a:r>
              <a:rPr lang="es-ES" dirty="0">
                <a:solidFill>
                  <a:prstClr val="black"/>
                </a:solidFill>
              </a:rPr>
              <a:t>Patrón de invocación </a:t>
            </a:r>
            <a:r>
              <a:rPr lang="es-ES" dirty="0" err="1">
                <a:solidFill>
                  <a:prstClr val="black"/>
                </a:solidFill>
              </a:rPr>
              <a:t>Apply</a:t>
            </a:r>
            <a:endParaRPr lang="es-ES" dirty="0">
              <a:solidFill>
                <a:prstClr val="black"/>
              </a:solidFill>
            </a:endParaRPr>
          </a:p>
        </p:txBody>
      </p:sp>
      <p:sp>
        <p:nvSpPr>
          <p:cNvPr id="47" name="CuadroTexto 46"/>
          <p:cNvSpPr txBox="1"/>
          <p:nvPr/>
        </p:nvSpPr>
        <p:spPr>
          <a:xfrm>
            <a:off x="3890408" y="5739319"/>
            <a:ext cx="3198311" cy="369332"/>
          </a:xfrm>
          <a:prstGeom prst="rect">
            <a:avLst/>
          </a:prstGeom>
          <a:noFill/>
        </p:spPr>
        <p:txBody>
          <a:bodyPr wrap="none" rtlCol="0">
            <a:spAutoFit/>
          </a:bodyPr>
          <a:lstStyle/>
          <a:p>
            <a:r>
              <a:rPr lang="es-ES" dirty="0">
                <a:solidFill>
                  <a:prstClr val="black"/>
                </a:solidFill>
              </a:rPr>
              <a:t>permite definir el valor de </a:t>
            </a:r>
            <a:r>
              <a:rPr lang="es-ES" dirty="0" err="1">
                <a:solidFill>
                  <a:prstClr val="black"/>
                </a:solidFill>
              </a:rPr>
              <a:t>this</a:t>
            </a:r>
            <a:endParaRPr lang="es-ES" dirty="0">
              <a:solidFill>
                <a:prstClr val="black"/>
              </a:solidFill>
            </a:endParaRPr>
          </a:p>
        </p:txBody>
      </p:sp>
      <p:cxnSp>
        <p:nvCxnSpPr>
          <p:cNvPr id="49" name="Conector recto de flecha 48"/>
          <p:cNvCxnSpPr>
            <a:stCxn id="46" idx="3"/>
            <a:endCxn id="47" idx="1"/>
          </p:cNvCxnSpPr>
          <p:nvPr/>
        </p:nvCxnSpPr>
        <p:spPr>
          <a:xfrm flipV="1">
            <a:off x="3344295" y="5923985"/>
            <a:ext cx="5461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530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0119" y="307259"/>
            <a:ext cx="7030255" cy="93519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Métodos </a:t>
            </a:r>
            <a:r>
              <a:rPr lang="en-US" sz="3600" b="1" i="1" dirty="0">
                <a:solidFill>
                  <a:srgbClr val="04617B"/>
                </a:solidFill>
                <a:effectLst>
                  <a:outerShdw blurRad="38100" dist="38100" dir="2700000" algn="tl">
                    <a:srgbClr val="C0C0C0"/>
                  </a:outerShdw>
                </a:effectLst>
                <a:latin typeface="Constantia"/>
                <a:cs typeface="+mn-cs"/>
              </a:rPr>
              <a:t>apply</a:t>
            </a:r>
            <a:r>
              <a:rPr lang="es-ES" sz="3600" b="1" i="1" dirty="0">
                <a:solidFill>
                  <a:srgbClr val="04617B"/>
                </a:solidFill>
                <a:effectLst>
                  <a:outerShdw blurRad="38100" dist="38100" dir="2700000" algn="tl">
                    <a:srgbClr val="C0C0C0"/>
                  </a:outerShdw>
                </a:effectLst>
                <a:latin typeface="Constantia"/>
                <a:cs typeface="+mn-cs"/>
              </a:rPr>
              <a:t>() y </a:t>
            </a:r>
            <a:r>
              <a:rPr lang="en-US" sz="3600" b="1" i="1" dirty="0">
                <a:solidFill>
                  <a:srgbClr val="04617B"/>
                </a:solidFill>
                <a:effectLst>
                  <a:outerShdw blurRad="38100" dist="38100" dir="2700000" algn="tl">
                    <a:srgbClr val="C0C0C0"/>
                  </a:outerShdw>
                </a:effectLst>
                <a:latin typeface="Constantia"/>
                <a:cs typeface="+mn-cs"/>
              </a:rPr>
              <a:t>call</a:t>
            </a:r>
            <a:r>
              <a:rPr lang="es-ES" sz="3600" b="1" i="1" dirty="0">
                <a:solidFill>
                  <a:srgbClr val="04617B"/>
                </a:solidFill>
                <a:effectLst>
                  <a:outerShdw blurRad="38100" dist="38100" dir="2700000" algn="tl">
                    <a:srgbClr val="C0C0C0"/>
                  </a:outerShdw>
                </a:effectLst>
                <a:latin typeface="Constantia"/>
                <a:cs typeface="+mn-cs"/>
              </a:rPr>
              <a:t>()</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367" y="307258"/>
            <a:ext cx="941041" cy="93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CuadroTexto 25"/>
          <p:cNvSpPr txBox="1"/>
          <p:nvPr/>
        </p:nvSpPr>
        <p:spPr>
          <a:xfrm>
            <a:off x="1140899" y="1384761"/>
            <a:ext cx="6852217" cy="923330"/>
          </a:xfrm>
          <a:prstGeom prst="rect">
            <a:avLst/>
          </a:prstGeom>
          <a:noFill/>
        </p:spPr>
        <p:txBody>
          <a:bodyPr wrap="square" rtlCol="0">
            <a:spAutoFit/>
          </a:bodyPr>
          <a:lstStyle/>
          <a:p>
            <a:r>
              <a:rPr lang="es-ES" dirty="0">
                <a:solidFill>
                  <a:prstClr val="black"/>
                </a:solidFill>
              </a:rPr>
              <a:t>Métodos del objeto </a:t>
            </a:r>
            <a:r>
              <a:rPr lang="en-US" b="1" i="1" dirty="0">
                <a:solidFill>
                  <a:prstClr val="black"/>
                </a:solidFill>
              </a:rPr>
              <a:t>Function</a:t>
            </a:r>
            <a:r>
              <a:rPr lang="es-ES" dirty="0">
                <a:solidFill>
                  <a:prstClr val="black"/>
                </a:solidFill>
              </a:rPr>
              <a:t>, que  Permiten ejecutar una función como si fuera un método de otro objeto: cambian el </a:t>
            </a:r>
            <a:r>
              <a:rPr lang="en-US" b="1" i="1" dirty="0">
                <a:solidFill>
                  <a:prstClr val="black"/>
                </a:solidFill>
              </a:rPr>
              <a:t>binding</a:t>
            </a:r>
            <a:r>
              <a:rPr lang="es-ES" dirty="0">
                <a:solidFill>
                  <a:prstClr val="black"/>
                </a:solidFill>
              </a:rPr>
              <a:t> de la función ligándola al objeto, que pasa a ser </a:t>
            </a:r>
            <a:r>
              <a:rPr lang="en-US" b="1" dirty="0">
                <a:solidFill>
                  <a:prstClr val="black"/>
                </a:solidFill>
              </a:rPr>
              <a:t>this</a:t>
            </a:r>
            <a:r>
              <a:rPr lang="es-ES" dirty="0">
                <a:solidFill>
                  <a:prstClr val="black"/>
                </a:solidFill>
              </a:rPr>
              <a:t> dentro de la función</a:t>
            </a:r>
          </a:p>
        </p:txBody>
      </p:sp>
      <p:sp>
        <p:nvSpPr>
          <p:cNvPr id="4" name="Rectángulo 3"/>
          <p:cNvSpPr/>
          <p:nvPr/>
        </p:nvSpPr>
        <p:spPr>
          <a:xfrm>
            <a:off x="1806679" y="2604895"/>
            <a:ext cx="6306207"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354013" algn="l"/>
                <a:tab pos="987425" algn="l"/>
              </a:tabLst>
            </a:pPr>
            <a:r>
              <a:rPr lang="es-ES" sz="1600" noProof="1">
                <a:solidFill>
                  <a:prstClr val="black"/>
                </a:solidFill>
                <a:latin typeface="Courier New" pitchFamily="49" charset="0"/>
                <a:cs typeface="Courier New" pitchFamily="49" charset="0"/>
              </a:rPr>
              <a:t>function miFuncion(x) {</a:t>
            </a:r>
          </a:p>
          <a:p>
            <a:pPr>
              <a:tabLst>
                <a:tab pos="354013" algn="l"/>
                <a:tab pos="987425" algn="l"/>
              </a:tabLst>
            </a:pPr>
            <a:r>
              <a:rPr lang="es-ES" sz="1600" noProof="1">
                <a:solidFill>
                  <a:prstClr val="black"/>
                </a:solidFill>
                <a:latin typeface="Courier New" pitchFamily="49" charset="0"/>
                <a:cs typeface="Courier New" pitchFamily="49" charset="0"/>
              </a:rPr>
              <a:t>return this.numero + x;</a:t>
            </a:r>
          </a:p>
          <a:p>
            <a:pPr>
              <a:tabLst>
                <a:tab pos="354013" algn="l"/>
                <a:tab pos="987425" algn="l"/>
              </a:tabLst>
            </a:pPr>
            <a:r>
              <a:rPr lang="es-ES" sz="1600" noProof="1">
                <a:solidFill>
                  <a:prstClr val="black"/>
                </a:solidFill>
                <a:latin typeface="Courier New" pitchFamily="49" charset="0"/>
                <a:cs typeface="Courier New" pitchFamily="49" charset="0"/>
              </a:rPr>
              <a:t>}</a:t>
            </a:r>
          </a:p>
          <a:p>
            <a:pPr>
              <a:tabLst>
                <a:tab pos="354013" algn="l"/>
                <a:tab pos="987425" algn="l"/>
              </a:tabLst>
            </a:pPr>
            <a:r>
              <a:rPr lang="es-ES" sz="1600" noProof="1">
                <a:solidFill>
                  <a:prstClr val="black"/>
                </a:solidFill>
                <a:latin typeface="Courier New" pitchFamily="49" charset="0"/>
                <a:cs typeface="Courier New" pitchFamily="49" charset="0"/>
              </a:rPr>
              <a:t>var oObjeto = new Object();</a:t>
            </a:r>
          </a:p>
          <a:p>
            <a:pPr>
              <a:tabLst>
                <a:tab pos="354013" algn="l"/>
                <a:tab pos="987425" algn="l"/>
              </a:tabLst>
            </a:pPr>
            <a:r>
              <a:rPr lang="es-ES" sz="1600" noProof="1">
                <a:solidFill>
                  <a:prstClr val="black"/>
                </a:solidFill>
                <a:latin typeface="Courier New" pitchFamily="49" charset="0"/>
                <a:cs typeface="Courier New" pitchFamily="49" charset="0"/>
              </a:rPr>
              <a:t>oObjeto.numero = 5;</a:t>
            </a:r>
          </a:p>
          <a:p>
            <a:pPr>
              <a:tabLst>
                <a:tab pos="354013" algn="l"/>
                <a:tab pos="987425" algn="l"/>
              </a:tabLst>
            </a:pPr>
            <a:r>
              <a:rPr lang="es-ES" sz="1600" noProof="1">
                <a:solidFill>
                  <a:prstClr val="black"/>
                </a:solidFill>
                <a:latin typeface="Courier New" pitchFamily="49" charset="0"/>
                <a:cs typeface="Courier New" pitchFamily="49" charset="0"/>
              </a:rPr>
              <a:t>var resultado = miFuncion.call(oObjeto, 4);</a:t>
            </a:r>
          </a:p>
          <a:p>
            <a:pPr>
              <a:tabLst>
                <a:tab pos="354013" algn="l"/>
                <a:tab pos="987425" algn="l"/>
              </a:tabLst>
            </a:pPr>
            <a:r>
              <a:rPr lang="es-ES" sz="1600" noProof="1">
                <a:solidFill>
                  <a:prstClr val="black"/>
                </a:solidFill>
                <a:latin typeface="Courier New" pitchFamily="49" charset="0"/>
                <a:cs typeface="Courier New" pitchFamily="49" charset="0"/>
              </a:rPr>
              <a:t>alert(resultado);</a:t>
            </a:r>
          </a:p>
        </p:txBody>
      </p:sp>
      <p:sp>
        <p:nvSpPr>
          <p:cNvPr id="5" name="Rectángulo 4"/>
          <p:cNvSpPr/>
          <p:nvPr/>
        </p:nvSpPr>
        <p:spPr>
          <a:xfrm>
            <a:off x="2875147" y="4644290"/>
            <a:ext cx="5237740" cy="584775"/>
          </a:xfrm>
          <a:prstGeom prst="rect">
            <a:avLst/>
          </a:prstGeom>
        </p:spPr>
        <p:txBody>
          <a:bodyPr wrap="square">
            <a:spAutoFit/>
          </a:bodyPr>
          <a:lstStyle/>
          <a:p>
            <a:r>
              <a:rPr lang="es-ES" sz="1600" dirty="0">
                <a:solidFill>
                  <a:prstClr val="black"/>
                </a:solidFill>
              </a:rPr>
              <a:t>El primer parámetro del método es el objeto y la función se trata como si fuera un método del objeto.</a:t>
            </a:r>
          </a:p>
        </p:txBody>
      </p:sp>
      <p:cxnSp>
        <p:nvCxnSpPr>
          <p:cNvPr id="7" name="Conector recto de flecha 6"/>
          <p:cNvCxnSpPr>
            <a:endCxn id="5" idx="0"/>
          </p:cNvCxnSpPr>
          <p:nvPr/>
        </p:nvCxnSpPr>
        <p:spPr>
          <a:xfrm>
            <a:off x="5050302" y="4121834"/>
            <a:ext cx="443715" cy="522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1140899" y="5677823"/>
            <a:ext cx="7309611" cy="646331"/>
          </a:xfrm>
          <a:prstGeom prst="rect">
            <a:avLst/>
          </a:prstGeom>
          <a:noFill/>
        </p:spPr>
        <p:txBody>
          <a:bodyPr wrap="square" rtlCol="0">
            <a:spAutoFit/>
          </a:bodyPr>
          <a:lstStyle/>
          <a:p>
            <a:r>
              <a:rPr lang="es-ES" dirty="0"/>
              <a:t>Este procedimiento es necesario cuando un método se utiliza como función </a:t>
            </a:r>
            <a:r>
              <a:rPr lang="en-US" i="1" dirty="0"/>
              <a:t>callback</a:t>
            </a:r>
            <a:r>
              <a:rPr lang="es-ES" dirty="0"/>
              <a:t>, e.g. al definir un manejador de objetos.</a:t>
            </a:r>
          </a:p>
        </p:txBody>
      </p:sp>
    </p:spTree>
    <p:extLst>
      <p:ext uri="{BB962C8B-B14F-4D97-AF65-F5344CB8AC3E}">
        <p14:creationId xmlns:p14="http://schemas.microsoft.com/office/powerpoint/2010/main" val="2372641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normAutofit/>
          </a:bodyPr>
          <a:lstStyle/>
          <a:p>
            <a:pPr algn="ctr"/>
            <a:r>
              <a:rPr lang="es-ES" dirty="0"/>
              <a:t>$</a:t>
            </a:r>
            <a:r>
              <a:rPr lang="en-US" dirty="0"/>
              <a:t>apply</a:t>
            </a:r>
            <a:r>
              <a:rPr lang="es-ES" dirty="0"/>
              <a:t>() y $</a:t>
            </a:r>
            <a:r>
              <a:rPr lang="en-US" dirty="0"/>
              <a:t>digest</a:t>
            </a:r>
            <a:r>
              <a:rPr lang="es-ES" dirty="0"/>
              <a:t>()</a:t>
            </a:r>
          </a:p>
        </p:txBody>
      </p:sp>
      <p:sp>
        <p:nvSpPr>
          <p:cNvPr id="2" name="CuadroTexto 1"/>
          <p:cNvSpPr txBox="1"/>
          <p:nvPr/>
        </p:nvSpPr>
        <p:spPr>
          <a:xfrm>
            <a:off x="1009933" y="2012286"/>
            <a:ext cx="971741" cy="369332"/>
          </a:xfrm>
          <a:prstGeom prst="rect">
            <a:avLst/>
          </a:prstGeom>
          <a:noFill/>
        </p:spPr>
        <p:txBody>
          <a:bodyPr wrap="none" rtlCol="0">
            <a:spAutoFit/>
          </a:bodyPr>
          <a:lstStyle/>
          <a:p>
            <a:r>
              <a:rPr lang="es-ES" b="1" dirty="0"/>
              <a:t>$</a:t>
            </a:r>
            <a:r>
              <a:rPr lang="en-US" b="1" dirty="0"/>
              <a:t>apply</a:t>
            </a:r>
            <a:r>
              <a:rPr lang="es-ES" b="1" dirty="0"/>
              <a:t>()</a:t>
            </a:r>
          </a:p>
        </p:txBody>
      </p:sp>
      <p:sp>
        <p:nvSpPr>
          <p:cNvPr id="4" name="CuadroTexto 3"/>
          <p:cNvSpPr txBox="1"/>
          <p:nvPr/>
        </p:nvSpPr>
        <p:spPr>
          <a:xfrm>
            <a:off x="3248167" y="1596788"/>
            <a:ext cx="5300069" cy="1200329"/>
          </a:xfrm>
          <a:prstGeom prst="rect">
            <a:avLst/>
          </a:prstGeom>
          <a:noFill/>
        </p:spPr>
        <p:txBody>
          <a:bodyPr wrap="square" rtlCol="0">
            <a:spAutoFit/>
          </a:bodyPr>
          <a:lstStyle/>
          <a:p>
            <a:r>
              <a:rPr lang="es-ES" dirty="0"/>
              <a:t>método del objeto $</a:t>
            </a:r>
            <a:r>
              <a:rPr lang="en-US" i="1" dirty="0"/>
              <a:t>scope</a:t>
            </a:r>
            <a:r>
              <a:rPr lang="es-ES" dirty="0"/>
              <a:t> que toma como argumento un a función y la ejecuta: de esa forma Angular tiene constancia de cualquier cambio que se produzca como parte de esa ejecución.</a:t>
            </a:r>
          </a:p>
        </p:txBody>
      </p:sp>
      <p:cxnSp>
        <p:nvCxnSpPr>
          <p:cNvPr id="6" name="Conector recto de flecha 5"/>
          <p:cNvCxnSpPr>
            <a:stCxn id="2" idx="3"/>
            <a:endCxn id="4" idx="1"/>
          </p:cNvCxnSpPr>
          <p:nvPr/>
        </p:nvCxnSpPr>
        <p:spPr>
          <a:xfrm>
            <a:off x="1981674" y="2196952"/>
            <a:ext cx="12664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2333769" y="3074115"/>
            <a:ext cx="4531056" cy="646331"/>
          </a:xfrm>
          <a:prstGeom prst="rect">
            <a:avLst/>
          </a:prstGeom>
          <a:noFill/>
        </p:spPr>
        <p:txBody>
          <a:bodyPr wrap="square" rtlCol="0">
            <a:spAutoFit/>
          </a:bodyPr>
          <a:lstStyle/>
          <a:p>
            <a:r>
              <a:rPr lang="es-ES" dirty="0"/>
              <a:t>Ejemplo: diferencia entre usar el servicio $http o utilizar una llamada AJAX en JS estándar</a:t>
            </a:r>
          </a:p>
        </p:txBody>
      </p:sp>
      <p:sp>
        <p:nvSpPr>
          <p:cNvPr id="11" name="CuadroTexto 10"/>
          <p:cNvSpPr txBox="1"/>
          <p:nvPr/>
        </p:nvSpPr>
        <p:spPr>
          <a:xfrm>
            <a:off x="3248167" y="4135943"/>
            <a:ext cx="5518433" cy="923330"/>
          </a:xfrm>
          <a:prstGeom prst="rect">
            <a:avLst/>
          </a:prstGeom>
          <a:noFill/>
        </p:spPr>
        <p:txBody>
          <a:bodyPr wrap="square" rtlCol="0">
            <a:spAutoFit/>
          </a:bodyPr>
          <a:lstStyle/>
          <a:p>
            <a:r>
              <a:rPr lang="es-ES" dirty="0"/>
              <a:t>Cualquier código que cambie los valores del modelo puede colocarse dentro de una función para luego llamar a </a:t>
            </a:r>
            <a:r>
              <a:rPr lang="en-US" dirty="0"/>
              <a:t>$</a:t>
            </a:r>
            <a:r>
              <a:rPr lang="en-US" noProof="1"/>
              <a:t>scope.$apply() </a:t>
            </a:r>
            <a:r>
              <a:rPr lang="es-ES" dirty="0"/>
              <a:t>pasándole la función como argumento</a:t>
            </a:r>
          </a:p>
        </p:txBody>
      </p:sp>
      <p:sp>
        <p:nvSpPr>
          <p:cNvPr id="12" name="CuadroTexto 11"/>
          <p:cNvSpPr txBox="1"/>
          <p:nvPr/>
        </p:nvSpPr>
        <p:spPr>
          <a:xfrm>
            <a:off x="1555845" y="5329594"/>
            <a:ext cx="6992391" cy="923330"/>
          </a:xfrm>
          <a:prstGeom prst="rect">
            <a:avLst/>
          </a:prstGeom>
          <a:noFill/>
        </p:spPr>
        <p:txBody>
          <a:bodyPr wrap="square" rtlCol="0">
            <a:spAutoFit/>
          </a:bodyPr>
          <a:lstStyle/>
          <a:p>
            <a:r>
              <a:rPr lang="es-ES" dirty="0"/>
              <a:t>Esto inicia un ciclo de asimilación (</a:t>
            </a:r>
            <a:r>
              <a:rPr lang="en-US" dirty="0"/>
              <a:t>digest</a:t>
            </a:r>
            <a:r>
              <a:rPr lang="es-ES" dirty="0"/>
              <a:t>) llamando a la función </a:t>
            </a:r>
            <a:r>
              <a:rPr lang="en-US" b="1" noProof="1"/>
              <a:t>$rootScope.$digest</a:t>
            </a:r>
            <a:r>
              <a:rPr lang="es-ES" b="1" dirty="0"/>
              <a:t>()</a:t>
            </a:r>
            <a:r>
              <a:rPr lang="es-ES" dirty="0"/>
              <a:t>, que se propaga a todos los </a:t>
            </a:r>
            <a:r>
              <a:rPr lang="en-US" i="1" dirty="0"/>
              <a:t>scopes</a:t>
            </a:r>
            <a:r>
              <a:rPr lang="es-ES" dirty="0"/>
              <a:t> hijos, haciendo una llamada a todos los </a:t>
            </a:r>
            <a:r>
              <a:rPr lang="en-US" i="1" dirty="0"/>
              <a:t>watchers</a:t>
            </a:r>
            <a:r>
              <a:rPr lang="es-ES" dirty="0"/>
              <a:t> de los elementos de los modelos</a:t>
            </a:r>
          </a:p>
        </p:txBody>
      </p:sp>
    </p:spTree>
    <p:extLst>
      <p:ext uri="{BB962C8B-B14F-4D97-AF65-F5344CB8AC3E}">
        <p14:creationId xmlns:p14="http://schemas.microsoft.com/office/powerpoint/2010/main" val="2993244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n-US" sz="3600" b="1" i="1" dirty="0">
                <a:solidFill>
                  <a:srgbClr val="04617B"/>
                </a:solidFill>
                <a:effectLst>
                  <a:outerShdw blurRad="38100" dist="38100" dir="2700000" algn="tl">
                    <a:srgbClr val="C0C0C0"/>
                  </a:outerShdw>
                </a:effectLst>
                <a:latin typeface="Constantia"/>
                <a:cs typeface="+mn-cs"/>
              </a:rPr>
              <a:t>Frameworks</a:t>
            </a:r>
            <a:r>
              <a:rPr lang="es-ES" sz="3600" b="1" i="1" dirty="0">
                <a:solidFill>
                  <a:srgbClr val="04617B"/>
                </a:solidFill>
                <a:effectLst>
                  <a:outerShdw blurRad="38100" dist="38100" dir="2700000" algn="tl">
                    <a:srgbClr val="C0C0C0"/>
                  </a:outerShdw>
                </a:effectLst>
                <a:latin typeface="Constantia"/>
                <a:cs typeface="+mn-cs"/>
              </a:rPr>
              <a:t> estructurales</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6177351" y="1280160"/>
            <a:ext cx="1500375" cy="1500375"/>
          </a:xfrm>
          <a:prstGeom prst="rect">
            <a:avLst/>
          </a:prstGeom>
        </p:spPr>
      </p:pic>
      <p:sp>
        <p:nvSpPr>
          <p:cNvPr id="4" name="Rectángulo 3"/>
          <p:cNvSpPr/>
          <p:nvPr/>
        </p:nvSpPr>
        <p:spPr>
          <a:xfrm>
            <a:off x="1230076" y="1542696"/>
            <a:ext cx="4157958" cy="1477328"/>
          </a:xfrm>
          <a:prstGeom prst="rect">
            <a:avLst/>
          </a:prstGeom>
        </p:spPr>
        <p:txBody>
          <a:bodyPr wrap="square">
            <a:spAutoFit/>
          </a:bodyPr>
          <a:lstStyle/>
          <a:p>
            <a:r>
              <a:rPr lang="en-US" dirty="0">
                <a:solidFill>
                  <a:srgbClr val="000000"/>
                </a:solidFill>
                <a:latin typeface="Calibri" panose="020F0502020204030204" pitchFamily="34" charset="0"/>
              </a:rPr>
              <a:t>AngularJS</a:t>
            </a:r>
            <a:r>
              <a:rPr lang="es-ES" dirty="0">
                <a:solidFill>
                  <a:srgbClr val="000000"/>
                </a:solidFill>
                <a:latin typeface="Calibri" panose="020F0502020204030204" pitchFamily="34" charset="0"/>
              </a:rPr>
              <a:t> es </a:t>
            </a:r>
          </a:p>
          <a:p>
            <a:pPr marL="285750" indent="-285750">
              <a:buFont typeface="Arial" panose="020B0604020202020204" pitchFamily="34" charset="0"/>
              <a:buChar char="•"/>
            </a:pPr>
            <a:r>
              <a:rPr lang="es-ES" dirty="0">
                <a:solidFill>
                  <a:srgbClr val="000000"/>
                </a:solidFill>
                <a:latin typeface="Calibri" panose="020F0502020204030204" pitchFamily="34" charset="0"/>
              </a:rPr>
              <a:t>un </a:t>
            </a:r>
            <a:r>
              <a:rPr lang="en-US" b="1" dirty="0">
                <a:solidFill>
                  <a:srgbClr val="000000"/>
                </a:solidFill>
                <a:latin typeface="Calibri" panose="020F0502020204030204" pitchFamily="34" charset="0"/>
              </a:rPr>
              <a:t>framework </a:t>
            </a:r>
            <a:r>
              <a:rPr lang="es-ES" b="1" dirty="0">
                <a:solidFill>
                  <a:srgbClr val="000000"/>
                </a:solidFill>
                <a:latin typeface="Calibri" panose="020F0502020204030204" pitchFamily="34" charset="0"/>
              </a:rPr>
              <a:t>estructural</a:t>
            </a:r>
            <a:br>
              <a:rPr lang="es-ES" b="1" dirty="0">
                <a:solidFill>
                  <a:srgbClr val="000000"/>
                </a:solidFill>
                <a:latin typeface="Calibri" panose="020F0502020204030204" pitchFamily="34" charset="0"/>
              </a:rPr>
            </a:br>
            <a:r>
              <a:rPr lang="es-ES" dirty="0">
                <a:solidFill>
                  <a:srgbClr val="000000"/>
                </a:solidFill>
                <a:latin typeface="Calibri" panose="020F0502020204030204" pitchFamily="34" charset="0"/>
              </a:rPr>
              <a:t>(i.e. orientado a la lógica)</a:t>
            </a:r>
          </a:p>
          <a:p>
            <a:pPr marL="285750" indent="-285750">
              <a:buFont typeface="Arial" panose="020B0604020202020204" pitchFamily="34" charset="0"/>
              <a:buChar char="•"/>
            </a:pPr>
            <a:r>
              <a:rPr lang="es-ES" dirty="0">
                <a:solidFill>
                  <a:srgbClr val="000000"/>
                </a:solidFill>
                <a:latin typeface="Calibri" panose="020F0502020204030204" pitchFamily="34" charset="0"/>
              </a:rPr>
              <a:t>de JavaScript</a:t>
            </a:r>
          </a:p>
          <a:p>
            <a:pPr marL="285750" indent="-285750">
              <a:buFont typeface="Arial" panose="020B0604020202020204" pitchFamily="34" charset="0"/>
              <a:buChar char="•"/>
            </a:pPr>
            <a:r>
              <a:rPr lang="es-ES" dirty="0">
                <a:solidFill>
                  <a:srgbClr val="000000"/>
                </a:solidFill>
                <a:latin typeface="Calibri" panose="020F0502020204030204" pitchFamily="34" charset="0"/>
              </a:rPr>
              <a:t>para el Desarrollo Web </a:t>
            </a:r>
            <a:r>
              <a:rPr lang="es-ES" i="1" dirty="0">
                <a:solidFill>
                  <a:srgbClr val="000000"/>
                </a:solidFill>
                <a:latin typeface="Calibri" panose="020F0502020204030204" pitchFamily="34" charset="0"/>
              </a:rPr>
              <a:t>Front </a:t>
            </a:r>
            <a:r>
              <a:rPr lang="en-US" i="1" dirty="0">
                <a:solidFill>
                  <a:srgbClr val="000000"/>
                </a:solidFill>
                <a:latin typeface="Calibri" panose="020F0502020204030204" pitchFamily="34" charset="0"/>
              </a:rPr>
              <a:t>End </a:t>
            </a:r>
            <a:endParaRPr lang="es-ES" dirty="0"/>
          </a:p>
        </p:txBody>
      </p:sp>
      <p:pic>
        <p:nvPicPr>
          <p:cNvPr id="5" name="Picture 2" descr="Backbone.js"/>
          <p:cNvPicPr>
            <a:picLocks noChangeAspect="1" noChangeArrowheads="1"/>
          </p:cNvPicPr>
          <p:nvPr/>
        </p:nvPicPr>
        <p:blipFill rotWithShape="1">
          <a:blip r:embed="rId4">
            <a:extLst>
              <a:ext uri="{28A0092B-C50C-407E-A947-70E740481C1C}">
                <a14:useLocalDpi xmlns:a14="http://schemas.microsoft.com/office/drawing/2010/main" val="0"/>
              </a:ext>
            </a:extLst>
          </a:blip>
          <a:srcRect r="82835"/>
          <a:stretch/>
        </p:blipFill>
        <p:spPr bwMode="auto">
          <a:xfrm>
            <a:off x="4859364" y="3626182"/>
            <a:ext cx="1178737" cy="122214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549384" y="4761853"/>
            <a:ext cx="2198540" cy="646331"/>
          </a:xfrm>
          <a:prstGeom prst="rect">
            <a:avLst/>
          </a:prstGeom>
        </p:spPr>
        <p:txBody>
          <a:bodyPr wrap="square">
            <a:spAutoFit/>
          </a:bodyPr>
          <a:lstStyle/>
          <a:p>
            <a:pPr algn="ctr"/>
            <a:r>
              <a:rPr lang="es-ES" b="1" dirty="0">
                <a:solidFill>
                  <a:prstClr val="black"/>
                </a:solidFill>
              </a:rPr>
              <a:t>Ember.js</a:t>
            </a:r>
          </a:p>
          <a:p>
            <a:pPr algn="ctr"/>
            <a:r>
              <a:rPr lang="es-ES" dirty="0">
                <a:solidFill>
                  <a:prstClr val="black"/>
                </a:solidFill>
                <a:hlinkClick r:id="rId5"/>
              </a:rPr>
              <a:t>http://emberjs.com/</a:t>
            </a:r>
            <a:r>
              <a:rPr lang="es-ES" dirty="0">
                <a:solidFill>
                  <a:prstClr val="black"/>
                </a:solidFill>
              </a:rPr>
              <a:t> </a:t>
            </a:r>
          </a:p>
        </p:txBody>
      </p:sp>
      <p:sp>
        <p:nvSpPr>
          <p:cNvPr id="7" name="Rectángulo 6"/>
          <p:cNvSpPr/>
          <p:nvPr/>
        </p:nvSpPr>
        <p:spPr>
          <a:xfrm>
            <a:off x="1428764" y="3977824"/>
            <a:ext cx="2394886" cy="646331"/>
          </a:xfrm>
          <a:prstGeom prst="rect">
            <a:avLst/>
          </a:prstGeom>
        </p:spPr>
        <p:txBody>
          <a:bodyPr wrap="none">
            <a:spAutoFit/>
          </a:bodyPr>
          <a:lstStyle/>
          <a:p>
            <a:pPr algn="ctr"/>
            <a:r>
              <a:rPr lang="es-ES" b="1" noProof="1">
                <a:solidFill>
                  <a:prstClr val="black"/>
                </a:solidFill>
              </a:rPr>
              <a:t>BackboneJS</a:t>
            </a:r>
          </a:p>
          <a:p>
            <a:pPr algn="ctr"/>
            <a:r>
              <a:rPr lang="es-ES" dirty="0">
                <a:solidFill>
                  <a:prstClr val="black"/>
                </a:solidFill>
                <a:hlinkClick r:id="rId6"/>
              </a:rPr>
              <a:t>http://backbonejs.org/</a:t>
            </a:r>
            <a:endParaRPr lang="es-ES" dirty="0">
              <a:solidFill>
                <a:prstClr val="black"/>
              </a:solidFill>
            </a:endParaRPr>
          </a:p>
        </p:txBody>
      </p:sp>
      <p:sp>
        <p:nvSpPr>
          <p:cNvPr id="8" name="Rectángulo 7"/>
          <p:cNvSpPr/>
          <p:nvPr/>
        </p:nvSpPr>
        <p:spPr>
          <a:xfrm>
            <a:off x="5792066" y="2796891"/>
            <a:ext cx="2270943" cy="646331"/>
          </a:xfrm>
          <a:prstGeom prst="rect">
            <a:avLst/>
          </a:prstGeom>
        </p:spPr>
        <p:txBody>
          <a:bodyPr wrap="none">
            <a:spAutoFit/>
          </a:bodyPr>
          <a:lstStyle/>
          <a:p>
            <a:pPr algn="ctr"/>
            <a:r>
              <a:rPr lang="es-ES" b="1" noProof="1">
                <a:solidFill>
                  <a:prstClr val="black"/>
                </a:solidFill>
              </a:rPr>
              <a:t>AngularJS</a:t>
            </a:r>
            <a:br>
              <a:rPr lang="es-ES" b="1" dirty="0">
                <a:solidFill>
                  <a:prstClr val="black"/>
                </a:solidFill>
              </a:rPr>
            </a:br>
            <a:r>
              <a:rPr lang="es-ES" dirty="0">
                <a:solidFill>
                  <a:prstClr val="black"/>
                </a:solidFill>
                <a:hlinkClick r:id="rId7"/>
              </a:rPr>
              <a:t>https://angularjs.org/</a:t>
            </a:r>
            <a:r>
              <a:rPr lang="es-ES" dirty="0">
                <a:solidFill>
                  <a:prstClr val="black"/>
                </a:solidFill>
              </a:rPr>
              <a:t> </a:t>
            </a:r>
          </a:p>
        </p:txBody>
      </p:sp>
      <p:pic>
        <p:nvPicPr>
          <p:cNvPr id="9" name="Picture 4" descr="http://www.gravatar.com/avatar/0cf15665a9146ba852bf042b0652780a?s=2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4827" y="3992735"/>
            <a:ext cx="1624180" cy="16241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230076" y="3506388"/>
            <a:ext cx="1662250" cy="369332"/>
          </a:xfrm>
          <a:prstGeom prst="rect">
            <a:avLst/>
          </a:prstGeom>
        </p:spPr>
        <p:txBody>
          <a:bodyPr wrap="none">
            <a:spAutoFit/>
          </a:bodyPr>
          <a:lstStyle/>
          <a:p>
            <a:r>
              <a:rPr lang="es-ES" dirty="0">
                <a:solidFill>
                  <a:srgbClr val="000000"/>
                </a:solidFill>
                <a:latin typeface="Calibri" panose="020F0502020204030204" pitchFamily="34" charset="0"/>
              </a:rPr>
              <a:t>También lo son:</a:t>
            </a:r>
            <a:endParaRPr lang="es-ES" dirty="0"/>
          </a:p>
        </p:txBody>
      </p:sp>
      <p:sp>
        <p:nvSpPr>
          <p:cNvPr id="11" name="Rectángulo 10"/>
          <p:cNvSpPr/>
          <p:nvPr/>
        </p:nvSpPr>
        <p:spPr>
          <a:xfrm>
            <a:off x="1526937" y="5599567"/>
            <a:ext cx="2198540" cy="646331"/>
          </a:xfrm>
          <a:prstGeom prst="rect">
            <a:avLst/>
          </a:prstGeom>
        </p:spPr>
        <p:txBody>
          <a:bodyPr wrap="square">
            <a:spAutoFit/>
          </a:bodyPr>
          <a:lstStyle/>
          <a:p>
            <a:pPr algn="ctr"/>
            <a:r>
              <a:rPr lang="es-ES" b="1" dirty="0">
                <a:solidFill>
                  <a:prstClr val="black"/>
                </a:solidFill>
              </a:rPr>
              <a:t>React.js</a:t>
            </a:r>
          </a:p>
          <a:p>
            <a:pPr algn="ctr"/>
            <a:r>
              <a:rPr lang="es-ES" dirty="0">
                <a:solidFill>
                  <a:prstClr val="black"/>
                </a:solidFill>
                <a:hlinkClick r:id="rId5"/>
              </a:rPr>
              <a:t>http://emberjs.com/</a:t>
            </a:r>
            <a:r>
              <a:rPr lang="es-ES" dirty="0">
                <a:solidFill>
                  <a:prstClr val="black"/>
                </a:solidFill>
              </a:rPr>
              <a:t> </a:t>
            </a:r>
          </a:p>
        </p:txBody>
      </p:sp>
      <p:pic>
        <p:nvPicPr>
          <p:cNvPr id="2050" name="Picture 2" descr="http://www.linnovate.net/sites/default/files/reactj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5013" y="5009545"/>
            <a:ext cx="1527437" cy="135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5518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Características: MVC</a:t>
            </a:r>
          </a:p>
        </p:txBody>
      </p:sp>
      <p:sp>
        <p:nvSpPr>
          <p:cNvPr id="2" name="Rectángulo 1"/>
          <p:cNvSpPr/>
          <p:nvPr/>
        </p:nvSpPr>
        <p:spPr>
          <a:xfrm>
            <a:off x="1043225" y="1310313"/>
            <a:ext cx="7345424" cy="646331"/>
          </a:xfrm>
          <a:prstGeom prst="rect">
            <a:avLst/>
          </a:prstGeom>
        </p:spPr>
        <p:txBody>
          <a:bodyPr wrap="square">
            <a:spAutoFit/>
          </a:bodyPr>
          <a:lstStyle/>
          <a:p>
            <a:r>
              <a:rPr lang="es-ES" b="1" dirty="0"/>
              <a:t>Patrón arquitectónico </a:t>
            </a:r>
            <a:r>
              <a:rPr lang="es-ES" dirty="0"/>
              <a:t>(según otros autores </a:t>
            </a:r>
            <a:r>
              <a:rPr lang="es-ES" b="1" dirty="0"/>
              <a:t>patrón de diseño</a:t>
            </a:r>
            <a:r>
              <a:rPr lang="es-ES" dirty="0"/>
              <a:t>)</a:t>
            </a:r>
          </a:p>
          <a:p>
            <a:r>
              <a:rPr lang="es-ES" dirty="0"/>
              <a:t>separación del código de los programas dependiendo de su responsabilidad</a:t>
            </a:r>
          </a:p>
        </p:txBody>
      </p:sp>
      <p:sp>
        <p:nvSpPr>
          <p:cNvPr id="6" name="Rectángulo 5"/>
          <p:cNvSpPr/>
          <p:nvPr/>
        </p:nvSpPr>
        <p:spPr>
          <a:xfrm>
            <a:off x="4524703" y="2045778"/>
            <a:ext cx="3822966" cy="1477328"/>
          </a:xfrm>
          <a:prstGeom prst="rect">
            <a:avLst/>
          </a:prstGeom>
        </p:spPr>
        <p:txBody>
          <a:bodyPr wrap="square">
            <a:spAutoFit/>
          </a:bodyPr>
          <a:lstStyle/>
          <a:p>
            <a:pPr marL="285750" indent="-285750">
              <a:buFont typeface="Arial" panose="020B0604020202020204" pitchFamily="34" charset="0"/>
              <a:buChar char="•"/>
            </a:pPr>
            <a:r>
              <a:rPr lang="es-ES" b="1" dirty="0"/>
              <a:t>reutilización de código</a:t>
            </a:r>
            <a:br>
              <a:rPr lang="es-ES" b="1" dirty="0"/>
            </a:br>
            <a:r>
              <a:rPr lang="es-ES" dirty="0"/>
              <a:t>(</a:t>
            </a:r>
            <a:r>
              <a:rPr lang="en-US" i="1" dirty="0"/>
              <a:t>code reuse</a:t>
            </a:r>
            <a:r>
              <a:rPr lang="es-ES" dirty="0"/>
              <a:t>, </a:t>
            </a:r>
            <a:r>
              <a:rPr lang="es-ES" u="sng" noProof="1"/>
              <a:t>Douglas McIlroy</a:t>
            </a:r>
            <a:r>
              <a:rPr lang="es-ES" dirty="0"/>
              <a:t>, 1968)</a:t>
            </a:r>
          </a:p>
          <a:p>
            <a:pPr marL="285750" indent="-285750">
              <a:buFont typeface="Arial" panose="020B0604020202020204" pitchFamily="34" charset="0"/>
              <a:buChar char="•"/>
            </a:pPr>
            <a:r>
              <a:rPr lang="es-ES" b="1" dirty="0"/>
              <a:t>separación de conceptos</a:t>
            </a:r>
            <a:br>
              <a:rPr lang="es-ES" b="1" dirty="0"/>
            </a:br>
            <a:r>
              <a:rPr lang="es-ES" dirty="0"/>
              <a:t>(</a:t>
            </a:r>
            <a:r>
              <a:rPr lang="en-US" i="1" dirty="0"/>
              <a:t>separation of concerns</a:t>
            </a:r>
            <a:r>
              <a:rPr lang="es-ES" dirty="0"/>
              <a:t>, </a:t>
            </a:r>
            <a:br>
              <a:rPr lang="es-ES" dirty="0"/>
            </a:br>
            <a:r>
              <a:rPr lang="es-ES" u="sng" noProof="1"/>
              <a:t>Edsger W. Dijkstra</a:t>
            </a:r>
            <a:r>
              <a:rPr lang="es-ES" dirty="0"/>
              <a:t>, 1974 )</a:t>
            </a:r>
          </a:p>
        </p:txBody>
      </p:sp>
      <p:sp>
        <p:nvSpPr>
          <p:cNvPr id="9" name="Rectángulo 8"/>
          <p:cNvSpPr/>
          <p:nvPr/>
        </p:nvSpPr>
        <p:spPr>
          <a:xfrm>
            <a:off x="2025728" y="3978303"/>
            <a:ext cx="3933638" cy="1200329"/>
          </a:xfrm>
          <a:prstGeom prst="rect">
            <a:avLst/>
          </a:prstGeom>
        </p:spPr>
        <p:txBody>
          <a:bodyPr wrap="square">
            <a:spAutoFit/>
          </a:bodyPr>
          <a:lstStyle/>
          <a:p>
            <a:r>
              <a:rPr lang="es-ES" dirty="0"/>
              <a:t>Fue introducido por el científico noruego </a:t>
            </a:r>
            <a:r>
              <a:rPr lang="es-ES" u="sng" noProof="1"/>
              <a:t>Trygve Reenskaug</a:t>
            </a:r>
            <a:br>
              <a:rPr lang="es-ES" u="sng" noProof="1"/>
            </a:br>
            <a:r>
              <a:rPr lang="es-ES" noProof="1"/>
              <a:t>cuando trabajaba con </a:t>
            </a:r>
            <a:r>
              <a:rPr lang="es-ES" dirty="0"/>
              <a:t>Smalltalk-76 en el </a:t>
            </a:r>
            <a:r>
              <a:rPr lang="en-US" i="1" dirty="0"/>
              <a:t>Xerox Palo Alto Research Center </a:t>
            </a:r>
            <a:r>
              <a:rPr lang="es-ES" dirty="0"/>
              <a:t>(PARC)</a:t>
            </a:r>
          </a:p>
        </p:txBody>
      </p:sp>
      <p:sp>
        <p:nvSpPr>
          <p:cNvPr id="10" name="Rectángulo 9"/>
          <p:cNvSpPr/>
          <p:nvPr/>
        </p:nvSpPr>
        <p:spPr>
          <a:xfrm>
            <a:off x="1043225" y="2298582"/>
            <a:ext cx="2767090" cy="923330"/>
          </a:xfrm>
          <a:prstGeom prst="rect">
            <a:avLst/>
          </a:prstGeom>
        </p:spPr>
        <p:txBody>
          <a:bodyPr wrap="square">
            <a:spAutoFit/>
          </a:bodyPr>
          <a:lstStyle/>
          <a:p>
            <a:r>
              <a:rPr lang="es-ES" dirty="0"/>
              <a:t>Se basa en las ideas claves en el desarrollo de la ingeniería del software</a:t>
            </a:r>
          </a:p>
        </p:txBody>
      </p:sp>
      <p:sp>
        <p:nvSpPr>
          <p:cNvPr id="11" name="Rectángulo 10"/>
          <p:cNvSpPr/>
          <p:nvPr/>
        </p:nvSpPr>
        <p:spPr>
          <a:xfrm>
            <a:off x="2025728" y="5307042"/>
            <a:ext cx="3142410" cy="646331"/>
          </a:xfrm>
          <a:prstGeom prst="rect">
            <a:avLst/>
          </a:prstGeom>
        </p:spPr>
        <p:txBody>
          <a:bodyPr wrap="square">
            <a:spAutoFit/>
          </a:bodyPr>
          <a:lstStyle/>
          <a:p>
            <a:r>
              <a:rPr lang="es-ES" dirty="0"/>
              <a:t>Más tarde fue re implementado en Smalltalk-80</a:t>
            </a:r>
          </a:p>
        </p:txBody>
      </p:sp>
      <p:pic>
        <p:nvPicPr>
          <p:cNvPr id="12" name="Picture 2" descr="https://upload.wikimedia.org/wikipedia/commons/7/77/Trygve_Reenskaug_%28201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8573" y="3978303"/>
            <a:ext cx="1674635" cy="218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680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mensaje programado</a:t>
            </a:r>
          </a:p>
        </p:txBody>
      </p:sp>
      <p:pic>
        <p:nvPicPr>
          <p:cNvPr id="4" name="Imagen 3"/>
          <p:cNvPicPr>
            <a:picLocks noChangeAspect="1"/>
          </p:cNvPicPr>
          <p:nvPr/>
        </p:nvPicPr>
        <p:blipFill>
          <a:blip r:embed="rId2"/>
          <a:stretch>
            <a:fillRect/>
          </a:stretch>
        </p:blipFill>
        <p:spPr>
          <a:xfrm>
            <a:off x="1054745" y="1510863"/>
            <a:ext cx="7213595" cy="3484218"/>
          </a:xfrm>
          <a:prstGeom prst="rect">
            <a:avLst/>
          </a:prstGeom>
        </p:spPr>
      </p:pic>
      <p:sp>
        <p:nvSpPr>
          <p:cNvPr id="5" name="CuadroTexto 4"/>
          <p:cNvSpPr txBox="1"/>
          <p:nvPr/>
        </p:nvSpPr>
        <p:spPr>
          <a:xfrm>
            <a:off x="2276201" y="5280384"/>
            <a:ext cx="6090645" cy="923330"/>
          </a:xfrm>
          <a:prstGeom prst="rect">
            <a:avLst/>
          </a:prstGeom>
          <a:noFill/>
        </p:spPr>
        <p:txBody>
          <a:bodyPr wrap="square" rtlCol="0">
            <a:spAutoFit/>
          </a:bodyPr>
          <a:lstStyle/>
          <a:p>
            <a:r>
              <a:rPr lang="es-ES" dirty="0"/>
              <a:t>Modificamos el modelo desde </a:t>
            </a:r>
            <a:r>
              <a:rPr lang="es-ES" b="1" noProof="1"/>
              <a:t>setTimeout</a:t>
            </a:r>
            <a:r>
              <a:rPr lang="es-ES" dirty="0"/>
              <a:t> y comprobamos como NO se refleja en la vista, a no ser que utilicemos $</a:t>
            </a:r>
            <a:r>
              <a:rPr lang="en-US" i="1" dirty="0"/>
              <a:t>apply</a:t>
            </a:r>
            <a:r>
              <a:rPr lang="es-ES" dirty="0"/>
              <a:t>().</a:t>
            </a:r>
          </a:p>
          <a:p>
            <a:r>
              <a:rPr lang="es-ES" dirty="0"/>
              <a:t>()Que es lo que hace el servicio $</a:t>
            </a:r>
            <a:r>
              <a:rPr lang="en-US" i="1" dirty="0"/>
              <a:t>timeout</a:t>
            </a:r>
            <a:r>
              <a:rPr lang="es-ES" dirty="0"/>
              <a:t>)</a:t>
            </a:r>
          </a:p>
        </p:txBody>
      </p:sp>
    </p:spTree>
    <p:extLst>
      <p:ext uri="{BB962C8B-B14F-4D97-AF65-F5344CB8AC3E}">
        <p14:creationId xmlns:p14="http://schemas.microsoft.com/office/powerpoint/2010/main" val="10679846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Eventos</a:t>
            </a:r>
          </a:p>
        </p:txBody>
      </p:sp>
      <p:sp>
        <p:nvSpPr>
          <p:cNvPr id="2" name="CuadroTexto 1"/>
          <p:cNvSpPr txBox="1"/>
          <p:nvPr/>
        </p:nvSpPr>
        <p:spPr>
          <a:xfrm>
            <a:off x="1064525" y="1542197"/>
            <a:ext cx="6996904" cy="923330"/>
          </a:xfrm>
          <a:prstGeom prst="rect">
            <a:avLst/>
          </a:prstGeom>
          <a:noFill/>
        </p:spPr>
        <p:txBody>
          <a:bodyPr wrap="square" rtlCol="0">
            <a:spAutoFit/>
          </a:bodyPr>
          <a:lstStyle/>
          <a:p>
            <a:r>
              <a:rPr lang="es-ES" dirty="0"/>
              <a:t>Entre las funcionalidades incluidas en $</a:t>
            </a:r>
            <a:r>
              <a:rPr lang="es-ES" dirty="0" err="1"/>
              <a:t>rootScope</a:t>
            </a:r>
            <a:r>
              <a:rPr lang="es-ES" dirty="0"/>
              <a:t> y en los </a:t>
            </a:r>
            <a:r>
              <a:rPr lang="en-US" i="1" dirty="0"/>
              <a:t>scopes</a:t>
            </a:r>
            <a:r>
              <a:rPr lang="es-ES" dirty="0"/>
              <a:t> que se crean a partir de el está el potente sistema de gestión de eventos de Angular, incluyendo los métodos</a:t>
            </a:r>
          </a:p>
        </p:txBody>
      </p:sp>
      <p:sp>
        <p:nvSpPr>
          <p:cNvPr id="4" name="Rectángulo 3"/>
          <p:cNvSpPr/>
          <p:nvPr/>
        </p:nvSpPr>
        <p:spPr>
          <a:xfrm>
            <a:off x="1910914" y="2857146"/>
            <a:ext cx="1945276" cy="646331"/>
          </a:xfrm>
          <a:prstGeom prst="rect">
            <a:avLst/>
          </a:prstGeom>
        </p:spPr>
        <p:txBody>
          <a:bodyPr wrap="none">
            <a:spAutoFit/>
          </a:bodyPr>
          <a:lstStyle/>
          <a:p>
            <a:r>
              <a:rPr lang="es-ES" dirty="0"/>
              <a:t>$</a:t>
            </a:r>
            <a:r>
              <a:rPr lang="es-ES" dirty="0" err="1"/>
              <a:t>watch</a:t>
            </a:r>
            <a:r>
              <a:rPr lang="es-ES" dirty="0"/>
              <a:t>()</a:t>
            </a:r>
          </a:p>
          <a:p>
            <a:r>
              <a:rPr lang="es-ES" dirty="0"/>
              <a:t>$</a:t>
            </a:r>
            <a:r>
              <a:rPr lang="es-ES" dirty="0" err="1"/>
              <a:t>watchCollection</a:t>
            </a:r>
            <a:r>
              <a:rPr lang="es-ES" dirty="0"/>
              <a:t>()</a:t>
            </a:r>
          </a:p>
        </p:txBody>
      </p:sp>
      <p:sp>
        <p:nvSpPr>
          <p:cNvPr id="8" name="Rectángulo 7"/>
          <p:cNvSpPr/>
          <p:nvPr/>
        </p:nvSpPr>
        <p:spPr>
          <a:xfrm>
            <a:off x="1910914" y="3785914"/>
            <a:ext cx="1007007" cy="646331"/>
          </a:xfrm>
          <a:prstGeom prst="rect">
            <a:avLst/>
          </a:prstGeom>
        </p:spPr>
        <p:txBody>
          <a:bodyPr wrap="square">
            <a:spAutoFit/>
          </a:bodyPr>
          <a:lstStyle/>
          <a:p>
            <a:r>
              <a:rPr lang="en-US" dirty="0"/>
              <a:t>$apply() </a:t>
            </a:r>
          </a:p>
          <a:p>
            <a:r>
              <a:rPr lang="en-US" dirty="0"/>
              <a:t>$digest</a:t>
            </a:r>
            <a:endParaRPr lang="es-ES" dirty="0"/>
          </a:p>
        </p:txBody>
      </p:sp>
      <p:sp>
        <p:nvSpPr>
          <p:cNvPr id="17" name="CuadroTexto 16"/>
          <p:cNvSpPr txBox="1"/>
          <p:nvPr/>
        </p:nvSpPr>
        <p:spPr>
          <a:xfrm>
            <a:off x="1910914" y="4714682"/>
            <a:ext cx="1365887" cy="923330"/>
          </a:xfrm>
          <a:prstGeom prst="rect">
            <a:avLst/>
          </a:prstGeom>
          <a:noFill/>
        </p:spPr>
        <p:txBody>
          <a:bodyPr wrap="none" rtlCol="0">
            <a:spAutoFit/>
          </a:bodyPr>
          <a:lstStyle/>
          <a:p>
            <a:r>
              <a:rPr lang="es-ES" dirty="0"/>
              <a:t>$</a:t>
            </a:r>
            <a:r>
              <a:rPr lang="es-ES" dirty="0" err="1"/>
              <a:t>emit</a:t>
            </a:r>
            <a:endParaRPr lang="es-ES" dirty="0"/>
          </a:p>
          <a:p>
            <a:r>
              <a:rPr lang="es-ES" dirty="0"/>
              <a:t>$</a:t>
            </a:r>
            <a:r>
              <a:rPr lang="es-ES" dirty="0" err="1"/>
              <a:t>broadcast</a:t>
            </a:r>
            <a:r>
              <a:rPr lang="es-ES" dirty="0"/>
              <a:t>()</a:t>
            </a:r>
          </a:p>
          <a:p>
            <a:r>
              <a:rPr lang="es-ES" dirty="0"/>
              <a:t>$</a:t>
            </a:r>
            <a:r>
              <a:rPr lang="es-ES" dirty="0" err="1"/>
              <a:t>on</a:t>
            </a:r>
            <a:r>
              <a:rPr lang="es-ES" dirty="0"/>
              <a:t>()</a:t>
            </a:r>
          </a:p>
        </p:txBody>
      </p:sp>
      <p:sp>
        <p:nvSpPr>
          <p:cNvPr id="19" name="CuadroTexto 18"/>
          <p:cNvSpPr txBox="1"/>
          <p:nvPr/>
        </p:nvSpPr>
        <p:spPr>
          <a:xfrm>
            <a:off x="4636822" y="2995645"/>
            <a:ext cx="2780056" cy="369332"/>
          </a:xfrm>
          <a:prstGeom prst="rect">
            <a:avLst/>
          </a:prstGeom>
          <a:noFill/>
        </p:spPr>
        <p:txBody>
          <a:bodyPr wrap="none" rtlCol="0">
            <a:spAutoFit/>
          </a:bodyPr>
          <a:lstStyle/>
          <a:p>
            <a:r>
              <a:rPr lang="es-ES" dirty="0"/>
              <a:t>seguimiento de los cambios</a:t>
            </a:r>
          </a:p>
        </p:txBody>
      </p:sp>
      <p:cxnSp>
        <p:nvCxnSpPr>
          <p:cNvPr id="22" name="Conector recto de flecha 21"/>
          <p:cNvCxnSpPr>
            <a:stCxn id="4" idx="3"/>
            <a:endCxn id="19" idx="1"/>
          </p:cNvCxnSpPr>
          <p:nvPr/>
        </p:nvCxnSpPr>
        <p:spPr>
          <a:xfrm flipV="1">
            <a:off x="3856190" y="3180311"/>
            <a:ext cx="7806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4562977" y="4991681"/>
            <a:ext cx="2969339" cy="369332"/>
          </a:xfrm>
          <a:prstGeom prst="rect">
            <a:avLst/>
          </a:prstGeom>
          <a:noFill/>
        </p:spPr>
        <p:txBody>
          <a:bodyPr wrap="none" rtlCol="0">
            <a:spAutoFit/>
          </a:bodyPr>
          <a:lstStyle/>
          <a:p>
            <a:r>
              <a:rPr lang="es-ES" dirty="0"/>
              <a:t>emisión y escucha de eventos</a:t>
            </a:r>
          </a:p>
        </p:txBody>
      </p:sp>
      <p:cxnSp>
        <p:nvCxnSpPr>
          <p:cNvPr id="26" name="Conector recto de flecha 25"/>
          <p:cNvCxnSpPr>
            <a:stCxn id="17" idx="3"/>
            <a:endCxn id="24" idx="1"/>
          </p:cNvCxnSpPr>
          <p:nvPr/>
        </p:nvCxnSpPr>
        <p:spPr>
          <a:xfrm>
            <a:off x="3276801" y="5176347"/>
            <a:ext cx="1286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4636822" y="3924413"/>
            <a:ext cx="2946319" cy="369332"/>
          </a:xfrm>
          <a:prstGeom prst="rect">
            <a:avLst/>
          </a:prstGeom>
          <a:noFill/>
        </p:spPr>
        <p:txBody>
          <a:bodyPr wrap="none" rtlCol="0">
            <a:spAutoFit/>
          </a:bodyPr>
          <a:lstStyle/>
          <a:p>
            <a:r>
              <a:rPr lang="es-ES" dirty="0"/>
              <a:t>mecanismo del doble </a:t>
            </a:r>
            <a:r>
              <a:rPr lang="es-ES" dirty="0" err="1"/>
              <a:t>binding</a:t>
            </a:r>
            <a:endParaRPr lang="es-ES" dirty="0"/>
          </a:p>
        </p:txBody>
      </p:sp>
      <p:cxnSp>
        <p:nvCxnSpPr>
          <p:cNvPr id="30" name="Conector recto de flecha 29"/>
          <p:cNvCxnSpPr>
            <a:stCxn id="8" idx="3"/>
            <a:endCxn id="28" idx="1"/>
          </p:cNvCxnSpPr>
          <p:nvPr/>
        </p:nvCxnSpPr>
        <p:spPr>
          <a:xfrm flipV="1">
            <a:off x="2917921" y="4109079"/>
            <a:ext cx="17189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78388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Eventos</a:t>
            </a:r>
          </a:p>
        </p:txBody>
      </p:sp>
      <p:sp>
        <p:nvSpPr>
          <p:cNvPr id="2" name="CuadroTexto 1"/>
          <p:cNvSpPr txBox="1"/>
          <p:nvPr/>
        </p:nvSpPr>
        <p:spPr>
          <a:xfrm>
            <a:off x="1064525" y="1292956"/>
            <a:ext cx="6996904" cy="923330"/>
          </a:xfrm>
          <a:prstGeom prst="rect">
            <a:avLst/>
          </a:prstGeom>
          <a:noFill/>
        </p:spPr>
        <p:txBody>
          <a:bodyPr wrap="square" rtlCol="0">
            <a:spAutoFit/>
          </a:bodyPr>
          <a:lstStyle/>
          <a:p>
            <a:r>
              <a:rPr lang="es-ES" dirty="0"/>
              <a:t>Entre las funcionalidades incluidas en $</a:t>
            </a:r>
            <a:r>
              <a:rPr lang="es-ES" dirty="0" err="1"/>
              <a:t>rootScope</a:t>
            </a:r>
            <a:r>
              <a:rPr lang="es-ES" dirty="0"/>
              <a:t> y en los </a:t>
            </a:r>
            <a:r>
              <a:rPr lang="en-US" i="1" dirty="0"/>
              <a:t>scopes</a:t>
            </a:r>
            <a:r>
              <a:rPr lang="es-ES" dirty="0"/>
              <a:t> que se crean a partir de el está el potente sistema de gestión de eventos de Angular, incluyendo los métodos</a:t>
            </a:r>
          </a:p>
        </p:txBody>
      </p:sp>
      <p:sp>
        <p:nvSpPr>
          <p:cNvPr id="17" name="CuadroTexto 16"/>
          <p:cNvSpPr txBox="1"/>
          <p:nvPr/>
        </p:nvSpPr>
        <p:spPr>
          <a:xfrm>
            <a:off x="1238963" y="2953687"/>
            <a:ext cx="1365887" cy="923330"/>
          </a:xfrm>
          <a:prstGeom prst="rect">
            <a:avLst/>
          </a:prstGeom>
          <a:noFill/>
        </p:spPr>
        <p:txBody>
          <a:bodyPr wrap="none" rtlCol="0">
            <a:spAutoFit/>
          </a:bodyPr>
          <a:lstStyle/>
          <a:p>
            <a:pPr algn="ctr"/>
            <a:r>
              <a:rPr lang="en-US" i="1" dirty="0"/>
              <a:t>$emit()</a:t>
            </a:r>
          </a:p>
          <a:p>
            <a:pPr algn="ctr"/>
            <a:r>
              <a:rPr lang="en-US" i="1" dirty="0"/>
              <a:t>$broadcast()</a:t>
            </a:r>
          </a:p>
          <a:p>
            <a:pPr algn="ctr"/>
            <a:r>
              <a:rPr lang="en-US" i="1" dirty="0"/>
              <a:t>$on()</a:t>
            </a:r>
          </a:p>
        </p:txBody>
      </p:sp>
      <p:pic>
        <p:nvPicPr>
          <p:cNvPr id="6" name="Imagen 5"/>
          <p:cNvPicPr>
            <a:picLocks noChangeAspect="1"/>
          </p:cNvPicPr>
          <p:nvPr/>
        </p:nvPicPr>
        <p:blipFill>
          <a:blip r:embed="rId4">
            <a:clrChange>
              <a:clrFrom>
                <a:srgbClr val="FFFFFF"/>
              </a:clrFrom>
              <a:clrTo>
                <a:srgbClr val="FFFFFF">
                  <a:alpha val="0"/>
                </a:srgbClr>
              </a:clrTo>
            </a:clrChange>
          </a:blip>
          <a:stretch>
            <a:fillRect/>
          </a:stretch>
        </p:blipFill>
        <p:spPr>
          <a:xfrm>
            <a:off x="3821372" y="2292925"/>
            <a:ext cx="4717289" cy="4102748"/>
          </a:xfrm>
          <a:prstGeom prst="rect">
            <a:avLst/>
          </a:prstGeom>
        </p:spPr>
      </p:pic>
      <p:sp>
        <p:nvSpPr>
          <p:cNvPr id="9" name="CuadroTexto 8"/>
          <p:cNvSpPr txBox="1"/>
          <p:nvPr/>
        </p:nvSpPr>
        <p:spPr>
          <a:xfrm>
            <a:off x="1064525" y="4531057"/>
            <a:ext cx="2197289" cy="646331"/>
          </a:xfrm>
          <a:prstGeom prst="rect">
            <a:avLst/>
          </a:prstGeom>
          <a:noFill/>
        </p:spPr>
        <p:txBody>
          <a:bodyPr wrap="square" rtlCol="0">
            <a:spAutoFit/>
          </a:bodyPr>
          <a:lstStyle/>
          <a:p>
            <a:r>
              <a:rPr lang="es-ES" dirty="0"/>
              <a:t>Comunicación entre distintos </a:t>
            </a:r>
            <a:r>
              <a:rPr lang="en-US" i="1" dirty="0"/>
              <a:t>controllers</a:t>
            </a:r>
          </a:p>
        </p:txBody>
      </p:sp>
    </p:spTree>
    <p:extLst>
      <p:ext uri="{BB962C8B-B14F-4D97-AF65-F5344CB8AC3E}">
        <p14:creationId xmlns:p14="http://schemas.microsoft.com/office/powerpoint/2010/main" val="28051484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Eventos: métodos</a:t>
            </a:r>
          </a:p>
        </p:txBody>
      </p:sp>
      <p:sp>
        <p:nvSpPr>
          <p:cNvPr id="17" name="CuadroTexto 16"/>
          <p:cNvSpPr txBox="1"/>
          <p:nvPr/>
        </p:nvSpPr>
        <p:spPr>
          <a:xfrm>
            <a:off x="928482" y="1440412"/>
            <a:ext cx="4081182" cy="369332"/>
          </a:xfrm>
          <a:prstGeom prst="rect">
            <a:avLst/>
          </a:prstGeom>
          <a:noFill/>
        </p:spPr>
        <p:txBody>
          <a:bodyPr wrap="none" rtlCol="0">
            <a:spAutoFit/>
          </a:bodyPr>
          <a:lstStyle/>
          <a:p>
            <a:pPr algn="ctr"/>
            <a:r>
              <a:rPr lang="en-US" i="1" dirty="0"/>
              <a:t>$emit(</a:t>
            </a:r>
            <a:r>
              <a:rPr lang="es-ES" i="1" dirty="0"/>
              <a:t>&lt;nombre del evento&gt;, argumentos</a:t>
            </a:r>
            <a:r>
              <a:rPr lang="en-US" i="1" dirty="0"/>
              <a:t>)</a:t>
            </a:r>
          </a:p>
        </p:txBody>
      </p:sp>
      <p:sp>
        <p:nvSpPr>
          <p:cNvPr id="8" name="CuadroTexto 7"/>
          <p:cNvSpPr txBox="1"/>
          <p:nvPr/>
        </p:nvSpPr>
        <p:spPr>
          <a:xfrm>
            <a:off x="928482" y="1986705"/>
            <a:ext cx="4766434" cy="369332"/>
          </a:xfrm>
          <a:prstGeom prst="rect">
            <a:avLst/>
          </a:prstGeom>
          <a:noFill/>
        </p:spPr>
        <p:txBody>
          <a:bodyPr wrap="none" rtlCol="0">
            <a:spAutoFit/>
          </a:bodyPr>
          <a:lstStyle/>
          <a:p>
            <a:pPr algn="ctr"/>
            <a:r>
              <a:rPr lang="en-US" i="1" dirty="0"/>
              <a:t>$broadcast(</a:t>
            </a:r>
            <a:r>
              <a:rPr lang="es-ES" i="1" dirty="0"/>
              <a:t>&lt;nombre de _evento&gt;, argumentos</a:t>
            </a:r>
            <a:r>
              <a:rPr lang="en-US" i="1" dirty="0"/>
              <a:t>)</a:t>
            </a:r>
          </a:p>
        </p:txBody>
      </p:sp>
      <p:sp>
        <p:nvSpPr>
          <p:cNvPr id="10" name="CuadroTexto 9"/>
          <p:cNvSpPr txBox="1"/>
          <p:nvPr/>
        </p:nvSpPr>
        <p:spPr>
          <a:xfrm>
            <a:off x="1054896" y="3962657"/>
            <a:ext cx="7006533" cy="369332"/>
          </a:xfrm>
          <a:prstGeom prst="rect">
            <a:avLst/>
          </a:prstGeom>
          <a:noFill/>
        </p:spPr>
        <p:txBody>
          <a:bodyPr wrap="none" rtlCol="0">
            <a:spAutoFit/>
          </a:bodyPr>
          <a:lstStyle/>
          <a:p>
            <a:pPr algn="ctr"/>
            <a:r>
              <a:rPr lang="en-US" i="1" dirty="0"/>
              <a:t>$on(</a:t>
            </a:r>
            <a:r>
              <a:rPr lang="es-ES" i="1" dirty="0"/>
              <a:t>&lt;nombre de _evento&gt;, &lt;función manejadora (</a:t>
            </a:r>
            <a:r>
              <a:rPr lang="ibb-NG" i="1" noProof="1"/>
              <a:t>oEvento</a:t>
            </a:r>
            <a:r>
              <a:rPr lang="es-ES" i="1" dirty="0"/>
              <a:t>, argumentos)</a:t>
            </a:r>
            <a:r>
              <a:rPr lang="en-US" i="1" dirty="0"/>
              <a:t>)</a:t>
            </a:r>
          </a:p>
        </p:txBody>
      </p:sp>
      <p:sp>
        <p:nvSpPr>
          <p:cNvPr id="4" name="CuadroTexto 3"/>
          <p:cNvSpPr txBox="1"/>
          <p:nvPr/>
        </p:nvSpPr>
        <p:spPr>
          <a:xfrm>
            <a:off x="2146442" y="2609921"/>
            <a:ext cx="5322936" cy="923330"/>
          </a:xfrm>
          <a:prstGeom prst="rect">
            <a:avLst/>
          </a:prstGeom>
          <a:noFill/>
        </p:spPr>
        <p:txBody>
          <a:bodyPr wrap="square" rtlCol="0">
            <a:spAutoFit/>
          </a:bodyPr>
          <a:lstStyle/>
          <a:p>
            <a:r>
              <a:rPr lang="es-ES" dirty="0"/>
              <a:t>Todos los argumentos incluidos a continuación del nombre so recibidos por las funciones puestas a la escucha del correspondiente evento</a:t>
            </a:r>
          </a:p>
        </p:txBody>
      </p:sp>
      <p:sp>
        <p:nvSpPr>
          <p:cNvPr id="5" name="CuadroTexto 4"/>
          <p:cNvSpPr txBox="1"/>
          <p:nvPr/>
        </p:nvSpPr>
        <p:spPr>
          <a:xfrm>
            <a:off x="2146442" y="4447123"/>
            <a:ext cx="4679358" cy="369332"/>
          </a:xfrm>
          <a:prstGeom prst="rect">
            <a:avLst/>
          </a:prstGeom>
          <a:noFill/>
        </p:spPr>
        <p:txBody>
          <a:bodyPr wrap="none" rtlCol="0">
            <a:spAutoFit/>
          </a:bodyPr>
          <a:lstStyle/>
          <a:p>
            <a:r>
              <a:rPr lang="es-ES" dirty="0"/>
              <a:t>La función manejadora recibe como parámetros</a:t>
            </a:r>
          </a:p>
        </p:txBody>
      </p:sp>
      <p:sp>
        <p:nvSpPr>
          <p:cNvPr id="11" name="CuadroTexto 10"/>
          <p:cNvSpPr txBox="1"/>
          <p:nvPr/>
        </p:nvSpPr>
        <p:spPr>
          <a:xfrm>
            <a:off x="2374359" y="4955205"/>
            <a:ext cx="5824287" cy="646331"/>
          </a:xfrm>
          <a:prstGeom prst="rect">
            <a:avLst/>
          </a:prstGeom>
          <a:noFill/>
        </p:spPr>
        <p:txBody>
          <a:bodyPr wrap="none" rtlCol="0">
            <a:spAutoFit/>
          </a:bodyPr>
          <a:lstStyle/>
          <a:p>
            <a:pPr marL="285750" indent="-285750">
              <a:buFontTx/>
              <a:buChar char="-"/>
            </a:pPr>
            <a:r>
              <a:rPr lang="es-ES" dirty="0"/>
              <a:t>El objeto Evento (equivalente al que existe en JS/JQuery) </a:t>
            </a:r>
          </a:p>
          <a:p>
            <a:pPr marL="285750" indent="-285750">
              <a:buFontTx/>
              <a:buChar char="-"/>
            </a:pPr>
            <a:r>
              <a:rPr lang="es-ES" dirty="0"/>
              <a:t>los argumentos con los que se emitió el evento</a:t>
            </a:r>
          </a:p>
        </p:txBody>
      </p:sp>
    </p:spTree>
    <p:extLst>
      <p:ext uri="{BB962C8B-B14F-4D97-AF65-F5344CB8AC3E}">
        <p14:creationId xmlns:p14="http://schemas.microsoft.com/office/powerpoint/2010/main" val="3366993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Objeto Evento</a:t>
            </a:r>
          </a:p>
        </p:txBody>
      </p:sp>
      <p:sp>
        <p:nvSpPr>
          <p:cNvPr id="11" name="CuadroTexto 10"/>
          <p:cNvSpPr txBox="1"/>
          <p:nvPr/>
        </p:nvSpPr>
        <p:spPr>
          <a:xfrm>
            <a:off x="873106" y="1286677"/>
            <a:ext cx="5341142" cy="369332"/>
          </a:xfrm>
          <a:prstGeom prst="rect">
            <a:avLst/>
          </a:prstGeom>
          <a:noFill/>
        </p:spPr>
        <p:txBody>
          <a:bodyPr wrap="none" rtlCol="0">
            <a:spAutoFit/>
          </a:bodyPr>
          <a:lstStyle/>
          <a:p>
            <a:r>
              <a:rPr lang="es-ES" dirty="0"/>
              <a:t>El objeto Evento (equivalente al que existe en JQuery) </a:t>
            </a:r>
          </a:p>
        </p:txBody>
      </p:sp>
      <p:sp>
        <p:nvSpPr>
          <p:cNvPr id="12" name="Rectángulo 11"/>
          <p:cNvSpPr/>
          <p:nvPr/>
        </p:nvSpPr>
        <p:spPr>
          <a:xfrm>
            <a:off x="1093676" y="1939385"/>
            <a:ext cx="7342847" cy="3416320"/>
          </a:xfrm>
          <a:prstGeom prst="rect">
            <a:avLst/>
          </a:prstGeom>
        </p:spPr>
        <p:txBody>
          <a:bodyPr wrap="square">
            <a:spAutoFit/>
          </a:bodyPr>
          <a:lstStyle/>
          <a:p>
            <a:pPr marL="2155825" indent="-2155825"/>
            <a:r>
              <a:rPr lang="en-US" b="1" noProof="1"/>
              <a:t>targetScope</a:t>
            </a:r>
            <a:r>
              <a:rPr lang="en-US" dirty="0"/>
              <a:t>	{Scope}: the scope on which the event was $emit-</a:t>
            </a:r>
            <a:r>
              <a:rPr lang="en-US" dirty="0" err="1"/>
              <a:t>ed</a:t>
            </a:r>
            <a:r>
              <a:rPr lang="en-US" dirty="0"/>
              <a:t> or $broadcast-ed.</a:t>
            </a:r>
          </a:p>
          <a:p>
            <a:pPr marL="2155825" indent="-2155825"/>
            <a:r>
              <a:rPr lang="en-US" b="1" noProof="1"/>
              <a:t>currentScope</a:t>
            </a:r>
            <a:r>
              <a:rPr lang="en-US" dirty="0"/>
              <a:t>	{Scope}: the scope that is currently handling the event. Once the event propagates through the scope hierarchy, this property is set to null.</a:t>
            </a:r>
          </a:p>
          <a:p>
            <a:pPr marL="2155825" indent="-2155825"/>
            <a:r>
              <a:rPr lang="en-US" b="1" dirty="0"/>
              <a:t>name</a:t>
            </a:r>
            <a:r>
              <a:rPr lang="en-US" dirty="0"/>
              <a:t>	{string}: name of the event.</a:t>
            </a:r>
          </a:p>
          <a:p>
            <a:pPr marL="2155825" indent="-2155825"/>
            <a:r>
              <a:rPr lang="en-US" b="1" noProof="1"/>
              <a:t>stopPropagation</a:t>
            </a:r>
            <a:r>
              <a:rPr lang="en-US" dirty="0"/>
              <a:t>	{function=}: calling </a:t>
            </a:r>
            <a:r>
              <a:rPr lang="en-US" noProof="1"/>
              <a:t>stopPropagation</a:t>
            </a:r>
            <a:r>
              <a:rPr lang="en-US" dirty="0"/>
              <a:t> function will cancel further event propagation (available only for events that were $emit-</a:t>
            </a:r>
            <a:r>
              <a:rPr lang="en-US" dirty="0" err="1"/>
              <a:t>ed</a:t>
            </a:r>
            <a:r>
              <a:rPr lang="en-US" dirty="0"/>
              <a:t>).</a:t>
            </a:r>
          </a:p>
          <a:p>
            <a:pPr marL="2155825" indent="-2155825"/>
            <a:r>
              <a:rPr lang="en-US" b="1" noProof="1"/>
              <a:t>preventDefault</a:t>
            </a:r>
            <a:r>
              <a:rPr lang="en-US" dirty="0"/>
              <a:t>	{function}: calling </a:t>
            </a:r>
            <a:r>
              <a:rPr lang="en-US" noProof="1"/>
              <a:t>preventDefault</a:t>
            </a:r>
            <a:r>
              <a:rPr lang="en-US" dirty="0"/>
              <a:t> sets </a:t>
            </a:r>
            <a:r>
              <a:rPr lang="en-US" noProof="1"/>
              <a:t>defaultPrevented</a:t>
            </a:r>
            <a:r>
              <a:rPr lang="en-US" dirty="0"/>
              <a:t> flag to true.</a:t>
            </a:r>
          </a:p>
          <a:p>
            <a:pPr marL="2155825" indent="-2155825"/>
            <a:r>
              <a:rPr lang="en-US" b="1" noProof="1"/>
              <a:t>defaultPrevented</a:t>
            </a:r>
            <a:r>
              <a:rPr lang="en-US" dirty="0"/>
              <a:t>	{</a:t>
            </a:r>
            <a:r>
              <a:rPr lang="en-US" dirty="0" err="1"/>
              <a:t>boolean</a:t>
            </a:r>
            <a:r>
              <a:rPr lang="en-US" dirty="0"/>
              <a:t>}: true if </a:t>
            </a:r>
            <a:r>
              <a:rPr lang="en-US" noProof="1"/>
              <a:t>preventDefault</a:t>
            </a:r>
            <a:r>
              <a:rPr lang="en-US" dirty="0"/>
              <a:t> was called.</a:t>
            </a:r>
          </a:p>
        </p:txBody>
      </p:sp>
    </p:spTree>
    <p:extLst>
      <p:ext uri="{BB962C8B-B14F-4D97-AF65-F5344CB8AC3E}">
        <p14:creationId xmlns:p14="http://schemas.microsoft.com/office/powerpoint/2010/main" val="32848673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Mensajes y Eventos </a:t>
            </a:r>
          </a:p>
        </p:txBody>
      </p:sp>
      <p:pic>
        <p:nvPicPr>
          <p:cNvPr id="4" name="Imagen 3"/>
          <p:cNvPicPr>
            <a:picLocks noChangeAspect="1"/>
          </p:cNvPicPr>
          <p:nvPr/>
        </p:nvPicPr>
        <p:blipFill>
          <a:blip r:embed="rId2"/>
          <a:stretch>
            <a:fillRect/>
          </a:stretch>
        </p:blipFill>
        <p:spPr>
          <a:xfrm>
            <a:off x="1130098" y="1512697"/>
            <a:ext cx="7184053" cy="4079544"/>
          </a:xfrm>
          <a:prstGeom prst="rect">
            <a:avLst/>
          </a:prstGeom>
        </p:spPr>
      </p:pic>
      <p:sp>
        <p:nvSpPr>
          <p:cNvPr id="5" name="Rectángulo 4"/>
          <p:cNvSpPr/>
          <p:nvPr/>
        </p:nvSpPr>
        <p:spPr>
          <a:xfrm>
            <a:off x="2402006" y="3125337"/>
            <a:ext cx="2169994" cy="113276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2402006" y="4285397"/>
            <a:ext cx="2183641" cy="6550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5447162" y="3367803"/>
            <a:ext cx="1991827" cy="369332"/>
          </a:xfrm>
          <a:prstGeom prst="rect">
            <a:avLst/>
          </a:prstGeom>
          <a:noFill/>
        </p:spPr>
        <p:txBody>
          <a:bodyPr wrap="none" rtlCol="0">
            <a:spAutoFit/>
          </a:bodyPr>
          <a:lstStyle/>
          <a:p>
            <a:r>
              <a:rPr lang="en-US" dirty="0"/>
              <a:t>Controller</a:t>
            </a:r>
            <a:r>
              <a:rPr lang="es-ES" dirty="0"/>
              <a:t> principal</a:t>
            </a:r>
          </a:p>
        </p:txBody>
      </p:sp>
      <p:cxnSp>
        <p:nvCxnSpPr>
          <p:cNvPr id="9" name="Conector recto de flecha 8"/>
          <p:cNvCxnSpPr>
            <a:stCxn id="7" idx="1"/>
            <a:endCxn id="5" idx="3"/>
          </p:cNvCxnSpPr>
          <p:nvPr/>
        </p:nvCxnSpPr>
        <p:spPr>
          <a:xfrm flipH="1">
            <a:off x="4572000" y="3552469"/>
            <a:ext cx="875162" cy="139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498458" y="4571158"/>
            <a:ext cx="1940531" cy="369332"/>
          </a:xfrm>
          <a:prstGeom prst="rect">
            <a:avLst/>
          </a:prstGeom>
          <a:noFill/>
        </p:spPr>
        <p:txBody>
          <a:bodyPr wrap="none" rtlCol="0">
            <a:spAutoFit/>
          </a:bodyPr>
          <a:lstStyle/>
          <a:p>
            <a:r>
              <a:rPr lang="en-US" dirty="0"/>
              <a:t>Controller</a:t>
            </a:r>
            <a:r>
              <a:rPr lang="es-ES" dirty="0"/>
              <a:t> anidado</a:t>
            </a:r>
          </a:p>
        </p:txBody>
      </p:sp>
      <p:cxnSp>
        <p:nvCxnSpPr>
          <p:cNvPr id="13" name="Conector recto de flecha 12"/>
          <p:cNvCxnSpPr>
            <a:stCxn id="11" idx="1"/>
            <a:endCxn id="6" idx="3"/>
          </p:cNvCxnSpPr>
          <p:nvPr/>
        </p:nvCxnSpPr>
        <p:spPr>
          <a:xfrm flipH="1" flipV="1">
            <a:off x="4585647" y="4612944"/>
            <a:ext cx="912811" cy="14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2270189" y="5858138"/>
            <a:ext cx="6043962" cy="369332"/>
          </a:xfrm>
          <a:prstGeom prst="rect">
            <a:avLst/>
          </a:prstGeom>
          <a:noFill/>
        </p:spPr>
        <p:txBody>
          <a:bodyPr wrap="none" rtlCol="0">
            <a:spAutoFit/>
          </a:bodyPr>
          <a:lstStyle/>
          <a:p>
            <a:r>
              <a:rPr lang="es-ES" dirty="0"/>
              <a:t>Eventos como mecanismo de comunicación entre 2 </a:t>
            </a:r>
            <a:r>
              <a:rPr lang="en-US" i="1" dirty="0"/>
              <a:t>controllers</a:t>
            </a:r>
          </a:p>
        </p:txBody>
      </p:sp>
    </p:spTree>
    <p:extLst>
      <p:ext uri="{BB962C8B-B14F-4D97-AF65-F5344CB8AC3E}">
        <p14:creationId xmlns:p14="http://schemas.microsoft.com/office/powerpoint/2010/main" val="7223837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a:t>Filtros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915582" y="1676842"/>
            <a:ext cx="2429784" cy="646331"/>
          </a:xfrm>
          <a:prstGeom prst="rect">
            <a:avLst/>
          </a:prstGeom>
          <a:noFill/>
        </p:spPr>
        <p:txBody>
          <a:bodyPr wrap="square" rtlCol="0">
            <a:spAutoFit/>
          </a:bodyPr>
          <a:lstStyle/>
          <a:p>
            <a:r>
              <a:rPr lang="es-ES" dirty="0"/>
              <a:t>Uso de los filtros disponibles en angular</a:t>
            </a:r>
            <a:endParaRPr lang="es-ES" b="1" dirty="0"/>
          </a:p>
        </p:txBody>
      </p:sp>
      <p:sp>
        <p:nvSpPr>
          <p:cNvPr id="6" name="Rectángulo 5"/>
          <p:cNvSpPr/>
          <p:nvPr/>
        </p:nvSpPr>
        <p:spPr>
          <a:xfrm>
            <a:off x="4855527" y="1399844"/>
            <a:ext cx="2922251" cy="1200329"/>
          </a:xfrm>
          <a:prstGeom prst="rect">
            <a:avLst/>
          </a:prstGeom>
        </p:spPr>
        <p:txBody>
          <a:bodyPr wrap="square">
            <a:spAutoFit/>
          </a:bodyPr>
          <a:lstStyle/>
          <a:p>
            <a:pPr marL="285750" indent="-285750">
              <a:buFont typeface="Arial" panose="020B0604020202020204" pitchFamily="34" charset="0"/>
              <a:buChar char="•"/>
            </a:pPr>
            <a:r>
              <a:rPr lang="es-ES" dirty="0"/>
              <a:t>en expresiones </a:t>
            </a:r>
            <a:br>
              <a:rPr lang="es-ES" dirty="0"/>
            </a:br>
            <a:r>
              <a:rPr lang="es-ES" dirty="0"/>
              <a:t>(i.e. vista)</a:t>
            </a:r>
          </a:p>
          <a:p>
            <a:pPr marL="285750" indent="-285750">
              <a:buFont typeface="Arial" panose="020B0604020202020204" pitchFamily="34" charset="0"/>
              <a:buChar char="•"/>
            </a:pPr>
            <a:r>
              <a:rPr lang="es-ES" dirty="0"/>
              <a:t>en el código JS </a:t>
            </a:r>
            <a:br>
              <a:rPr lang="es-ES" dirty="0"/>
            </a:br>
            <a:r>
              <a:rPr lang="es-ES" dirty="0"/>
              <a:t>(e.g. desde el </a:t>
            </a:r>
            <a:r>
              <a:rPr lang="es-ES" dirty="0" err="1"/>
              <a:t>controller</a:t>
            </a:r>
            <a:r>
              <a:rPr lang="es-ES" dirty="0"/>
              <a:t>)</a:t>
            </a:r>
          </a:p>
        </p:txBody>
      </p:sp>
      <p:cxnSp>
        <p:nvCxnSpPr>
          <p:cNvPr id="8" name="Conector recto de flecha 7"/>
          <p:cNvCxnSpPr>
            <a:cxnSpLocks/>
            <a:stCxn id="5" idx="3"/>
            <a:endCxn id="6" idx="1"/>
          </p:cNvCxnSpPr>
          <p:nvPr/>
        </p:nvCxnSpPr>
        <p:spPr>
          <a:xfrm>
            <a:off x="3345366" y="2000008"/>
            <a:ext cx="15101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3226589" y="3157513"/>
            <a:ext cx="1442511" cy="2585323"/>
          </a:xfrm>
          <a:prstGeom prst="rect">
            <a:avLst/>
          </a:prstGeom>
          <a:noFill/>
        </p:spPr>
        <p:txBody>
          <a:bodyPr wrap="none" rtlCol="0">
            <a:spAutoFit/>
          </a:bodyPr>
          <a:lstStyle/>
          <a:p>
            <a:pPr marL="285750" indent="-285750">
              <a:buFont typeface="Wingdings" panose="05000000000000000000" pitchFamily="2" charset="2"/>
              <a:buChar char="q"/>
            </a:pPr>
            <a:r>
              <a:rPr lang="en-US" dirty="0"/>
              <a:t>filter</a:t>
            </a:r>
          </a:p>
          <a:p>
            <a:pPr marL="285750" indent="-285750">
              <a:buFont typeface="Wingdings" panose="05000000000000000000" pitchFamily="2" charset="2"/>
              <a:buChar char="q"/>
            </a:pPr>
            <a:r>
              <a:rPr lang="en-US" dirty="0"/>
              <a:t>currency</a:t>
            </a:r>
          </a:p>
          <a:p>
            <a:pPr marL="285750" indent="-285750">
              <a:buFont typeface="Wingdings" panose="05000000000000000000" pitchFamily="2" charset="2"/>
              <a:buChar char="q"/>
            </a:pPr>
            <a:r>
              <a:rPr lang="en-US" dirty="0"/>
              <a:t>number</a:t>
            </a:r>
          </a:p>
          <a:p>
            <a:pPr marL="285750" indent="-285750">
              <a:buFont typeface="Wingdings" panose="05000000000000000000" pitchFamily="2" charset="2"/>
              <a:buChar char="q"/>
            </a:pPr>
            <a:r>
              <a:rPr lang="en-US" dirty="0"/>
              <a:t>date</a:t>
            </a:r>
          </a:p>
          <a:p>
            <a:pPr marL="285750" indent="-285750">
              <a:buFont typeface="Wingdings" panose="05000000000000000000" pitchFamily="2" charset="2"/>
              <a:buChar char="q"/>
            </a:pPr>
            <a:r>
              <a:rPr lang="en-US" dirty="0" err="1"/>
              <a:t>json</a:t>
            </a:r>
            <a:endParaRPr lang="en-US" dirty="0"/>
          </a:p>
          <a:p>
            <a:pPr marL="285750" indent="-285750">
              <a:buFont typeface="Wingdings" panose="05000000000000000000" pitchFamily="2" charset="2"/>
              <a:buChar char="q"/>
            </a:pPr>
            <a:r>
              <a:rPr lang="en-US" dirty="0"/>
              <a:t>lowercase</a:t>
            </a:r>
          </a:p>
          <a:p>
            <a:pPr marL="285750" indent="-285750">
              <a:buFont typeface="Wingdings" panose="05000000000000000000" pitchFamily="2" charset="2"/>
              <a:buChar char="q"/>
            </a:pPr>
            <a:r>
              <a:rPr lang="en-US" dirty="0"/>
              <a:t>uppercase</a:t>
            </a:r>
          </a:p>
          <a:p>
            <a:pPr marL="285750" indent="-285750">
              <a:buFont typeface="Wingdings" panose="05000000000000000000" pitchFamily="2" charset="2"/>
              <a:buChar char="q"/>
            </a:pPr>
            <a:r>
              <a:rPr lang="en-US" dirty="0" err="1"/>
              <a:t>limitTo</a:t>
            </a:r>
            <a:endParaRPr lang="en-US" dirty="0"/>
          </a:p>
          <a:p>
            <a:pPr marL="285750" indent="-285750">
              <a:buFont typeface="Wingdings" panose="05000000000000000000" pitchFamily="2" charset="2"/>
              <a:buChar char="q"/>
            </a:pPr>
            <a:r>
              <a:rPr lang="en-US" dirty="0" err="1"/>
              <a:t>orderBy</a:t>
            </a:r>
            <a:endParaRPr lang="en-US" dirty="0"/>
          </a:p>
        </p:txBody>
      </p:sp>
      <p:cxnSp>
        <p:nvCxnSpPr>
          <p:cNvPr id="19" name="Conector: angular 18"/>
          <p:cNvCxnSpPr>
            <a:stCxn id="5" idx="2"/>
            <a:endCxn id="13" idx="1"/>
          </p:cNvCxnSpPr>
          <p:nvPr/>
        </p:nvCxnSpPr>
        <p:spPr>
          <a:xfrm rot="16200000" flipH="1">
            <a:off x="1615030" y="2838616"/>
            <a:ext cx="2127002" cy="1096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1475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a:t>Filtros y servicios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882128" y="1538344"/>
            <a:ext cx="2840018" cy="923330"/>
          </a:xfrm>
          <a:prstGeom prst="rect">
            <a:avLst/>
          </a:prstGeom>
          <a:noFill/>
        </p:spPr>
        <p:txBody>
          <a:bodyPr wrap="square" rtlCol="0">
            <a:spAutoFit/>
          </a:bodyPr>
          <a:lstStyle/>
          <a:p>
            <a:r>
              <a:rPr lang="es-ES" dirty="0"/>
              <a:t>Los filtros disponibles en angular corresponden al </a:t>
            </a:r>
            <a:r>
              <a:rPr lang="es-ES" b="1" dirty="0"/>
              <a:t>servicio $</a:t>
            </a:r>
            <a:r>
              <a:rPr lang="es-ES" b="1" dirty="0" err="1"/>
              <a:t>filter</a:t>
            </a:r>
            <a:endParaRPr lang="es-ES" b="1" dirty="0"/>
          </a:p>
        </p:txBody>
      </p:sp>
      <p:sp>
        <p:nvSpPr>
          <p:cNvPr id="6" name="Rectángulo 5"/>
          <p:cNvSpPr/>
          <p:nvPr/>
        </p:nvSpPr>
        <p:spPr>
          <a:xfrm>
            <a:off x="4855528" y="1538344"/>
            <a:ext cx="2922251" cy="923330"/>
          </a:xfrm>
          <a:prstGeom prst="rect">
            <a:avLst/>
          </a:prstGeom>
        </p:spPr>
        <p:txBody>
          <a:bodyPr wrap="square">
            <a:spAutoFit/>
          </a:bodyPr>
          <a:lstStyle/>
          <a:p>
            <a:r>
              <a:rPr lang="es-ES" dirty="0"/>
              <a:t>pueden ser inyectados y utilizados desde el código JS (e.g. desde el </a:t>
            </a:r>
            <a:r>
              <a:rPr lang="es-ES" dirty="0" err="1"/>
              <a:t>controller</a:t>
            </a:r>
            <a:r>
              <a:rPr lang="es-ES" dirty="0"/>
              <a:t>)</a:t>
            </a:r>
          </a:p>
        </p:txBody>
      </p:sp>
      <p:cxnSp>
        <p:nvCxnSpPr>
          <p:cNvPr id="8" name="Conector recto de flecha 7"/>
          <p:cNvCxnSpPr>
            <a:cxnSpLocks/>
            <a:stCxn id="5" idx="3"/>
            <a:endCxn id="6" idx="1"/>
          </p:cNvCxnSpPr>
          <p:nvPr/>
        </p:nvCxnSpPr>
        <p:spPr>
          <a:xfrm>
            <a:off x="3722146" y="2000009"/>
            <a:ext cx="113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2555699" y="2719718"/>
            <a:ext cx="4674613" cy="1477328"/>
          </a:xfrm>
          <a:prstGeom prst="rect">
            <a:avLst/>
          </a:prstGeom>
          <a:noFill/>
        </p:spPr>
        <p:txBody>
          <a:bodyPr wrap="none" rtlCol="0">
            <a:spAutoFit/>
          </a:bodyPr>
          <a:lstStyle/>
          <a:p>
            <a:r>
              <a:rPr lang="es-ES" dirty="0" err="1"/>
              <a:t>class</a:t>
            </a:r>
            <a:r>
              <a:rPr lang="es-ES" dirty="0"/>
              <a:t>  </a:t>
            </a:r>
            <a:r>
              <a:rPr lang="es-ES" dirty="0" err="1"/>
              <a:t>MiController</a:t>
            </a:r>
            <a:r>
              <a:rPr lang="es-ES" dirty="0"/>
              <a:t> {</a:t>
            </a:r>
          </a:p>
          <a:p>
            <a:pPr>
              <a:tabLst>
                <a:tab pos="357188" algn="l"/>
                <a:tab pos="714375" algn="l"/>
              </a:tabLst>
            </a:pPr>
            <a:r>
              <a:rPr lang="es-ES" dirty="0"/>
              <a:t>	constructor  ($</a:t>
            </a:r>
            <a:r>
              <a:rPr lang="es-ES" dirty="0" err="1"/>
              <a:t>filter</a:t>
            </a:r>
            <a:r>
              <a:rPr lang="es-ES" dirty="0"/>
              <a:t>) {</a:t>
            </a:r>
          </a:p>
          <a:p>
            <a:pPr>
              <a:tabLst>
                <a:tab pos="357188" algn="l"/>
                <a:tab pos="714375" algn="l"/>
              </a:tabLst>
            </a:pPr>
            <a:r>
              <a:rPr lang="es-ES" dirty="0"/>
              <a:t>		</a:t>
            </a:r>
            <a:r>
              <a:rPr lang="es-ES" dirty="0" err="1"/>
              <a:t>this</a:t>
            </a:r>
            <a:r>
              <a:rPr lang="es-ES" dirty="0"/>
              <a:t>. $</a:t>
            </a:r>
            <a:r>
              <a:rPr lang="es-ES" dirty="0" err="1"/>
              <a:t>filter</a:t>
            </a:r>
            <a:r>
              <a:rPr lang="es-ES" dirty="0"/>
              <a:t> = $</a:t>
            </a:r>
            <a:r>
              <a:rPr lang="es-ES" dirty="0" err="1"/>
              <a:t>filter</a:t>
            </a:r>
            <a:r>
              <a:rPr lang="es-ES" dirty="0"/>
              <a:t>}</a:t>
            </a:r>
          </a:p>
          <a:p>
            <a:r>
              <a:rPr lang="es-ES" dirty="0"/>
              <a:t>}</a:t>
            </a:r>
          </a:p>
          <a:p>
            <a:r>
              <a:rPr lang="es-ES" dirty="0"/>
              <a:t>… </a:t>
            </a:r>
            <a:r>
              <a:rPr lang="es-ES" dirty="0" err="1"/>
              <a:t>this</a:t>
            </a:r>
            <a:r>
              <a:rPr lang="es-ES" dirty="0"/>
              <a:t>. </a:t>
            </a:r>
            <a:r>
              <a:rPr lang="es-ES" b="1" dirty="0"/>
              <a:t>$</a:t>
            </a:r>
            <a:r>
              <a:rPr lang="es-ES" b="1" dirty="0" err="1"/>
              <a:t>filter</a:t>
            </a:r>
            <a:r>
              <a:rPr lang="es-ES" b="1" dirty="0"/>
              <a:t> (‘&lt;</a:t>
            </a:r>
            <a:r>
              <a:rPr lang="es-ES" b="1" dirty="0" err="1"/>
              <a:t>nombre_filtro</a:t>
            </a:r>
            <a:r>
              <a:rPr lang="es-ES" b="1" dirty="0"/>
              <a:t>&gt;’)(‘parámetros’)</a:t>
            </a:r>
          </a:p>
        </p:txBody>
      </p:sp>
      <p:sp>
        <p:nvSpPr>
          <p:cNvPr id="2" name="CuadroTexto 1"/>
          <p:cNvSpPr txBox="1"/>
          <p:nvPr/>
        </p:nvSpPr>
        <p:spPr>
          <a:xfrm>
            <a:off x="1092819" y="4649125"/>
            <a:ext cx="2709747" cy="1200329"/>
          </a:xfrm>
          <a:prstGeom prst="rect">
            <a:avLst/>
          </a:prstGeom>
          <a:noFill/>
        </p:spPr>
        <p:txBody>
          <a:bodyPr wrap="square" rtlCol="0">
            <a:spAutoFit/>
          </a:bodyPr>
          <a:lstStyle/>
          <a:p>
            <a:r>
              <a:rPr lang="es-ES" dirty="0"/>
              <a:t>Igualmente es posible inyectar cada filtro de forma independiente como </a:t>
            </a:r>
            <a:r>
              <a:rPr lang="es-ES" b="1" dirty="0"/>
              <a:t>&lt;</a:t>
            </a:r>
            <a:r>
              <a:rPr lang="es-ES" b="1" dirty="0" err="1"/>
              <a:t>nombrefiltro</a:t>
            </a:r>
            <a:r>
              <a:rPr lang="es-ES" b="1" dirty="0"/>
              <a:t>&gt;</a:t>
            </a:r>
            <a:r>
              <a:rPr lang="es-ES" b="1" dirty="0" err="1"/>
              <a:t>Filter</a:t>
            </a:r>
            <a:endParaRPr lang="es-ES" b="1" dirty="0"/>
          </a:p>
        </p:txBody>
      </p:sp>
      <p:sp>
        <p:nvSpPr>
          <p:cNvPr id="7" name="Rectángulo 6"/>
          <p:cNvSpPr/>
          <p:nvPr/>
        </p:nvSpPr>
        <p:spPr>
          <a:xfrm>
            <a:off x="4143871" y="5064623"/>
            <a:ext cx="4115166" cy="369332"/>
          </a:xfrm>
          <a:prstGeom prst="rect">
            <a:avLst/>
          </a:prstGeom>
        </p:spPr>
        <p:txBody>
          <a:bodyPr wrap="none">
            <a:spAutoFit/>
          </a:bodyPr>
          <a:lstStyle/>
          <a:p>
            <a:r>
              <a:rPr lang="es-ES" dirty="0" err="1"/>
              <a:t>this</a:t>
            </a:r>
            <a:r>
              <a:rPr lang="es-ES" dirty="0"/>
              <a:t>. </a:t>
            </a:r>
            <a:r>
              <a:rPr lang="es-ES" b="1" dirty="0"/>
              <a:t>&lt;</a:t>
            </a:r>
            <a:r>
              <a:rPr lang="es-ES" b="1" dirty="0" err="1"/>
              <a:t>nombre_filtro</a:t>
            </a:r>
            <a:r>
              <a:rPr lang="es-ES" b="1" dirty="0"/>
              <a:t>&gt;</a:t>
            </a:r>
            <a:r>
              <a:rPr lang="es-ES" b="1" dirty="0" err="1"/>
              <a:t>Filter</a:t>
            </a:r>
            <a:r>
              <a:rPr lang="es-ES" b="1" dirty="0"/>
              <a:t> (‘parámetros’)</a:t>
            </a:r>
            <a:endParaRPr lang="es-ES" dirty="0"/>
          </a:p>
        </p:txBody>
      </p:sp>
    </p:spTree>
    <p:extLst>
      <p:ext uri="{BB962C8B-B14F-4D97-AF65-F5344CB8AC3E}">
        <p14:creationId xmlns:p14="http://schemas.microsoft.com/office/powerpoint/2010/main" val="216091451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Filtro usado como servicio</a:t>
            </a:r>
          </a:p>
        </p:txBody>
      </p:sp>
      <p:sp>
        <p:nvSpPr>
          <p:cNvPr id="4" name="Rectángulo 3"/>
          <p:cNvSpPr/>
          <p:nvPr/>
        </p:nvSpPr>
        <p:spPr>
          <a:xfrm>
            <a:off x="1628078" y="2317392"/>
            <a:ext cx="5887844" cy="1077218"/>
          </a:xfrm>
          <a:prstGeom prst="rect">
            <a:avLst/>
          </a:prstGeom>
        </p:spPr>
        <p:txBody>
          <a:bodyPr wrap="square">
            <a:spAutoFit/>
          </a:bodyPr>
          <a:lstStyle/>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json</a:t>
            </a:r>
            <a:r>
              <a:rPr lang="es-ES" sz="1600" b="1" dirty="0"/>
              <a:t>')(</a:t>
            </a:r>
            <a:r>
              <a:rPr lang="es-ES" sz="1600" b="1" dirty="0" err="1"/>
              <a:t>this.oDatos</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uppercase</a:t>
            </a:r>
            <a:r>
              <a:rPr lang="es-ES" sz="1600" b="1" dirty="0"/>
              <a:t>')(</a:t>
            </a:r>
            <a:r>
              <a:rPr lang="es-ES" sz="1600" b="1" dirty="0" err="1"/>
              <a:t>this.oDatos.titulo</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('date')(</a:t>
            </a:r>
            <a:r>
              <a:rPr lang="es-ES" sz="1600" b="1" dirty="0" err="1"/>
              <a:t>this.oDatos.fecha</a:t>
            </a:r>
            <a:r>
              <a:rPr lang="es-ES" sz="1600" b="1" dirty="0"/>
              <a:t>, "</a:t>
            </a:r>
            <a:r>
              <a:rPr lang="es-ES" sz="1600" b="1" dirty="0" err="1"/>
              <a:t>fullDate</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number</a:t>
            </a:r>
            <a:r>
              <a:rPr lang="es-ES" sz="1600" b="1" dirty="0"/>
              <a:t>')(</a:t>
            </a:r>
            <a:r>
              <a:rPr lang="es-ES" sz="1600" b="1" dirty="0" err="1"/>
              <a:t>this.oDatos.horas</a:t>
            </a:r>
            <a:r>
              <a:rPr lang="es-ES" sz="1600" b="1" dirty="0"/>
              <a:t>, 2));</a:t>
            </a:r>
          </a:p>
        </p:txBody>
      </p:sp>
      <p:sp>
        <p:nvSpPr>
          <p:cNvPr id="5" name="Rectángulo 4"/>
          <p:cNvSpPr/>
          <p:nvPr/>
        </p:nvSpPr>
        <p:spPr>
          <a:xfrm>
            <a:off x="1237785" y="1440228"/>
            <a:ext cx="4572000"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400" dirty="0">
                <a:solidFill>
                  <a:srgbClr val="569CD6"/>
                </a:solidFill>
                <a:latin typeface="Consolas" panose="020B0609020204030204" pitchFamily="49" charset="0"/>
              </a:rPr>
              <a:t>constructor </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569CD6"/>
                </a:solidFill>
                <a:latin typeface="Consolas" panose="020B0609020204030204" pitchFamily="49" charset="0"/>
              </a:rPr>
              <a:t>) {</a:t>
            </a:r>
          </a:p>
          <a:p>
            <a:r>
              <a:rPr lang="es-ES" sz="1400" dirty="0">
                <a:solidFill>
                  <a:srgbClr val="569CD6"/>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9CDCFE"/>
                </a:solidFill>
                <a:latin typeface="Consolas" panose="020B0609020204030204" pitchFamily="49" charset="0"/>
              </a:rPr>
              <a:t> </a:t>
            </a:r>
            <a:r>
              <a:rPr lang="es-ES" sz="1400" dirty="0">
                <a:solidFill>
                  <a:srgbClr val="569CD6"/>
                </a:solidFill>
                <a:latin typeface="Consolas" panose="020B0609020204030204" pitchFamily="49" charset="0"/>
              </a:rPr>
              <a:t>= </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569CD6"/>
                </a:solidFill>
                <a:latin typeface="Consolas" panose="020B0609020204030204" pitchFamily="49" charset="0"/>
              </a:rPr>
              <a:t>;</a:t>
            </a:r>
          </a:p>
          <a:p>
            <a:r>
              <a:rPr lang="es-ES" sz="1400" dirty="0">
                <a:solidFill>
                  <a:srgbClr val="569CD6"/>
                </a:solidFill>
                <a:latin typeface="Consolas" panose="020B0609020204030204" pitchFamily="49" charset="0"/>
              </a:rPr>
              <a:t>}</a:t>
            </a:r>
          </a:p>
        </p:txBody>
      </p:sp>
      <p:sp>
        <p:nvSpPr>
          <p:cNvPr id="6" name="Rectángulo 5"/>
          <p:cNvSpPr/>
          <p:nvPr/>
        </p:nvSpPr>
        <p:spPr>
          <a:xfrm>
            <a:off x="1237785" y="3668023"/>
            <a:ext cx="6980664"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400" dirty="0">
                <a:solidFill>
                  <a:srgbClr val="569CD6"/>
                </a:solidFill>
                <a:latin typeface="Consolas" panose="020B0609020204030204" pitchFamily="49" charset="0"/>
              </a:rPr>
              <a:t>constructor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numberFilter</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 {</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numberFilter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numberFilter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endParaRPr lang="es-ES" sz="1400" b="0" dirty="0">
              <a:solidFill>
                <a:srgbClr val="D4D4D4"/>
              </a:solidFill>
              <a:effectLst/>
              <a:latin typeface="Consolas" panose="020B0609020204030204" pitchFamily="49" charset="0"/>
            </a:endParaRPr>
          </a:p>
        </p:txBody>
      </p:sp>
      <p:sp>
        <p:nvSpPr>
          <p:cNvPr id="7" name="Rectángulo 6"/>
          <p:cNvSpPr/>
          <p:nvPr/>
        </p:nvSpPr>
        <p:spPr>
          <a:xfrm>
            <a:off x="1795347" y="5326431"/>
            <a:ext cx="5051502" cy="1077218"/>
          </a:xfrm>
          <a:prstGeom prst="rect">
            <a:avLst/>
          </a:prstGeom>
        </p:spPr>
        <p:txBody>
          <a:bodyPr wrap="square">
            <a:spAutoFit/>
          </a:bodyPr>
          <a:lstStyle/>
          <a:p>
            <a:r>
              <a:rPr lang="es-ES" sz="1600" b="1" dirty="0"/>
              <a:t>console.log(</a:t>
            </a:r>
            <a:r>
              <a:rPr lang="es-ES" sz="1600" b="1" dirty="0" err="1"/>
              <a:t>this.jsonFilter</a:t>
            </a:r>
            <a:r>
              <a:rPr lang="es-ES" sz="1600" b="1" dirty="0"/>
              <a:t>(</a:t>
            </a:r>
            <a:r>
              <a:rPr lang="es-ES" sz="1600" b="1" dirty="0" err="1"/>
              <a:t>this.oDatos</a:t>
            </a:r>
            <a:r>
              <a:rPr lang="es-ES" sz="1600" b="1" dirty="0"/>
              <a:t>));</a:t>
            </a:r>
          </a:p>
          <a:p>
            <a:r>
              <a:rPr lang="es-ES" sz="1600" b="1" dirty="0"/>
              <a:t>console.log(</a:t>
            </a:r>
            <a:r>
              <a:rPr lang="es-ES" sz="1600" b="1" dirty="0" err="1"/>
              <a:t>this.uppercaseFilter</a:t>
            </a:r>
            <a:r>
              <a:rPr lang="es-ES" sz="1600" b="1" dirty="0"/>
              <a:t>(</a:t>
            </a:r>
            <a:r>
              <a:rPr lang="es-ES" sz="1600" b="1" dirty="0" err="1"/>
              <a:t>this.oDatos.titulo</a:t>
            </a:r>
            <a:r>
              <a:rPr lang="es-ES" sz="1600" b="1" dirty="0"/>
              <a:t>));</a:t>
            </a:r>
          </a:p>
          <a:p>
            <a:r>
              <a:rPr lang="es-ES" sz="1600" b="1" dirty="0"/>
              <a:t>console.log(</a:t>
            </a:r>
            <a:r>
              <a:rPr lang="es-ES" sz="1600" b="1" dirty="0" err="1"/>
              <a:t>this.dateFilter</a:t>
            </a:r>
            <a:r>
              <a:rPr lang="es-ES" sz="1600" b="1" dirty="0"/>
              <a:t>(</a:t>
            </a:r>
            <a:r>
              <a:rPr lang="es-ES" sz="1600" b="1" dirty="0" err="1"/>
              <a:t>this.oDatos.fecha</a:t>
            </a:r>
            <a:r>
              <a:rPr lang="es-ES" sz="1600" b="1" dirty="0"/>
              <a:t>, "</a:t>
            </a:r>
            <a:r>
              <a:rPr lang="es-ES" sz="1600" b="1" dirty="0" err="1"/>
              <a:t>fullDate</a:t>
            </a:r>
            <a:r>
              <a:rPr lang="es-ES" sz="1600" b="1" dirty="0"/>
              <a:t>"));</a:t>
            </a:r>
          </a:p>
          <a:p>
            <a:r>
              <a:rPr lang="es-ES" sz="1600" b="1" dirty="0"/>
              <a:t>console.log(</a:t>
            </a:r>
            <a:r>
              <a:rPr lang="es-ES" sz="1600" b="1" dirty="0" err="1"/>
              <a:t>this.numberFilter</a:t>
            </a:r>
            <a:r>
              <a:rPr lang="es-ES" sz="1600" b="1" dirty="0"/>
              <a:t>(</a:t>
            </a:r>
            <a:r>
              <a:rPr lang="es-ES" sz="1600" b="1" dirty="0" err="1"/>
              <a:t>this.oDatos.horas</a:t>
            </a:r>
            <a:r>
              <a:rPr lang="es-ES" sz="1600" b="1" dirty="0"/>
              <a:t>, 2));</a:t>
            </a:r>
          </a:p>
        </p:txBody>
      </p:sp>
      <p:sp>
        <p:nvSpPr>
          <p:cNvPr id="8" name="CuadroTexto 7"/>
          <p:cNvSpPr txBox="1"/>
          <p:nvPr/>
        </p:nvSpPr>
        <p:spPr>
          <a:xfrm>
            <a:off x="5254814" y="1590126"/>
            <a:ext cx="240607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Inyección de dependencias</a:t>
            </a:r>
          </a:p>
        </p:txBody>
      </p:sp>
      <p:sp>
        <p:nvSpPr>
          <p:cNvPr id="9" name="CuadroTexto 8"/>
          <p:cNvSpPr txBox="1"/>
          <p:nvPr/>
        </p:nvSpPr>
        <p:spPr>
          <a:xfrm>
            <a:off x="7082319" y="4187941"/>
            <a:ext cx="1348003"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Inyección de dependencias</a:t>
            </a:r>
          </a:p>
        </p:txBody>
      </p:sp>
    </p:spTree>
    <p:extLst>
      <p:ext uri="{BB962C8B-B14F-4D97-AF65-F5344CB8AC3E}">
        <p14:creationId xmlns:p14="http://schemas.microsoft.com/office/powerpoint/2010/main" val="14751690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a:t>Creación de filtros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1126273" y="1527717"/>
            <a:ext cx="1680332" cy="369332"/>
          </a:xfrm>
          <a:prstGeom prst="rect">
            <a:avLst/>
          </a:prstGeom>
          <a:noFill/>
        </p:spPr>
        <p:txBody>
          <a:bodyPr wrap="none" rtlCol="0">
            <a:spAutoFit/>
          </a:bodyPr>
          <a:lstStyle/>
          <a:p>
            <a:r>
              <a:rPr lang="es-ES" dirty="0"/>
              <a:t>Filtros “nativos”</a:t>
            </a:r>
          </a:p>
        </p:txBody>
      </p:sp>
      <p:sp>
        <p:nvSpPr>
          <p:cNvPr id="7" name="CuadroTexto 6"/>
          <p:cNvSpPr txBox="1"/>
          <p:nvPr/>
        </p:nvSpPr>
        <p:spPr>
          <a:xfrm>
            <a:off x="3813717" y="1250718"/>
            <a:ext cx="4247712" cy="923330"/>
          </a:xfrm>
          <a:prstGeom prst="rect">
            <a:avLst/>
          </a:prstGeom>
          <a:noFill/>
        </p:spPr>
        <p:txBody>
          <a:bodyPr wrap="square" rtlCol="0">
            <a:spAutoFit/>
          </a:bodyPr>
          <a:lstStyle/>
          <a:p>
            <a:r>
              <a:rPr lang="es-ES" dirty="0"/>
              <a:t>Servicios que devuelven una función capaz de recoger unos argumentos y devolverlos con determinada modificación</a:t>
            </a:r>
          </a:p>
        </p:txBody>
      </p:sp>
      <p:cxnSp>
        <p:nvCxnSpPr>
          <p:cNvPr id="10" name="Conector recto de flecha 9"/>
          <p:cNvCxnSpPr>
            <a:stCxn id="2" idx="3"/>
            <a:endCxn id="7" idx="1"/>
          </p:cNvCxnSpPr>
          <p:nvPr/>
        </p:nvCxnSpPr>
        <p:spPr>
          <a:xfrm>
            <a:off x="2806605" y="1712383"/>
            <a:ext cx="1007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206167" y="3189711"/>
            <a:ext cx="1520544" cy="369332"/>
          </a:xfrm>
          <a:prstGeom prst="rect">
            <a:avLst/>
          </a:prstGeom>
          <a:noFill/>
        </p:spPr>
        <p:txBody>
          <a:bodyPr wrap="none" rtlCol="0">
            <a:spAutoFit/>
          </a:bodyPr>
          <a:lstStyle/>
          <a:p>
            <a:r>
              <a:rPr lang="es-ES" dirty="0"/>
              <a:t>Filtros propios</a:t>
            </a:r>
          </a:p>
        </p:txBody>
      </p:sp>
      <p:sp>
        <p:nvSpPr>
          <p:cNvPr id="12" name="Rectángulo 11"/>
          <p:cNvSpPr/>
          <p:nvPr/>
        </p:nvSpPr>
        <p:spPr>
          <a:xfrm>
            <a:off x="3813717" y="2635713"/>
            <a:ext cx="4138854" cy="1477328"/>
          </a:xfrm>
          <a:prstGeom prst="rect">
            <a:avLst/>
          </a:prstGeom>
        </p:spPr>
        <p:txBody>
          <a:bodyPr wrap="square">
            <a:spAutoFit/>
          </a:bodyPr>
          <a:lstStyle/>
          <a:p>
            <a:r>
              <a:rPr lang="es-ES" dirty="0"/>
              <a:t>.</a:t>
            </a:r>
            <a:r>
              <a:rPr lang="es-ES" b="1" dirty="0" err="1"/>
              <a:t>filter</a:t>
            </a:r>
            <a:r>
              <a:rPr lang="es-ES" dirty="0"/>
              <a:t>(‘</a:t>
            </a:r>
            <a:r>
              <a:rPr lang="es-ES" dirty="0" err="1"/>
              <a:t>nombreFiltro</a:t>
            </a:r>
            <a:r>
              <a:rPr lang="es-ES" dirty="0"/>
              <a:t>', </a:t>
            </a:r>
            <a:r>
              <a:rPr lang="es-ES" dirty="0" err="1"/>
              <a:t>function</a:t>
            </a:r>
            <a:r>
              <a:rPr lang="es-ES" dirty="0"/>
              <a:t>(){   </a:t>
            </a:r>
          </a:p>
          <a:p>
            <a:pPr>
              <a:tabLst>
                <a:tab pos="357188" algn="l"/>
              </a:tabLst>
            </a:pPr>
            <a:r>
              <a:rPr lang="es-ES" dirty="0"/>
              <a:t>	</a:t>
            </a:r>
            <a:r>
              <a:rPr lang="es-ES" dirty="0" err="1"/>
              <a:t>return</a:t>
            </a:r>
            <a:r>
              <a:rPr lang="es-ES" dirty="0"/>
              <a:t> </a:t>
            </a:r>
            <a:r>
              <a:rPr lang="es-ES" dirty="0" err="1"/>
              <a:t>function</a:t>
            </a:r>
            <a:r>
              <a:rPr lang="es-ES" dirty="0"/>
              <a:t> (input, [parámetros]) {</a:t>
            </a:r>
          </a:p>
          <a:p>
            <a:pPr>
              <a:tabLst>
                <a:tab pos="357188" algn="l"/>
                <a:tab pos="714375" algn="l"/>
              </a:tabLst>
            </a:pPr>
            <a:r>
              <a:rPr lang="es-ES" dirty="0"/>
              <a:t>		// modificación del input</a:t>
            </a:r>
          </a:p>
          <a:p>
            <a:pPr>
              <a:tabLst>
                <a:tab pos="357188" algn="l"/>
              </a:tabLst>
            </a:pPr>
            <a:r>
              <a:rPr lang="es-ES" dirty="0"/>
              <a:t>	}</a:t>
            </a:r>
          </a:p>
          <a:p>
            <a:r>
              <a:rPr lang="es-ES" dirty="0"/>
              <a:t> });</a:t>
            </a:r>
          </a:p>
        </p:txBody>
      </p:sp>
      <p:cxnSp>
        <p:nvCxnSpPr>
          <p:cNvPr id="14" name="Conector recto de flecha 13"/>
          <p:cNvCxnSpPr>
            <a:cxnSpLocks/>
            <a:stCxn id="11" idx="3"/>
            <a:endCxn id="12" idx="1"/>
          </p:cNvCxnSpPr>
          <p:nvPr/>
        </p:nvCxnSpPr>
        <p:spPr>
          <a:xfrm>
            <a:off x="2726711" y="3374377"/>
            <a:ext cx="108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3683492" y="4759372"/>
            <a:ext cx="4377937" cy="646331"/>
          </a:xfrm>
          <a:prstGeom prst="rect">
            <a:avLst/>
          </a:prstGeom>
        </p:spPr>
        <p:txBody>
          <a:bodyPr wrap="square">
            <a:spAutoFit/>
          </a:bodyPr>
          <a:lstStyle/>
          <a:p>
            <a:pPr marL="285750" indent="-285750">
              <a:buFont typeface="Arial" panose="020B0604020202020204" pitchFamily="34" charset="0"/>
              <a:buChar char="•"/>
            </a:pPr>
            <a:r>
              <a:rPr lang="es-ES" dirty="0"/>
              <a:t>en expresiones (i.e. vista)</a:t>
            </a:r>
          </a:p>
          <a:p>
            <a:pPr marL="285750" indent="-285750">
              <a:buFont typeface="Arial" panose="020B0604020202020204" pitchFamily="34" charset="0"/>
              <a:buChar char="•"/>
            </a:pPr>
            <a:r>
              <a:rPr lang="es-ES" dirty="0"/>
              <a:t>en el código JS  (e.g. desde el </a:t>
            </a:r>
            <a:r>
              <a:rPr lang="es-ES" dirty="0" err="1"/>
              <a:t>controller</a:t>
            </a:r>
            <a:r>
              <a:rPr lang="es-ES" dirty="0"/>
              <a:t>)</a:t>
            </a:r>
          </a:p>
        </p:txBody>
      </p:sp>
      <p:sp>
        <p:nvSpPr>
          <p:cNvPr id="23" name="CuadroTexto 22"/>
          <p:cNvSpPr txBox="1"/>
          <p:nvPr/>
        </p:nvSpPr>
        <p:spPr>
          <a:xfrm>
            <a:off x="2315361" y="4897872"/>
            <a:ext cx="607859" cy="369332"/>
          </a:xfrm>
          <a:prstGeom prst="rect">
            <a:avLst/>
          </a:prstGeom>
          <a:noFill/>
        </p:spPr>
        <p:txBody>
          <a:bodyPr wrap="none" rtlCol="0">
            <a:spAutoFit/>
          </a:bodyPr>
          <a:lstStyle/>
          <a:p>
            <a:r>
              <a:rPr lang="es-ES" dirty="0"/>
              <a:t>usos</a:t>
            </a:r>
          </a:p>
        </p:txBody>
      </p:sp>
      <p:cxnSp>
        <p:nvCxnSpPr>
          <p:cNvPr id="29" name="Conector recto de flecha 28"/>
          <p:cNvCxnSpPr>
            <a:stCxn id="23" idx="3"/>
            <a:endCxn id="22" idx="1"/>
          </p:cNvCxnSpPr>
          <p:nvPr/>
        </p:nvCxnSpPr>
        <p:spPr>
          <a:xfrm>
            <a:off x="2923220" y="5082538"/>
            <a:ext cx="760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p:cNvCxnSpPr>
            <a:stCxn id="11" idx="2"/>
            <a:endCxn id="23" idx="1"/>
          </p:cNvCxnSpPr>
          <p:nvPr/>
        </p:nvCxnSpPr>
        <p:spPr>
          <a:xfrm rot="16200000" flipH="1">
            <a:off x="1379153" y="4146329"/>
            <a:ext cx="1523495" cy="3489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29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n-US" dirty="0"/>
              <a:t>Model – View - Whatever</a:t>
            </a:r>
          </a:p>
        </p:txBody>
      </p:sp>
      <p:sp>
        <p:nvSpPr>
          <p:cNvPr id="4" name="Rectángulo 3"/>
          <p:cNvSpPr/>
          <p:nvPr/>
        </p:nvSpPr>
        <p:spPr>
          <a:xfrm>
            <a:off x="874986" y="1291168"/>
            <a:ext cx="7394028" cy="2308324"/>
          </a:xfrm>
          <a:prstGeom prst="rect">
            <a:avLst/>
          </a:prstGeom>
        </p:spPr>
        <p:txBody>
          <a:bodyPr wrap="square">
            <a:spAutoFit/>
          </a:bodyPr>
          <a:lstStyle/>
          <a:p>
            <a:pPr marL="285750" lvl="1" indent="-285750" fontAlgn="ctr">
              <a:buFont typeface="Arial" panose="020B0604020202020204" pitchFamily="34" charset="0"/>
              <a:buChar char="•"/>
            </a:pPr>
            <a:r>
              <a:rPr lang="es-ES" b="1" dirty="0">
                <a:solidFill>
                  <a:srgbClr val="000000"/>
                </a:solidFill>
                <a:latin typeface="Calibri" panose="020F0502020204030204" pitchFamily="34" charset="0"/>
              </a:rPr>
              <a:t>Vistas</a:t>
            </a:r>
            <a:r>
              <a:rPr lang="es-ES" dirty="0">
                <a:solidFill>
                  <a:srgbClr val="000000"/>
                </a:solidFill>
                <a:latin typeface="Calibri" panose="020F0502020204030204" pitchFamily="34" charset="0"/>
              </a:rPr>
              <a:t>: Será la </a:t>
            </a:r>
            <a:r>
              <a:rPr lang="es-ES" u="sng" dirty="0">
                <a:solidFill>
                  <a:srgbClr val="000000"/>
                </a:solidFill>
                <a:latin typeface="Calibri" panose="020F0502020204030204" pitchFamily="34" charset="0"/>
              </a:rPr>
              <a:t>representación</a:t>
            </a:r>
            <a:r>
              <a:rPr lang="es-ES" dirty="0">
                <a:solidFill>
                  <a:srgbClr val="000000"/>
                </a:solidFill>
                <a:latin typeface="Calibri" panose="020F0502020204030204" pitchFamily="34" charset="0"/>
              </a:rPr>
              <a:t> de los datos o la información, es decir, el código del interfaz de usuario, básicamente el DOM/HTML/CSS .</a:t>
            </a:r>
          </a:p>
          <a:p>
            <a:pPr marL="285750" lvl="1" indent="-285750" fontAlgn="ctr">
              <a:buFont typeface="Arial" panose="020B0604020202020204" pitchFamily="34" charset="0"/>
              <a:buChar char="•"/>
            </a:pPr>
            <a:r>
              <a:rPr lang="es-ES" b="1" dirty="0">
                <a:solidFill>
                  <a:srgbClr val="000000"/>
                </a:solidFill>
                <a:latin typeface="Calibri" panose="020F0502020204030204" pitchFamily="34" charset="0"/>
              </a:rPr>
              <a:t>Controladores</a:t>
            </a:r>
            <a:r>
              <a:rPr lang="es-ES" dirty="0">
                <a:solidFill>
                  <a:srgbClr val="000000"/>
                </a:solidFill>
                <a:latin typeface="Calibri" panose="020F0502020204030204" pitchFamily="34" charset="0"/>
              </a:rPr>
              <a:t>: Se encargarán de la</a:t>
            </a:r>
            <a:r>
              <a:rPr lang="es-ES" u="sng" dirty="0">
                <a:solidFill>
                  <a:srgbClr val="000000"/>
                </a:solidFill>
                <a:latin typeface="Calibri" panose="020F0502020204030204" pitchFamily="34" charset="0"/>
              </a:rPr>
              <a:t> lógica de la aplicación,</a:t>
            </a:r>
            <a:r>
              <a:rPr lang="es-ES" dirty="0">
                <a:solidFill>
                  <a:srgbClr val="000000"/>
                </a:solidFill>
                <a:latin typeface="Calibri" panose="020F0502020204030204" pitchFamily="34" charset="0"/>
              </a:rPr>
              <a:t> incluyendo "Factorías" y "Servicios" para mover datos contra servidores o memoria local en HTML5.</a:t>
            </a:r>
          </a:p>
          <a:p>
            <a:pPr marL="285750" lvl="1" indent="-285750" fontAlgn="ctr">
              <a:buFont typeface="Arial" panose="020B0604020202020204" pitchFamily="34" charset="0"/>
              <a:buChar char="•"/>
            </a:pPr>
            <a:r>
              <a:rPr lang="es-ES" b="1" dirty="0">
                <a:solidFill>
                  <a:srgbClr val="000000"/>
                </a:solidFill>
                <a:latin typeface="Calibri" panose="020F0502020204030204" pitchFamily="34" charset="0"/>
              </a:rPr>
              <a:t>Modelo </a:t>
            </a:r>
            <a:r>
              <a:rPr lang="es-ES" dirty="0">
                <a:solidFill>
                  <a:srgbClr val="000000"/>
                </a:solidFill>
                <a:latin typeface="Calibri" panose="020F0502020204030204" pitchFamily="34" charset="0"/>
              </a:rPr>
              <a:t>o </a:t>
            </a:r>
            <a:r>
              <a:rPr lang="es-ES" b="1" dirty="0">
                <a:solidFill>
                  <a:srgbClr val="000000"/>
                </a:solidFill>
                <a:latin typeface="Calibri" panose="020F0502020204030204" pitchFamily="34" charset="0"/>
              </a:rPr>
              <a:t>Modelo de la vista</a:t>
            </a:r>
            <a:r>
              <a:rPr lang="es-ES" dirty="0">
                <a:solidFill>
                  <a:srgbClr val="000000"/>
                </a:solidFill>
                <a:latin typeface="Calibri" panose="020F0502020204030204" pitchFamily="34" charset="0"/>
              </a:rPr>
              <a:t>, según se emplee la variante del patrón MVC o MVVC.</a:t>
            </a:r>
            <a:br>
              <a:rPr lang="es-ES" dirty="0">
                <a:solidFill>
                  <a:srgbClr val="000000"/>
                </a:solidFill>
                <a:latin typeface="Calibri" panose="020F0502020204030204" pitchFamily="34" charset="0"/>
              </a:rPr>
            </a:br>
            <a:endParaRPr lang="es-ES" dirty="0">
              <a:solidFill>
                <a:srgbClr val="000000"/>
              </a:solidFill>
              <a:effectLst/>
              <a:latin typeface="Calibri" panose="020F0502020204030204" pitchFamily="34" charset="0"/>
            </a:endParaRPr>
          </a:p>
        </p:txBody>
      </p:sp>
      <p:pic>
        <p:nvPicPr>
          <p:cNvPr id="5" name="Imagen 4"/>
          <p:cNvPicPr>
            <a:picLocks noChangeAspect="1"/>
          </p:cNvPicPr>
          <p:nvPr/>
        </p:nvPicPr>
        <p:blipFill>
          <a:blip r:embed="rId3"/>
          <a:stretch>
            <a:fillRect/>
          </a:stretch>
        </p:blipFill>
        <p:spPr>
          <a:xfrm>
            <a:off x="4102216" y="3415711"/>
            <a:ext cx="4334307" cy="2952884"/>
          </a:xfrm>
          <a:prstGeom prst="rect">
            <a:avLst/>
          </a:prstGeom>
        </p:spPr>
      </p:pic>
      <p:sp>
        <p:nvSpPr>
          <p:cNvPr id="6" name="Rectángulo 5"/>
          <p:cNvSpPr/>
          <p:nvPr/>
        </p:nvSpPr>
        <p:spPr>
          <a:xfrm>
            <a:off x="1270684" y="3465513"/>
            <a:ext cx="2570381" cy="2585323"/>
          </a:xfrm>
          <a:prstGeom prst="rect">
            <a:avLst/>
          </a:prstGeom>
        </p:spPr>
        <p:txBody>
          <a:bodyPr wrap="square">
            <a:spAutoFit/>
          </a:bodyPr>
          <a:lstStyle/>
          <a:p>
            <a:pPr marL="0" lvl="1" fontAlgn="ctr"/>
            <a:r>
              <a:rPr lang="es-ES" dirty="0">
                <a:solidFill>
                  <a:srgbClr val="000000"/>
                </a:solidFill>
                <a:latin typeface="Calibri" panose="020F0502020204030204" pitchFamily="34" charset="0"/>
              </a:rPr>
              <a:t>El modelos es la estructura lógica que subyace a los datos. </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Asociado a él se define el </a:t>
            </a:r>
            <a:r>
              <a:rPr lang="en-US" b="1"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responsable de detectar los cambios en el modelo y proporciona el contexto a las plantillas.</a:t>
            </a:r>
          </a:p>
        </p:txBody>
      </p:sp>
    </p:spTree>
    <p:extLst>
      <p:ext uri="{BB962C8B-B14F-4D97-AF65-F5344CB8AC3E}">
        <p14:creationId xmlns:p14="http://schemas.microsoft.com/office/powerpoint/2010/main" val="20784868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Filtro “</a:t>
            </a:r>
            <a:r>
              <a:rPr lang="es-ES" dirty="0" err="1"/>
              <a:t>truncate</a:t>
            </a:r>
            <a:r>
              <a:rPr lang="es-ES" dirty="0"/>
              <a:t>”</a:t>
            </a:r>
          </a:p>
        </p:txBody>
      </p:sp>
      <p:sp>
        <p:nvSpPr>
          <p:cNvPr id="4" name="Rectángulo 3"/>
          <p:cNvSpPr/>
          <p:nvPr/>
        </p:nvSpPr>
        <p:spPr>
          <a:xfrm>
            <a:off x="1628078" y="2317392"/>
            <a:ext cx="5887844" cy="1077218"/>
          </a:xfrm>
          <a:prstGeom prst="rect">
            <a:avLst/>
          </a:prstGeom>
        </p:spPr>
        <p:txBody>
          <a:bodyPr wrap="square">
            <a:spAutoFit/>
          </a:bodyPr>
          <a:lstStyle/>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json</a:t>
            </a:r>
            <a:r>
              <a:rPr lang="es-ES" sz="1600" b="1" dirty="0"/>
              <a:t>')(</a:t>
            </a:r>
            <a:r>
              <a:rPr lang="es-ES" sz="1600" b="1" dirty="0" err="1"/>
              <a:t>this.oDatos</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uppercase</a:t>
            </a:r>
            <a:r>
              <a:rPr lang="es-ES" sz="1600" b="1" dirty="0"/>
              <a:t>')(</a:t>
            </a:r>
            <a:r>
              <a:rPr lang="es-ES" sz="1600" b="1" dirty="0" err="1"/>
              <a:t>this.oDatos.titulo</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('date')(</a:t>
            </a:r>
            <a:r>
              <a:rPr lang="es-ES" sz="1600" b="1" dirty="0" err="1"/>
              <a:t>this.oDatos.fecha</a:t>
            </a:r>
            <a:r>
              <a:rPr lang="es-ES" sz="1600" b="1" dirty="0"/>
              <a:t>, "</a:t>
            </a:r>
            <a:r>
              <a:rPr lang="es-ES" sz="1600" b="1" dirty="0" err="1"/>
              <a:t>fullDate</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number</a:t>
            </a:r>
            <a:r>
              <a:rPr lang="es-ES" sz="1600" b="1" dirty="0"/>
              <a:t>')(</a:t>
            </a:r>
            <a:r>
              <a:rPr lang="es-ES" sz="1600" b="1" dirty="0" err="1"/>
              <a:t>this.oDatos.horas</a:t>
            </a:r>
            <a:r>
              <a:rPr lang="es-ES" sz="1600" b="1" dirty="0"/>
              <a:t>, 2));</a:t>
            </a:r>
          </a:p>
        </p:txBody>
      </p:sp>
      <p:sp>
        <p:nvSpPr>
          <p:cNvPr id="5" name="Rectángulo 4"/>
          <p:cNvSpPr/>
          <p:nvPr/>
        </p:nvSpPr>
        <p:spPr>
          <a:xfrm>
            <a:off x="1237785" y="1440228"/>
            <a:ext cx="4572000"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400" dirty="0">
                <a:solidFill>
                  <a:srgbClr val="569CD6"/>
                </a:solidFill>
                <a:latin typeface="Consolas" panose="020B0609020204030204" pitchFamily="49" charset="0"/>
              </a:rPr>
              <a:t>constructor </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569CD6"/>
                </a:solidFill>
                <a:latin typeface="Consolas" panose="020B0609020204030204" pitchFamily="49" charset="0"/>
              </a:rPr>
              <a:t>) {</a:t>
            </a:r>
          </a:p>
          <a:p>
            <a:r>
              <a:rPr lang="es-ES" sz="1400" dirty="0">
                <a:solidFill>
                  <a:srgbClr val="569CD6"/>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9CDCFE"/>
                </a:solidFill>
                <a:latin typeface="Consolas" panose="020B0609020204030204" pitchFamily="49" charset="0"/>
              </a:rPr>
              <a:t> </a:t>
            </a:r>
            <a:r>
              <a:rPr lang="es-ES" sz="1400" dirty="0">
                <a:solidFill>
                  <a:srgbClr val="569CD6"/>
                </a:solidFill>
                <a:latin typeface="Consolas" panose="020B0609020204030204" pitchFamily="49" charset="0"/>
              </a:rPr>
              <a:t>= </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569CD6"/>
                </a:solidFill>
                <a:latin typeface="Consolas" panose="020B0609020204030204" pitchFamily="49" charset="0"/>
              </a:rPr>
              <a:t>;</a:t>
            </a:r>
          </a:p>
          <a:p>
            <a:r>
              <a:rPr lang="es-ES" sz="1400" dirty="0">
                <a:solidFill>
                  <a:srgbClr val="569CD6"/>
                </a:solidFill>
                <a:latin typeface="Consolas" panose="020B0609020204030204" pitchFamily="49" charset="0"/>
              </a:rPr>
              <a:t>}</a:t>
            </a:r>
          </a:p>
        </p:txBody>
      </p:sp>
      <p:sp>
        <p:nvSpPr>
          <p:cNvPr id="6" name="Rectángulo 5"/>
          <p:cNvSpPr/>
          <p:nvPr/>
        </p:nvSpPr>
        <p:spPr>
          <a:xfrm>
            <a:off x="1237785" y="3668023"/>
            <a:ext cx="6980664"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400" dirty="0">
                <a:solidFill>
                  <a:srgbClr val="569CD6"/>
                </a:solidFill>
                <a:latin typeface="Consolas" panose="020B0609020204030204" pitchFamily="49" charset="0"/>
              </a:rPr>
              <a:t>constructor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numberFilter</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 {</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numberFilter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numberFilter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endParaRPr lang="es-ES" sz="1400" b="0" dirty="0">
              <a:solidFill>
                <a:srgbClr val="D4D4D4"/>
              </a:solidFill>
              <a:effectLst/>
              <a:latin typeface="Consolas" panose="020B0609020204030204" pitchFamily="49" charset="0"/>
            </a:endParaRPr>
          </a:p>
        </p:txBody>
      </p:sp>
      <p:sp>
        <p:nvSpPr>
          <p:cNvPr id="7" name="Rectángulo 6"/>
          <p:cNvSpPr/>
          <p:nvPr/>
        </p:nvSpPr>
        <p:spPr>
          <a:xfrm>
            <a:off x="1795347" y="5326431"/>
            <a:ext cx="5051502" cy="1077218"/>
          </a:xfrm>
          <a:prstGeom prst="rect">
            <a:avLst/>
          </a:prstGeom>
        </p:spPr>
        <p:txBody>
          <a:bodyPr wrap="square">
            <a:spAutoFit/>
          </a:bodyPr>
          <a:lstStyle/>
          <a:p>
            <a:r>
              <a:rPr lang="es-ES" sz="1600" b="1" dirty="0"/>
              <a:t>console.log(</a:t>
            </a:r>
            <a:r>
              <a:rPr lang="es-ES" sz="1600" b="1" dirty="0" err="1"/>
              <a:t>this.jsonFilter</a:t>
            </a:r>
            <a:r>
              <a:rPr lang="es-ES" sz="1600" b="1" dirty="0"/>
              <a:t>(</a:t>
            </a:r>
            <a:r>
              <a:rPr lang="es-ES" sz="1600" b="1" dirty="0" err="1"/>
              <a:t>this.oDatos</a:t>
            </a:r>
            <a:r>
              <a:rPr lang="es-ES" sz="1600" b="1" dirty="0"/>
              <a:t>));</a:t>
            </a:r>
          </a:p>
          <a:p>
            <a:r>
              <a:rPr lang="es-ES" sz="1600" b="1" dirty="0"/>
              <a:t>console.log(</a:t>
            </a:r>
            <a:r>
              <a:rPr lang="es-ES" sz="1600" b="1" dirty="0" err="1"/>
              <a:t>this.uppercaseFilter</a:t>
            </a:r>
            <a:r>
              <a:rPr lang="es-ES" sz="1600" b="1" dirty="0"/>
              <a:t>(</a:t>
            </a:r>
            <a:r>
              <a:rPr lang="es-ES" sz="1600" b="1" dirty="0" err="1"/>
              <a:t>this.oDatos.titulo</a:t>
            </a:r>
            <a:r>
              <a:rPr lang="es-ES" sz="1600" b="1" dirty="0"/>
              <a:t>));</a:t>
            </a:r>
          </a:p>
          <a:p>
            <a:r>
              <a:rPr lang="es-ES" sz="1600" b="1" dirty="0"/>
              <a:t>console.log(</a:t>
            </a:r>
            <a:r>
              <a:rPr lang="es-ES" sz="1600" b="1" dirty="0" err="1"/>
              <a:t>this.dateFilter</a:t>
            </a:r>
            <a:r>
              <a:rPr lang="es-ES" sz="1600" b="1" dirty="0"/>
              <a:t>(</a:t>
            </a:r>
            <a:r>
              <a:rPr lang="es-ES" sz="1600" b="1" dirty="0" err="1"/>
              <a:t>this.oDatos.fecha</a:t>
            </a:r>
            <a:r>
              <a:rPr lang="es-ES" sz="1600" b="1" dirty="0"/>
              <a:t>, "</a:t>
            </a:r>
            <a:r>
              <a:rPr lang="es-ES" sz="1600" b="1" dirty="0" err="1"/>
              <a:t>fullDate</a:t>
            </a:r>
            <a:r>
              <a:rPr lang="es-ES" sz="1600" b="1" dirty="0"/>
              <a:t>"));</a:t>
            </a:r>
          </a:p>
          <a:p>
            <a:r>
              <a:rPr lang="es-ES" sz="1600" b="1" dirty="0"/>
              <a:t>console.log(</a:t>
            </a:r>
            <a:r>
              <a:rPr lang="es-ES" sz="1600" b="1" dirty="0" err="1"/>
              <a:t>this.numberFilter</a:t>
            </a:r>
            <a:r>
              <a:rPr lang="es-ES" sz="1600" b="1" dirty="0"/>
              <a:t>(</a:t>
            </a:r>
            <a:r>
              <a:rPr lang="es-ES" sz="1600" b="1" dirty="0" err="1"/>
              <a:t>this.oDatos.horas</a:t>
            </a:r>
            <a:r>
              <a:rPr lang="es-ES" sz="1600" b="1" dirty="0"/>
              <a:t>, 2));</a:t>
            </a:r>
          </a:p>
        </p:txBody>
      </p:sp>
      <p:sp>
        <p:nvSpPr>
          <p:cNvPr id="8" name="CuadroTexto 7"/>
          <p:cNvSpPr txBox="1"/>
          <p:nvPr/>
        </p:nvSpPr>
        <p:spPr>
          <a:xfrm>
            <a:off x="5254814" y="1590126"/>
            <a:ext cx="240607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Inyección de dependencias</a:t>
            </a:r>
          </a:p>
        </p:txBody>
      </p:sp>
      <p:sp>
        <p:nvSpPr>
          <p:cNvPr id="9" name="CuadroTexto 8"/>
          <p:cNvSpPr txBox="1"/>
          <p:nvPr/>
        </p:nvSpPr>
        <p:spPr>
          <a:xfrm>
            <a:off x="7082319" y="4187941"/>
            <a:ext cx="1348003"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Inyección de dependencias</a:t>
            </a:r>
          </a:p>
        </p:txBody>
      </p:sp>
    </p:spTree>
    <p:extLst>
      <p:ext uri="{BB962C8B-B14F-4D97-AF65-F5344CB8AC3E}">
        <p14:creationId xmlns:p14="http://schemas.microsoft.com/office/powerpoint/2010/main" val="37597466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propias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1032785" y="1294057"/>
            <a:ext cx="6624506" cy="369332"/>
          </a:xfrm>
          <a:prstGeom prst="rect">
            <a:avLst/>
          </a:prstGeom>
        </p:spPr>
        <p:txBody>
          <a:bodyPr wrap="square">
            <a:spAutoFit/>
          </a:bodyPr>
          <a:lstStyle/>
          <a:p>
            <a:r>
              <a:rPr lang="es-ES" dirty="0"/>
              <a:t>método </a:t>
            </a:r>
            <a:r>
              <a:rPr lang="en-US" b="1" dirty="0"/>
              <a:t>directive</a:t>
            </a:r>
            <a:r>
              <a:rPr lang="es-ES" dirty="0"/>
              <a:t>() del objeto </a:t>
            </a:r>
            <a:r>
              <a:rPr lang="en-US" i="1" dirty="0"/>
              <a:t>module</a:t>
            </a:r>
            <a:r>
              <a:rPr lang="es-ES" dirty="0"/>
              <a:t> correspondiente a la aplicación</a:t>
            </a:r>
          </a:p>
        </p:txBody>
      </p:sp>
      <p:sp>
        <p:nvSpPr>
          <p:cNvPr id="5" name="CuadroTexto 4"/>
          <p:cNvSpPr txBox="1"/>
          <p:nvPr/>
        </p:nvSpPr>
        <p:spPr>
          <a:xfrm>
            <a:off x="1261265" y="2211344"/>
            <a:ext cx="2292807" cy="646331"/>
          </a:xfrm>
          <a:prstGeom prst="rect">
            <a:avLst/>
          </a:prstGeom>
          <a:noFill/>
        </p:spPr>
        <p:txBody>
          <a:bodyPr wrap="none" rtlCol="0">
            <a:spAutoFit/>
          </a:bodyPr>
          <a:lstStyle/>
          <a:p>
            <a:r>
              <a:rPr lang="es-ES" dirty="0"/>
              <a:t>primer parámetro:</a:t>
            </a:r>
          </a:p>
          <a:p>
            <a:r>
              <a:rPr lang="es-ES" dirty="0"/>
              <a:t>nombre de la directiva</a:t>
            </a:r>
          </a:p>
        </p:txBody>
      </p:sp>
      <p:sp>
        <p:nvSpPr>
          <p:cNvPr id="6" name="CuadroTexto 5"/>
          <p:cNvSpPr txBox="1"/>
          <p:nvPr/>
        </p:nvSpPr>
        <p:spPr>
          <a:xfrm>
            <a:off x="4941141" y="1954145"/>
            <a:ext cx="3120287" cy="1200329"/>
          </a:xfrm>
          <a:prstGeom prst="rect">
            <a:avLst/>
          </a:prstGeom>
          <a:noFill/>
        </p:spPr>
        <p:txBody>
          <a:bodyPr wrap="square" rtlCol="0">
            <a:spAutoFit/>
          </a:bodyPr>
          <a:lstStyle/>
          <a:p>
            <a:r>
              <a:rPr lang="es-ES" dirty="0"/>
              <a:t>Debe estar en </a:t>
            </a:r>
            <a:r>
              <a:rPr lang="es-ES" dirty="0" err="1"/>
              <a:t>camelCase</a:t>
            </a:r>
            <a:r>
              <a:rPr lang="es-ES" dirty="0"/>
              <a:t>, que Angular reorganizara insertando guiones, como hace con sus propias directivas</a:t>
            </a:r>
          </a:p>
        </p:txBody>
      </p:sp>
      <p:sp>
        <p:nvSpPr>
          <p:cNvPr id="7" name="CuadroTexto 6"/>
          <p:cNvSpPr txBox="1"/>
          <p:nvPr/>
        </p:nvSpPr>
        <p:spPr>
          <a:xfrm>
            <a:off x="1261265" y="3009932"/>
            <a:ext cx="2671053" cy="923330"/>
          </a:xfrm>
          <a:prstGeom prst="rect">
            <a:avLst/>
          </a:prstGeom>
          <a:noFill/>
        </p:spPr>
        <p:txBody>
          <a:bodyPr wrap="square" rtlCol="0">
            <a:spAutoFit/>
          </a:bodyPr>
          <a:lstStyle/>
          <a:p>
            <a:r>
              <a:rPr lang="es-ES" dirty="0"/>
              <a:t>segundo parámetro:</a:t>
            </a:r>
          </a:p>
          <a:p>
            <a:r>
              <a:rPr lang="es-ES" dirty="0"/>
              <a:t>una función que devuelve un objeto "configuración"</a:t>
            </a:r>
            <a:endParaRPr lang="en-US" i="1" dirty="0"/>
          </a:p>
        </p:txBody>
      </p:sp>
      <p:cxnSp>
        <p:nvCxnSpPr>
          <p:cNvPr id="9" name="Conector recto de flecha 8"/>
          <p:cNvCxnSpPr>
            <a:stCxn id="6" idx="1"/>
            <a:endCxn id="5" idx="3"/>
          </p:cNvCxnSpPr>
          <p:nvPr/>
        </p:nvCxnSpPr>
        <p:spPr>
          <a:xfrm flipH="1" flipV="1">
            <a:off x="3554072" y="2534510"/>
            <a:ext cx="1387069" cy="1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145842" y="4388884"/>
            <a:ext cx="3590598" cy="1754326"/>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noProof="1"/>
              <a:t>.directive("miDirectiva", function () {</a:t>
            </a:r>
          </a:p>
          <a:p>
            <a:pPr lvl="1"/>
            <a:r>
              <a:rPr lang="es-ES" noProof="1"/>
              <a:t>return {</a:t>
            </a:r>
          </a:p>
          <a:p>
            <a:pPr lvl="2"/>
            <a:r>
              <a:rPr lang="es-ES" noProof="1"/>
              <a:t>restrict: "AE"</a:t>
            </a:r>
          </a:p>
          <a:p>
            <a:pPr lvl="2"/>
            <a:r>
              <a:rPr lang="es-ES" noProof="1"/>
              <a:t>template: {…}</a:t>
            </a:r>
          </a:p>
          <a:p>
            <a:pPr lvl="1"/>
            <a:r>
              <a:rPr lang="es-ES" noProof="1"/>
              <a:t>}</a:t>
            </a:r>
          </a:p>
          <a:p>
            <a:r>
              <a:rPr lang="es-ES" noProof="1"/>
              <a:t>})</a:t>
            </a:r>
          </a:p>
        </p:txBody>
      </p:sp>
    </p:spTree>
    <p:extLst>
      <p:ext uri="{BB962C8B-B14F-4D97-AF65-F5344CB8AC3E}">
        <p14:creationId xmlns:p14="http://schemas.microsoft.com/office/powerpoint/2010/main" val="13583123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configuración</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CuadroTexto 6"/>
          <p:cNvSpPr txBox="1"/>
          <p:nvPr/>
        </p:nvSpPr>
        <p:spPr>
          <a:xfrm>
            <a:off x="4108478" y="1380351"/>
            <a:ext cx="4595563" cy="369332"/>
          </a:xfrm>
          <a:prstGeom prst="rect">
            <a:avLst/>
          </a:prstGeom>
          <a:noFill/>
        </p:spPr>
        <p:txBody>
          <a:bodyPr wrap="square" rtlCol="0">
            <a:spAutoFit/>
          </a:bodyPr>
          <a:lstStyle/>
          <a:p>
            <a:r>
              <a:rPr lang="es-ES" dirty="0"/>
              <a:t>el objeto devuelto por el  segundo parámetro</a:t>
            </a:r>
            <a:endParaRPr lang="en-US" i="1" dirty="0"/>
          </a:p>
        </p:txBody>
      </p:sp>
      <p:sp>
        <p:nvSpPr>
          <p:cNvPr id="13" name="Rectángulo 12"/>
          <p:cNvSpPr/>
          <p:nvPr/>
        </p:nvSpPr>
        <p:spPr>
          <a:xfrm>
            <a:off x="1907297" y="2699245"/>
            <a:ext cx="2021566" cy="369332"/>
          </a:xfrm>
          <a:prstGeom prst="rect">
            <a:avLst/>
          </a:prstGeom>
        </p:spPr>
        <p:txBody>
          <a:bodyPr wrap="square">
            <a:spAutoFit/>
          </a:bodyPr>
          <a:lstStyle/>
          <a:p>
            <a:r>
              <a:rPr lang="es-ES" dirty="0"/>
              <a:t>Propiedades (API) </a:t>
            </a:r>
          </a:p>
        </p:txBody>
      </p:sp>
      <p:sp>
        <p:nvSpPr>
          <p:cNvPr id="14" name="Rectángulo 13"/>
          <p:cNvSpPr/>
          <p:nvPr/>
        </p:nvSpPr>
        <p:spPr>
          <a:xfrm>
            <a:off x="1420555" y="4761371"/>
            <a:ext cx="1397947" cy="646331"/>
          </a:xfrm>
          <a:prstGeom prst="rect">
            <a:avLst/>
          </a:prstGeom>
        </p:spPr>
        <p:txBody>
          <a:bodyPr wrap="none">
            <a:spAutoFit/>
          </a:bodyPr>
          <a:lstStyle/>
          <a:p>
            <a:r>
              <a:rPr lang="en-US" i="1" dirty="0"/>
              <a:t>template</a:t>
            </a:r>
          </a:p>
          <a:p>
            <a:r>
              <a:rPr lang="en-US" i="1" noProof="1"/>
              <a:t>templateURL</a:t>
            </a:r>
            <a:endParaRPr lang="en-US" noProof="1"/>
          </a:p>
        </p:txBody>
      </p:sp>
      <p:sp>
        <p:nvSpPr>
          <p:cNvPr id="15" name="CuadroTexto 14"/>
          <p:cNvSpPr txBox="1"/>
          <p:nvPr/>
        </p:nvSpPr>
        <p:spPr>
          <a:xfrm>
            <a:off x="887633" y="1380351"/>
            <a:ext cx="2305183" cy="369332"/>
          </a:xfrm>
          <a:prstGeom prst="rect">
            <a:avLst/>
          </a:prstGeom>
          <a:noFill/>
        </p:spPr>
        <p:txBody>
          <a:bodyPr wrap="none" rtlCol="0">
            <a:spAutoFit/>
          </a:bodyPr>
          <a:lstStyle/>
          <a:p>
            <a:r>
              <a:rPr lang="es-ES" dirty="0"/>
              <a:t>objeto "configuración"</a:t>
            </a:r>
          </a:p>
        </p:txBody>
      </p:sp>
      <p:cxnSp>
        <p:nvCxnSpPr>
          <p:cNvPr id="17" name="Conector recto de flecha 16"/>
          <p:cNvCxnSpPr>
            <a:stCxn id="15" idx="3"/>
          </p:cNvCxnSpPr>
          <p:nvPr/>
        </p:nvCxnSpPr>
        <p:spPr>
          <a:xfrm>
            <a:off x="3192816" y="1565017"/>
            <a:ext cx="800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3886206" y="4761371"/>
            <a:ext cx="4606197" cy="646331"/>
          </a:xfrm>
          <a:prstGeom prst="rect">
            <a:avLst/>
          </a:prstGeom>
          <a:noFill/>
        </p:spPr>
        <p:txBody>
          <a:bodyPr wrap="none" rtlCol="0">
            <a:spAutoFit/>
          </a:bodyPr>
          <a:lstStyle/>
          <a:p>
            <a:r>
              <a:rPr lang="es-ES" dirty="0"/>
              <a:t>la expresión que generara la directiva</a:t>
            </a:r>
          </a:p>
          <a:p>
            <a:r>
              <a:rPr lang="es-ES" dirty="0"/>
              <a:t>el fichero en el que se almacena esta expresión</a:t>
            </a:r>
          </a:p>
        </p:txBody>
      </p:sp>
      <p:cxnSp>
        <p:nvCxnSpPr>
          <p:cNvPr id="22" name="Conector recto de flecha 21"/>
          <p:cNvCxnSpPr>
            <a:stCxn id="14" idx="3"/>
            <a:endCxn id="19" idx="1"/>
          </p:cNvCxnSpPr>
          <p:nvPr/>
        </p:nvCxnSpPr>
        <p:spPr>
          <a:xfrm>
            <a:off x="2818502" y="5084537"/>
            <a:ext cx="1067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1448964" y="5784753"/>
            <a:ext cx="875753" cy="369332"/>
          </a:xfrm>
          <a:prstGeom prst="rect">
            <a:avLst/>
          </a:prstGeom>
        </p:spPr>
        <p:txBody>
          <a:bodyPr wrap="none">
            <a:spAutoFit/>
          </a:bodyPr>
          <a:lstStyle>
            <a:defPPr>
              <a:defRPr lang="es-ES"/>
            </a:defPPr>
            <a:lvl1pPr>
              <a:defRPr i="1"/>
            </a:lvl1pPr>
          </a:lstStyle>
          <a:p>
            <a:r>
              <a:rPr lang="en-US" dirty="0"/>
              <a:t>replace</a:t>
            </a:r>
          </a:p>
        </p:txBody>
      </p:sp>
      <p:sp>
        <p:nvSpPr>
          <p:cNvPr id="29" name="CuadroTexto 28"/>
          <p:cNvSpPr txBox="1"/>
          <p:nvPr/>
        </p:nvSpPr>
        <p:spPr>
          <a:xfrm>
            <a:off x="3699330" y="5646254"/>
            <a:ext cx="4606197" cy="646331"/>
          </a:xfrm>
          <a:prstGeom prst="rect">
            <a:avLst/>
          </a:prstGeom>
          <a:noFill/>
        </p:spPr>
        <p:txBody>
          <a:bodyPr wrap="square" rtlCol="0">
            <a:spAutoFit/>
          </a:bodyPr>
          <a:lstStyle/>
          <a:p>
            <a:r>
              <a:rPr lang="es-ES" dirty="0"/>
              <a:t>el elemento que invoca la directiva se mantiene o es sustituido por la salida de esta</a:t>
            </a:r>
          </a:p>
        </p:txBody>
      </p:sp>
      <p:cxnSp>
        <p:nvCxnSpPr>
          <p:cNvPr id="31" name="Conector recto de flecha 30"/>
          <p:cNvCxnSpPr>
            <a:stCxn id="28" idx="3"/>
            <a:endCxn id="29" idx="1"/>
          </p:cNvCxnSpPr>
          <p:nvPr/>
        </p:nvCxnSpPr>
        <p:spPr>
          <a:xfrm>
            <a:off x="2324717" y="5969419"/>
            <a:ext cx="13746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p:cNvSpPr/>
          <p:nvPr/>
        </p:nvSpPr>
        <p:spPr>
          <a:xfrm>
            <a:off x="4635611" y="1985949"/>
            <a:ext cx="2733633" cy="2031325"/>
          </a:xfrm>
          <a:prstGeom prst="rect">
            <a:avLst/>
          </a:prstGeom>
        </p:spPr>
        <p:txBody>
          <a:bodyPr wrap="none">
            <a:spAutoFit/>
          </a:bodyPr>
          <a:lstStyle/>
          <a:p>
            <a:pPr marL="285750" indent="-285750">
              <a:buFont typeface="Arial" panose="020B0604020202020204" pitchFamily="34" charset="0"/>
              <a:buChar char="•"/>
            </a:pPr>
            <a:r>
              <a:rPr lang="en-US" dirty="0"/>
              <a:t>template / </a:t>
            </a:r>
            <a:r>
              <a:rPr lang="en-US" noProof="1"/>
              <a:t>templateURL</a:t>
            </a:r>
          </a:p>
          <a:p>
            <a:pPr marL="285750" indent="-285750">
              <a:buFont typeface="Arial" panose="020B0604020202020204" pitchFamily="34" charset="0"/>
              <a:buChar char="•"/>
            </a:pPr>
            <a:r>
              <a:rPr lang="en-US" dirty="0"/>
              <a:t>replace (deprecated)</a:t>
            </a:r>
          </a:p>
          <a:p>
            <a:pPr marL="285750" indent="-285750">
              <a:buFont typeface="Arial" panose="020B0604020202020204" pitchFamily="34" charset="0"/>
              <a:buChar char="•"/>
            </a:pPr>
            <a:r>
              <a:rPr lang="en-US" noProof="1"/>
              <a:t>restrict</a:t>
            </a:r>
            <a:endParaRPr lang="es-ES" dirty="0"/>
          </a:p>
          <a:p>
            <a:pPr marL="285750" indent="-285750">
              <a:buFont typeface="Arial" panose="020B0604020202020204" pitchFamily="34" charset="0"/>
              <a:buChar char="•"/>
            </a:pPr>
            <a:r>
              <a:rPr lang="es-ES" dirty="0" err="1"/>
              <a:t>scope</a:t>
            </a:r>
            <a:endParaRPr lang="es-ES" dirty="0"/>
          </a:p>
          <a:p>
            <a:pPr marL="285750" indent="-285750">
              <a:buFont typeface="Arial" panose="020B0604020202020204" pitchFamily="34" charset="0"/>
              <a:buChar char="•"/>
            </a:pPr>
            <a:r>
              <a:rPr lang="en-US" noProof="1"/>
              <a:t>link</a:t>
            </a:r>
            <a:r>
              <a:rPr lang="es-ES" dirty="0"/>
              <a:t> </a:t>
            </a:r>
          </a:p>
          <a:p>
            <a:pPr marL="285750" indent="-285750">
              <a:buFont typeface="Arial" panose="020B0604020202020204" pitchFamily="34" charset="0"/>
              <a:buChar char="•"/>
            </a:pPr>
            <a:r>
              <a:rPr lang="es-ES" dirty="0" err="1"/>
              <a:t>require</a:t>
            </a:r>
            <a:endParaRPr lang="es-ES" dirty="0"/>
          </a:p>
          <a:p>
            <a:pPr marL="285750" indent="-285750">
              <a:buFont typeface="Arial" panose="020B0604020202020204" pitchFamily="34" charset="0"/>
              <a:buChar char="•"/>
            </a:pPr>
            <a:r>
              <a:rPr lang="es-ES" dirty="0" err="1"/>
              <a:t>controller</a:t>
            </a:r>
            <a:endParaRPr lang="es-ES" dirty="0"/>
          </a:p>
        </p:txBody>
      </p:sp>
    </p:spTree>
    <p:extLst>
      <p:ext uri="{BB962C8B-B14F-4D97-AF65-F5344CB8AC3E}">
        <p14:creationId xmlns:p14="http://schemas.microsoft.com/office/powerpoint/2010/main" val="25690029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configuración</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3806900" y="2043664"/>
            <a:ext cx="3517912" cy="1200329"/>
          </a:xfrm>
          <a:prstGeom prst="rect">
            <a:avLst/>
          </a:prstGeom>
        </p:spPr>
        <p:txBody>
          <a:bodyPr wrap="square">
            <a:spAutoFit/>
          </a:bodyPr>
          <a:lstStyle/>
          <a:p>
            <a:r>
              <a:rPr lang="en-US" dirty="0"/>
              <a:t>A &lt;span color-list &gt;&lt;/span&gt;</a:t>
            </a:r>
          </a:p>
          <a:p>
            <a:r>
              <a:rPr lang="en-US" dirty="0"/>
              <a:t>E &lt;color-list&gt;&lt;/color-list&gt;</a:t>
            </a:r>
          </a:p>
          <a:p>
            <a:r>
              <a:rPr lang="en-US" dirty="0"/>
              <a:t>C &lt;span class="color-list"&gt;&lt;/span&gt;</a:t>
            </a:r>
          </a:p>
          <a:p>
            <a:r>
              <a:rPr lang="en-US" dirty="0"/>
              <a:t>M &lt;!-- directive: color-list --&gt;</a:t>
            </a:r>
            <a:endParaRPr lang="es-ES" dirty="0"/>
          </a:p>
        </p:txBody>
      </p:sp>
      <p:sp>
        <p:nvSpPr>
          <p:cNvPr id="12" name="Rectángulo 11"/>
          <p:cNvSpPr/>
          <p:nvPr/>
        </p:nvSpPr>
        <p:spPr>
          <a:xfrm>
            <a:off x="1154374" y="1591991"/>
            <a:ext cx="842538" cy="369332"/>
          </a:xfrm>
          <a:prstGeom prst="rect">
            <a:avLst/>
          </a:prstGeom>
        </p:spPr>
        <p:txBody>
          <a:bodyPr wrap="none">
            <a:spAutoFit/>
          </a:bodyPr>
          <a:lstStyle/>
          <a:p>
            <a:r>
              <a:rPr lang="en-US" i="1" dirty="0"/>
              <a:t>restrict</a:t>
            </a:r>
            <a:endParaRPr lang="es-ES" dirty="0"/>
          </a:p>
        </p:txBody>
      </p:sp>
      <p:sp>
        <p:nvSpPr>
          <p:cNvPr id="20" name="CuadroTexto 19"/>
          <p:cNvSpPr txBox="1"/>
          <p:nvPr/>
        </p:nvSpPr>
        <p:spPr>
          <a:xfrm>
            <a:off x="3406420" y="1591991"/>
            <a:ext cx="3551100" cy="369332"/>
          </a:xfrm>
          <a:prstGeom prst="rect">
            <a:avLst/>
          </a:prstGeom>
          <a:noFill/>
        </p:spPr>
        <p:txBody>
          <a:bodyPr wrap="none" rtlCol="0">
            <a:spAutoFit/>
          </a:bodyPr>
          <a:lstStyle/>
          <a:p>
            <a:r>
              <a:rPr lang="es-ES" dirty="0"/>
              <a:t>los modos de invocación permitidos</a:t>
            </a:r>
          </a:p>
        </p:txBody>
      </p:sp>
      <p:cxnSp>
        <p:nvCxnSpPr>
          <p:cNvPr id="25" name="Conector recto de flecha 24"/>
          <p:cNvCxnSpPr>
            <a:stCxn id="12" idx="3"/>
            <a:endCxn id="20" idx="1"/>
          </p:cNvCxnSpPr>
          <p:nvPr/>
        </p:nvCxnSpPr>
        <p:spPr>
          <a:xfrm>
            <a:off x="1996912" y="1776657"/>
            <a:ext cx="1409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4388877" y="4355220"/>
            <a:ext cx="3150620" cy="369332"/>
          </a:xfrm>
          <a:prstGeom prst="rect">
            <a:avLst/>
          </a:prstGeom>
          <a:noFill/>
        </p:spPr>
        <p:txBody>
          <a:bodyPr wrap="square" rtlCol="0">
            <a:spAutoFit/>
          </a:bodyPr>
          <a:lstStyle/>
          <a:p>
            <a:r>
              <a:rPr lang="es-ES" dirty="0"/>
              <a:t>posible </a:t>
            </a:r>
            <a:r>
              <a:rPr lang="es-ES" dirty="0" err="1"/>
              <a:t>scope</a:t>
            </a:r>
            <a:r>
              <a:rPr lang="es-ES" dirty="0"/>
              <a:t> de la directiva</a:t>
            </a:r>
          </a:p>
        </p:txBody>
      </p:sp>
      <p:cxnSp>
        <p:nvCxnSpPr>
          <p:cNvPr id="36" name="Conector recto de flecha 35"/>
          <p:cNvCxnSpPr>
            <a:endCxn id="35" idx="1"/>
          </p:cNvCxnSpPr>
          <p:nvPr/>
        </p:nvCxnSpPr>
        <p:spPr>
          <a:xfrm>
            <a:off x="2651792" y="4539886"/>
            <a:ext cx="1737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838951" y="4355220"/>
            <a:ext cx="733344" cy="369332"/>
          </a:xfrm>
          <a:prstGeom prst="rect">
            <a:avLst/>
          </a:prstGeom>
        </p:spPr>
        <p:txBody>
          <a:bodyPr wrap="square">
            <a:spAutoFit/>
          </a:bodyPr>
          <a:lstStyle/>
          <a:p>
            <a:r>
              <a:rPr lang="es-ES" dirty="0" err="1"/>
              <a:t>scope</a:t>
            </a:r>
            <a:endParaRPr lang="es-ES" dirty="0"/>
          </a:p>
        </p:txBody>
      </p:sp>
      <p:sp>
        <p:nvSpPr>
          <p:cNvPr id="13" name="CuadroTexto 12"/>
          <p:cNvSpPr txBox="1"/>
          <p:nvPr/>
        </p:nvSpPr>
        <p:spPr>
          <a:xfrm>
            <a:off x="3673791" y="3397197"/>
            <a:ext cx="3905813" cy="369332"/>
          </a:xfrm>
          <a:prstGeom prst="rect">
            <a:avLst/>
          </a:prstGeom>
          <a:noFill/>
        </p:spPr>
        <p:txBody>
          <a:bodyPr wrap="none" rtlCol="0">
            <a:spAutoFit/>
          </a:bodyPr>
          <a:lstStyle/>
          <a:p>
            <a:r>
              <a:rPr lang="es-ES" dirty="0"/>
              <a:t>parámetros referencia a otras directivas</a:t>
            </a:r>
          </a:p>
        </p:txBody>
      </p:sp>
      <p:cxnSp>
        <p:nvCxnSpPr>
          <p:cNvPr id="14" name="Conector recto de flecha 13"/>
          <p:cNvCxnSpPr/>
          <p:nvPr/>
        </p:nvCxnSpPr>
        <p:spPr>
          <a:xfrm>
            <a:off x="2231047" y="3644900"/>
            <a:ext cx="1409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838951" y="4909217"/>
            <a:ext cx="513282" cy="369332"/>
          </a:xfrm>
          <a:prstGeom prst="rect">
            <a:avLst/>
          </a:prstGeom>
        </p:spPr>
        <p:txBody>
          <a:bodyPr wrap="none">
            <a:spAutoFit/>
          </a:bodyPr>
          <a:lstStyle>
            <a:defPPr>
              <a:defRPr lang="es-ES"/>
            </a:defPPr>
            <a:lvl1pPr>
              <a:defRPr i="1"/>
            </a:lvl1pPr>
          </a:lstStyle>
          <a:p>
            <a:r>
              <a:rPr lang="en-US" dirty="0"/>
              <a:t>link</a:t>
            </a:r>
          </a:p>
        </p:txBody>
      </p:sp>
      <p:sp>
        <p:nvSpPr>
          <p:cNvPr id="16" name="CuadroTexto 15"/>
          <p:cNvSpPr txBox="1"/>
          <p:nvPr/>
        </p:nvSpPr>
        <p:spPr>
          <a:xfrm>
            <a:off x="4345200" y="4909217"/>
            <a:ext cx="3123366" cy="369332"/>
          </a:xfrm>
          <a:prstGeom prst="rect">
            <a:avLst/>
          </a:prstGeom>
          <a:noFill/>
        </p:spPr>
        <p:txBody>
          <a:bodyPr wrap="square" rtlCol="0">
            <a:spAutoFit/>
          </a:bodyPr>
          <a:lstStyle/>
          <a:p>
            <a:r>
              <a:rPr lang="es-ES" dirty="0"/>
              <a:t>la función "link" de la directiva</a:t>
            </a:r>
          </a:p>
        </p:txBody>
      </p:sp>
      <p:cxnSp>
        <p:nvCxnSpPr>
          <p:cNvPr id="17" name="Conector recto de flecha 16"/>
          <p:cNvCxnSpPr>
            <a:stCxn id="15" idx="3"/>
            <a:endCxn id="16" idx="1"/>
          </p:cNvCxnSpPr>
          <p:nvPr/>
        </p:nvCxnSpPr>
        <p:spPr>
          <a:xfrm>
            <a:off x="2352233" y="5093883"/>
            <a:ext cx="1992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1802916" y="5450106"/>
            <a:ext cx="1098634" cy="369332"/>
          </a:xfrm>
          <a:prstGeom prst="rect">
            <a:avLst/>
          </a:prstGeom>
        </p:spPr>
        <p:txBody>
          <a:bodyPr wrap="none">
            <a:spAutoFit/>
          </a:bodyPr>
          <a:lstStyle/>
          <a:p>
            <a:r>
              <a:rPr lang="es-ES" dirty="0" err="1"/>
              <a:t>controller</a:t>
            </a:r>
            <a:endParaRPr lang="es-ES" dirty="0"/>
          </a:p>
        </p:txBody>
      </p:sp>
      <p:sp>
        <p:nvSpPr>
          <p:cNvPr id="19" name="Rectángulo 18"/>
          <p:cNvSpPr/>
          <p:nvPr/>
        </p:nvSpPr>
        <p:spPr>
          <a:xfrm>
            <a:off x="1181329" y="3397197"/>
            <a:ext cx="866327" cy="369332"/>
          </a:xfrm>
          <a:prstGeom prst="rect">
            <a:avLst/>
          </a:prstGeom>
        </p:spPr>
        <p:txBody>
          <a:bodyPr wrap="none">
            <a:spAutoFit/>
          </a:bodyPr>
          <a:lstStyle/>
          <a:p>
            <a:r>
              <a:rPr lang="es-ES" dirty="0" err="1"/>
              <a:t>require</a:t>
            </a:r>
            <a:endParaRPr lang="es-ES" dirty="0"/>
          </a:p>
        </p:txBody>
      </p:sp>
      <p:sp>
        <p:nvSpPr>
          <p:cNvPr id="21" name="CuadroTexto 20"/>
          <p:cNvSpPr txBox="1"/>
          <p:nvPr/>
        </p:nvSpPr>
        <p:spPr>
          <a:xfrm>
            <a:off x="4345199" y="5450106"/>
            <a:ext cx="3355591" cy="369332"/>
          </a:xfrm>
          <a:prstGeom prst="rect">
            <a:avLst/>
          </a:prstGeom>
          <a:noFill/>
        </p:spPr>
        <p:txBody>
          <a:bodyPr wrap="square" rtlCol="0">
            <a:spAutoFit/>
          </a:bodyPr>
          <a:lstStyle/>
          <a:p>
            <a:r>
              <a:rPr lang="es-ES" dirty="0"/>
              <a:t>posible </a:t>
            </a:r>
            <a:r>
              <a:rPr lang="es-ES" dirty="0" err="1"/>
              <a:t>controller</a:t>
            </a:r>
            <a:r>
              <a:rPr lang="es-ES" dirty="0"/>
              <a:t> de la directiva</a:t>
            </a:r>
          </a:p>
        </p:txBody>
      </p:sp>
      <p:cxnSp>
        <p:nvCxnSpPr>
          <p:cNvPr id="22" name="Conector recto de flecha 21"/>
          <p:cNvCxnSpPr>
            <a:stCxn id="18" idx="3"/>
            <a:endCxn id="21" idx="1"/>
          </p:cNvCxnSpPr>
          <p:nvPr/>
        </p:nvCxnSpPr>
        <p:spPr>
          <a:xfrm>
            <a:off x="2901550" y="5634772"/>
            <a:ext cx="1443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929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Usuario: directiva propia</a:t>
            </a:r>
          </a:p>
        </p:txBody>
      </p:sp>
      <p:pic>
        <p:nvPicPr>
          <p:cNvPr id="4" name="Imagen 3"/>
          <p:cNvPicPr>
            <a:picLocks noChangeAspect="1"/>
          </p:cNvPicPr>
          <p:nvPr/>
        </p:nvPicPr>
        <p:blipFill>
          <a:blip r:embed="rId2"/>
          <a:stretch>
            <a:fillRect/>
          </a:stretch>
        </p:blipFill>
        <p:spPr>
          <a:xfrm>
            <a:off x="3392256" y="1460311"/>
            <a:ext cx="4849640" cy="4863130"/>
          </a:xfrm>
          <a:prstGeom prst="rect">
            <a:avLst/>
          </a:prstGeom>
        </p:spPr>
      </p:pic>
      <p:sp>
        <p:nvSpPr>
          <p:cNvPr id="5" name="CuadroTexto 4"/>
          <p:cNvSpPr txBox="1"/>
          <p:nvPr/>
        </p:nvSpPr>
        <p:spPr>
          <a:xfrm>
            <a:off x="518614" y="2129051"/>
            <a:ext cx="2565779" cy="2862322"/>
          </a:xfrm>
          <a:prstGeom prst="rect">
            <a:avLst/>
          </a:prstGeom>
          <a:noFill/>
        </p:spPr>
        <p:txBody>
          <a:bodyPr wrap="square" rtlCol="0">
            <a:spAutoFit/>
          </a:bodyPr>
          <a:lstStyle/>
          <a:p>
            <a:r>
              <a:rPr lang="es-ES" dirty="0"/>
              <a:t>Los datos de usuario de muestran mediante el empleo de una </a:t>
            </a:r>
            <a:r>
              <a:rPr lang="es-ES" b="1" dirty="0"/>
              <a:t>directiva propia</a:t>
            </a:r>
            <a:r>
              <a:rPr lang="es-ES" dirty="0"/>
              <a:t>.</a:t>
            </a:r>
          </a:p>
          <a:p>
            <a:endParaRPr lang="es-ES" dirty="0"/>
          </a:p>
          <a:p>
            <a:r>
              <a:rPr lang="es-ES" dirty="0"/>
              <a:t>Los siguientes datos sólo se muestran con el usuario inicial, como ejemplo de las directicas </a:t>
            </a:r>
            <a:r>
              <a:rPr lang="es-ES" i="1" noProof="1"/>
              <a:t>ngChange</a:t>
            </a:r>
            <a:r>
              <a:rPr lang="es-ES" dirty="0"/>
              <a:t> y </a:t>
            </a:r>
            <a:r>
              <a:rPr lang="ibb-NG" noProof="1"/>
              <a:t>ngHide</a:t>
            </a:r>
          </a:p>
        </p:txBody>
      </p:sp>
    </p:spTree>
    <p:extLst>
      <p:ext uri="{BB962C8B-B14F-4D97-AF65-F5344CB8AC3E}">
        <p14:creationId xmlns:p14="http://schemas.microsoft.com/office/powerpoint/2010/main" val="9115229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n-US" dirty="0"/>
              <a:t>scope</a:t>
            </a:r>
            <a:r>
              <a:rPr lang="es-ES" dirty="0"/>
              <a:t> en las directivas</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791865" y="3184380"/>
            <a:ext cx="1323474" cy="369332"/>
          </a:xfrm>
          <a:prstGeom prst="rect">
            <a:avLst/>
          </a:prstGeom>
        </p:spPr>
        <p:txBody>
          <a:bodyPr wrap="square">
            <a:spAutoFit/>
          </a:bodyPr>
          <a:lstStyle/>
          <a:p>
            <a:r>
              <a:rPr lang="en-US" dirty="0"/>
              <a:t>scope: true</a:t>
            </a:r>
            <a:endParaRPr lang="es-ES" dirty="0"/>
          </a:p>
        </p:txBody>
      </p:sp>
      <p:sp>
        <p:nvSpPr>
          <p:cNvPr id="5" name="Rectángulo 4"/>
          <p:cNvSpPr/>
          <p:nvPr/>
        </p:nvSpPr>
        <p:spPr>
          <a:xfrm>
            <a:off x="1791865" y="4328307"/>
            <a:ext cx="998671" cy="369332"/>
          </a:xfrm>
          <a:prstGeom prst="rect">
            <a:avLst/>
          </a:prstGeom>
        </p:spPr>
        <p:txBody>
          <a:bodyPr wrap="square">
            <a:spAutoFit/>
          </a:bodyPr>
          <a:lstStyle/>
          <a:p>
            <a:r>
              <a:rPr lang="en-US" dirty="0"/>
              <a:t>scope: {}</a:t>
            </a:r>
            <a:endParaRPr lang="es-ES" dirty="0"/>
          </a:p>
        </p:txBody>
      </p:sp>
      <p:sp>
        <p:nvSpPr>
          <p:cNvPr id="6" name="CuadroTexto 5"/>
          <p:cNvSpPr txBox="1"/>
          <p:nvPr/>
        </p:nvSpPr>
        <p:spPr>
          <a:xfrm>
            <a:off x="1791865" y="2430865"/>
            <a:ext cx="4559646" cy="369332"/>
          </a:xfrm>
          <a:prstGeom prst="rect">
            <a:avLst/>
          </a:prstGeom>
          <a:noFill/>
        </p:spPr>
        <p:txBody>
          <a:bodyPr wrap="none" rtlCol="0">
            <a:spAutoFit/>
          </a:bodyPr>
          <a:lstStyle/>
          <a:p>
            <a:r>
              <a:rPr lang="es-ES" dirty="0"/>
              <a:t>por defecto la directiva utiliza el </a:t>
            </a:r>
            <a:r>
              <a:rPr lang="en-US" i="1" dirty="0"/>
              <a:t>scope</a:t>
            </a:r>
            <a:r>
              <a:rPr lang="es-ES" dirty="0"/>
              <a:t> "padre"</a:t>
            </a:r>
          </a:p>
        </p:txBody>
      </p:sp>
      <p:sp>
        <p:nvSpPr>
          <p:cNvPr id="7" name="CuadroTexto 6"/>
          <p:cNvSpPr txBox="1"/>
          <p:nvPr/>
        </p:nvSpPr>
        <p:spPr>
          <a:xfrm>
            <a:off x="3600331" y="3045881"/>
            <a:ext cx="4369870" cy="646331"/>
          </a:xfrm>
          <a:prstGeom prst="rect">
            <a:avLst/>
          </a:prstGeom>
          <a:noFill/>
        </p:spPr>
        <p:txBody>
          <a:bodyPr wrap="square" rtlCol="0">
            <a:spAutoFit/>
          </a:bodyPr>
          <a:lstStyle/>
          <a:p>
            <a:r>
              <a:rPr lang="es-ES" dirty="0"/>
              <a:t>la directiva utiliza un </a:t>
            </a:r>
            <a:r>
              <a:rPr lang="en-US" i="1" dirty="0"/>
              <a:t>scope</a:t>
            </a:r>
            <a:r>
              <a:rPr lang="es-ES" dirty="0"/>
              <a:t> "hijo" creado por herencia prototípica a partir del padre</a:t>
            </a:r>
          </a:p>
        </p:txBody>
      </p:sp>
      <p:cxnSp>
        <p:nvCxnSpPr>
          <p:cNvPr id="9" name="Conector recto de flecha 8"/>
          <p:cNvCxnSpPr>
            <a:stCxn id="4" idx="3"/>
            <a:endCxn id="7" idx="1"/>
          </p:cNvCxnSpPr>
          <p:nvPr/>
        </p:nvCxnSpPr>
        <p:spPr>
          <a:xfrm>
            <a:off x="3115339" y="3369046"/>
            <a:ext cx="4849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00331" y="4051308"/>
            <a:ext cx="3809480" cy="923330"/>
          </a:xfrm>
          <a:prstGeom prst="rect">
            <a:avLst/>
          </a:prstGeom>
          <a:noFill/>
        </p:spPr>
        <p:txBody>
          <a:bodyPr wrap="square" rtlCol="0">
            <a:spAutoFit/>
          </a:bodyPr>
          <a:lstStyle/>
          <a:p>
            <a:r>
              <a:rPr lang="es-ES" dirty="0"/>
              <a:t>la directiva utiliza un </a:t>
            </a:r>
            <a:r>
              <a:rPr lang="en-US" i="1" dirty="0"/>
              <a:t>scope</a:t>
            </a:r>
            <a:r>
              <a:rPr lang="es-ES" dirty="0"/>
              <a:t> "aislado" (</a:t>
            </a:r>
            <a:r>
              <a:rPr lang="en-US" dirty="0"/>
              <a:t>isolated</a:t>
            </a:r>
            <a:r>
              <a:rPr lang="es-ES" dirty="0"/>
              <a:t>) completamente independiente de cualquier otro</a:t>
            </a:r>
          </a:p>
        </p:txBody>
      </p:sp>
      <p:cxnSp>
        <p:nvCxnSpPr>
          <p:cNvPr id="12" name="Conector recto de flecha 11"/>
          <p:cNvCxnSpPr>
            <a:stCxn id="5" idx="3"/>
            <a:endCxn id="10" idx="1"/>
          </p:cNvCxnSpPr>
          <p:nvPr/>
        </p:nvCxnSpPr>
        <p:spPr>
          <a:xfrm>
            <a:off x="2790536" y="4512973"/>
            <a:ext cx="809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1010653" y="1624750"/>
            <a:ext cx="6465809" cy="369332"/>
          </a:xfrm>
          <a:prstGeom prst="rect">
            <a:avLst/>
          </a:prstGeom>
          <a:noFill/>
        </p:spPr>
        <p:txBody>
          <a:bodyPr wrap="none" rtlCol="0">
            <a:spAutoFit/>
          </a:bodyPr>
          <a:lstStyle/>
          <a:p>
            <a:r>
              <a:rPr lang="es-ES" dirty="0"/>
              <a:t>En el objeto configuración es posible definir el </a:t>
            </a:r>
            <a:r>
              <a:rPr lang="en-US" i="1" dirty="0"/>
              <a:t>scope</a:t>
            </a:r>
            <a:r>
              <a:rPr lang="es-ES" dirty="0"/>
              <a:t> de la directiva</a:t>
            </a:r>
          </a:p>
        </p:txBody>
      </p:sp>
      <p:sp>
        <p:nvSpPr>
          <p:cNvPr id="8" name="Rectángulo 7"/>
          <p:cNvSpPr/>
          <p:nvPr/>
        </p:nvSpPr>
        <p:spPr>
          <a:xfrm>
            <a:off x="4445306" y="5159376"/>
            <a:ext cx="3524895" cy="923330"/>
          </a:xfrm>
          <a:prstGeom prst="rect">
            <a:avLst/>
          </a:prstGeom>
        </p:spPr>
        <p:txBody>
          <a:bodyPr wrap="square">
            <a:spAutoFit/>
          </a:bodyPr>
          <a:lstStyle/>
          <a:p>
            <a:r>
              <a:rPr lang="es-ES" dirty="0"/>
              <a:t>@: vinculación en un solo sentido, </a:t>
            </a:r>
          </a:p>
          <a:p>
            <a:r>
              <a:rPr lang="es-ES" dirty="0"/>
              <a:t>=: vinculación en ambos sentidos, </a:t>
            </a:r>
          </a:p>
          <a:p>
            <a:r>
              <a:rPr lang="es-ES" dirty="0"/>
              <a:t>&amp;: vinculación de métodos</a:t>
            </a:r>
          </a:p>
        </p:txBody>
      </p:sp>
    </p:spTree>
    <p:extLst>
      <p:ext uri="{BB962C8B-B14F-4D97-AF65-F5344CB8AC3E}">
        <p14:creationId xmlns:p14="http://schemas.microsoft.com/office/powerpoint/2010/main" val="3332096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función "link" </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35" name="CuadroTexto 34"/>
          <p:cNvSpPr txBox="1"/>
          <p:nvPr/>
        </p:nvSpPr>
        <p:spPr>
          <a:xfrm>
            <a:off x="1172222" y="1408292"/>
            <a:ext cx="6889207" cy="646331"/>
          </a:xfrm>
          <a:prstGeom prst="rect">
            <a:avLst/>
          </a:prstGeom>
          <a:noFill/>
        </p:spPr>
        <p:txBody>
          <a:bodyPr wrap="square" rtlCol="0">
            <a:spAutoFit/>
          </a:bodyPr>
          <a:lstStyle/>
          <a:p>
            <a:r>
              <a:rPr lang="es-ES" dirty="0"/>
              <a:t>permite hacer operaciones  relacionadas con el </a:t>
            </a:r>
            <a:r>
              <a:rPr lang="en-US" i="1" dirty="0"/>
              <a:t>scope</a:t>
            </a:r>
            <a:r>
              <a:rPr lang="es-ES" dirty="0"/>
              <a:t> desde la directiva con objeto de construir expresiones más complejas en la salida</a:t>
            </a:r>
          </a:p>
        </p:txBody>
      </p:sp>
      <p:sp>
        <p:nvSpPr>
          <p:cNvPr id="6" name="CuadroTexto 5"/>
          <p:cNvSpPr txBox="1"/>
          <p:nvPr/>
        </p:nvSpPr>
        <p:spPr>
          <a:xfrm>
            <a:off x="1914233" y="2160672"/>
            <a:ext cx="6147196" cy="1200329"/>
          </a:xfrm>
          <a:prstGeom prst="rect">
            <a:avLst/>
          </a:prstGeom>
          <a:noFill/>
        </p:spPr>
        <p:txBody>
          <a:bodyPr wrap="none" rtlCol="0">
            <a:spAutoFit/>
          </a:bodyPr>
          <a:lstStyle/>
          <a:p>
            <a:pPr marL="285750" indent="-285750">
              <a:buFont typeface="Arial" panose="020B0604020202020204" pitchFamily="34" charset="0"/>
              <a:buChar char="•"/>
            </a:pPr>
            <a:r>
              <a:rPr lang="es-ES" dirty="0"/>
              <a:t>modificar los valores del modelo</a:t>
            </a:r>
          </a:p>
          <a:p>
            <a:pPr marL="285750" indent="-285750">
              <a:buFont typeface="Arial" panose="020B0604020202020204" pitchFamily="34" charset="0"/>
              <a:buChar char="•"/>
            </a:pPr>
            <a:r>
              <a:rPr lang="es-ES" dirty="0"/>
              <a:t>comprobar (</a:t>
            </a:r>
            <a:r>
              <a:rPr lang="en-US" i="1" dirty="0"/>
              <a:t>watch </a:t>
            </a:r>
            <a:r>
              <a:rPr lang="es-ES" dirty="0"/>
              <a:t>) sus posibles cambios</a:t>
            </a:r>
          </a:p>
          <a:p>
            <a:pPr marL="285750" indent="-285750">
              <a:buFont typeface="Arial" panose="020B0604020202020204" pitchFamily="34" charset="0"/>
              <a:buChar char="•"/>
            </a:pPr>
            <a:r>
              <a:rPr lang="es-ES" dirty="0"/>
              <a:t>añadir manejadores de eventos para los elementos del DOM</a:t>
            </a:r>
          </a:p>
          <a:p>
            <a:pPr marL="285750" indent="-285750">
              <a:buFont typeface="Arial" panose="020B0604020202020204" pitchFamily="34" charset="0"/>
              <a:buChar char="•"/>
            </a:pPr>
            <a:r>
              <a:rPr lang="es-ES" dirty="0"/>
              <a:t>realizar cualquier manipulación del DOM</a:t>
            </a:r>
          </a:p>
        </p:txBody>
      </p:sp>
      <p:sp>
        <p:nvSpPr>
          <p:cNvPr id="8" name="Rectángulo 7"/>
          <p:cNvSpPr/>
          <p:nvPr/>
        </p:nvSpPr>
        <p:spPr>
          <a:xfrm>
            <a:off x="1465181" y="3603048"/>
            <a:ext cx="3890809" cy="369332"/>
          </a:xfrm>
          <a:prstGeom prst="rect">
            <a:avLst/>
          </a:prstGeom>
        </p:spPr>
        <p:txBody>
          <a:bodyPr wrap="none">
            <a:spAutoFit/>
          </a:bodyPr>
          <a:lstStyle/>
          <a:p>
            <a:r>
              <a:rPr lang="es-ES" noProof="1">
                <a:latin typeface="Monospace821BT-Roman"/>
              </a:rPr>
              <a:t>link: function(scope, elem, attrs) {…}</a:t>
            </a:r>
            <a:endParaRPr lang="es-ES" noProof="1"/>
          </a:p>
        </p:txBody>
      </p:sp>
      <p:sp>
        <p:nvSpPr>
          <p:cNvPr id="9" name="Rectángulo 8"/>
          <p:cNvSpPr/>
          <p:nvPr/>
        </p:nvSpPr>
        <p:spPr>
          <a:xfrm>
            <a:off x="2166720" y="5512321"/>
            <a:ext cx="633507" cy="369332"/>
          </a:xfrm>
          <a:prstGeom prst="rect">
            <a:avLst/>
          </a:prstGeom>
        </p:spPr>
        <p:txBody>
          <a:bodyPr wrap="none">
            <a:spAutoFit/>
          </a:bodyPr>
          <a:lstStyle/>
          <a:p>
            <a:r>
              <a:rPr lang="es-ES" noProof="1">
                <a:latin typeface="Monospace821BT-Roman"/>
              </a:rPr>
              <a:t>attrs</a:t>
            </a:r>
            <a:endParaRPr lang="es-ES" dirty="0"/>
          </a:p>
        </p:txBody>
      </p:sp>
      <p:sp>
        <p:nvSpPr>
          <p:cNvPr id="10" name="Rectángulo 9"/>
          <p:cNvSpPr/>
          <p:nvPr/>
        </p:nvSpPr>
        <p:spPr>
          <a:xfrm>
            <a:off x="2115424" y="4271808"/>
            <a:ext cx="800219" cy="369332"/>
          </a:xfrm>
          <a:prstGeom prst="rect">
            <a:avLst/>
          </a:prstGeom>
        </p:spPr>
        <p:txBody>
          <a:bodyPr wrap="none">
            <a:spAutoFit/>
          </a:bodyPr>
          <a:lstStyle/>
          <a:p>
            <a:r>
              <a:rPr lang="es-ES" noProof="1">
                <a:latin typeface="Monospace821BT-Roman"/>
              </a:rPr>
              <a:t>scope</a:t>
            </a:r>
            <a:endParaRPr lang="es-ES" dirty="0"/>
          </a:p>
        </p:txBody>
      </p:sp>
      <p:sp>
        <p:nvSpPr>
          <p:cNvPr id="16" name="Rectángulo 15"/>
          <p:cNvSpPr/>
          <p:nvPr/>
        </p:nvSpPr>
        <p:spPr>
          <a:xfrm>
            <a:off x="2115424" y="4961314"/>
            <a:ext cx="684803" cy="369332"/>
          </a:xfrm>
          <a:prstGeom prst="rect">
            <a:avLst/>
          </a:prstGeom>
        </p:spPr>
        <p:txBody>
          <a:bodyPr wrap="none">
            <a:spAutoFit/>
          </a:bodyPr>
          <a:lstStyle/>
          <a:p>
            <a:r>
              <a:rPr lang="es-ES" noProof="1">
                <a:latin typeface="Monospace821BT-Roman"/>
              </a:rPr>
              <a:t>elem</a:t>
            </a:r>
            <a:endParaRPr lang="es-ES" dirty="0"/>
          </a:p>
        </p:txBody>
      </p:sp>
      <p:sp>
        <p:nvSpPr>
          <p:cNvPr id="18" name="CuadroTexto 17"/>
          <p:cNvSpPr txBox="1"/>
          <p:nvPr/>
        </p:nvSpPr>
        <p:spPr>
          <a:xfrm>
            <a:off x="3725740" y="4133308"/>
            <a:ext cx="3990380" cy="646331"/>
          </a:xfrm>
          <a:prstGeom prst="rect">
            <a:avLst/>
          </a:prstGeom>
          <a:noFill/>
        </p:spPr>
        <p:txBody>
          <a:bodyPr wrap="square" rtlCol="0">
            <a:spAutoFit/>
          </a:bodyPr>
          <a:lstStyle/>
          <a:p>
            <a:r>
              <a:rPr lang="es-ES" dirty="0"/>
              <a:t>define el objeto </a:t>
            </a:r>
            <a:r>
              <a:rPr lang="en-US" i="1" dirty="0"/>
              <a:t>scope</a:t>
            </a:r>
            <a:r>
              <a:rPr lang="es-ES" dirty="0"/>
              <a:t> de la directiva. Por defecto, el </a:t>
            </a:r>
            <a:r>
              <a:rPr lang="en-US" i="1" dirty="0"/>
              <a:t>scope</a:t>
            </a:r>
            <a:r>
              <a:rPr lang="es-ES" dirty="0"/>
              <a:t> padre</a:t>
            </a:r>
          </a:p>
        </p:txBody>
      </p:sp>
      <p:cxnSp>
        <p:nvCxnSpPr>
          <p:cNvPr id="23" name="Conector recto de flecha 22"/>
          <p:cNvCxnSpPr>
            <a:stCxn id="10" idx="3"/>
            <a:endCxn id="18" idx="1"/>
          </p:cNvCxnSpPr>
          <p:nvPr/>
        </p:nvCxnSpPr>
        <p:spPr>
          <a:xfrm>
            <a:off x="2915643" y="4456474"/>
            <a:ext cx="8100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3725740" y="4822815"/>
            <a:ext cx="4305535" cy="646331"/>
          </a:xfrm>
          <a:prstGeom prst="rect">
            <a:avLst/>
          </a:prstGeom>
        </p:spPr>
        <p:txBody>
          <a:bodyPr wrap="square">
            <a:spAutoFit/>
          </a:bodyPr>
          <a:lstStyle/>
          <a:p>
            <a:r>
              <a:rPr lang="es-ES" dirty="0"/>
              <a:t>objeto </a:t>
            </a:r>
            <a:r>
              <a:rPr lang="es-ES" dirty="0" err="1"/>
              <a:t>jQLite</a:t>
            </a:r>
            <a:r>
              <a:rPr lang="es-ES" dirty="0"/>
              <a:t> (o JQuery) del elemento DOM en el que se utiliza la directiva </a:t>
            </a:r>
          </a:p>
        </p:txBody>
      </p:sp>
      <p:cxnSp>
        <p:nvCxnSpPr>
          <p:cNvPr id="30" name="Conector recto de flecha 29"/>
          <p:cNvCxnSpPr>
            <a:stCxn id="16" idx="3"/>
            <a:endCxn id="26" idx="1"/>
          </p:cNvCxnSpPr>
          <p:nvPr/>
        </p:nvCxnSpPr>
        <p:spPr>
          <a:xfrm>
            <a:off x="2800227" y="5145980"/>
            <a:ext cx="9255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uadroTexto 36"/>
          <p:cNvSpPr txBox="1"/>
          <p:nvPr/>
        </p:nvSpPr>
        <p:spPr>
          <a:xfrm>
            <a:off x="3725740" y="5512322"/>
            <a:ext cx="4624407" cy="369332"/>
          </a:xfrm>
          <a:prstGeom prst="rect">
            <a:avLst/>
          </a:prstGeom>
          <a:noFill/>
        </p:spPr>
        <p:txBody>
          <a:bodyPr wrap="none" rtlCol="0">
            <a:spAutoFit/>
          </a:bodyPr>
          <a:lstStyle/>
          <a:p>
            <a:r>
              <a:rPr lang="es-ES" dirty="0"/>
              <a:t>conjunto de atributos HTML de dicho elemento</a:t>
            </a:r>
          </a:p>
        </p:txBody>
      </p:sp>
      <p:cxnSp>
        <p:nvCxnSpPr>
          <p:cNvPr id="39" name="Conector recto de flecha 38"/>
          <p:cNvCxnSpPr>
            <a:stCxn id="9" idx="3"/>
            <a:endCxn id="37" idx="1"/>
          </p:cNvCxnSpPr>
          <p:nvPr/>
        </p:nvCxnSpPr>
        <p:spPr>
          <a:xfrm>
            <a:off x="2800227" y="5696987"/>
            <a:ext cx="9255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3592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a:t>
            </a:r>
            <a:r>
              <a:rPr lang="es-ES" dirty="0" err="1"/>
              <a:t>controller</a:t>
            </a:r>
            <a:endParaRPr lang="es-ES" dirty="0"/>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4417401" y="3756844"/>
            <a:ext cx="2877337" cy="646331"/>
          </a:xfrm>
          <a:prstGeom prst="rect">
            <a:avLst/>
          </a:prstGeom>
        </p:spPr>
        <p:txBody>
          <a:bodyPr wrap="square">
            <a:spAutoFit/>
          </a:bodyPr>
          <a:lstStyle/>
          <a:p>
            <a:r>
              <a:rPr lang="es-ES" dirty="0"/>
              <a:t>No se debería incluir manipulación de árbol DOM</a:t>
            </a:r>
          </a:p>
        </p:txBody>
      </p:sp>
      <p:sp>
        <p:nvSpPr>
          <p:cNvPr id="7" name="Rectángulo 6"/>
          <p:cNvSpPr/>
          <p:nvPr/>
        </p:nvSpPr>
        <p:spPr>
          <a:xfrm>
            <a:off x="1006570" y="1684969"/>
            <a:ext cx="6793371" cy="369332"/>
          </a:xfrm>
          <a:prstGeom prst="rect">
            <a:avLst/>
          </a:prstGeom>
        </p:spPr>
        <p:txBody>
          <a:bodyPr wrap="square">
            <a:spAutoFit/>
          </a:bodyPr>
          <a:lstStyle/>
          <a:p>
            <a:r>
              <a:rPr lang="es-ES" dirty="0"/>
              <a:t>permite declarar un controlador a nivel de la directiva. </a:t>
            </a:r>
          </a:p>
        </p:txBody>
      </p:sp>
      <p:sp>
        <p:nvSpPr>
          <p:cNvPr id="8" name="Rectángulo 7"/>
          <p:cNvSpPr/>
          <p:nvPr/>
        </p:nvSpPr>
        <p:spPr>
          <a:xfrm>
            <a:off x="1364821" y="2502938"/>
            <a:ext cx="2309084" cy="369332"/>
          </a:xfrm>
          <a:prstGeom prst="rect">
            <a:avLst/>
          </a:prstGeom>
        </p:spPr>
        <p:txBody>
          <a:bodyPr wrap="square">
            <a:spAutoFit/>
          </a:bodyPr>
          <a:lstStyle/>
          <a:p>
            <a:r>
              <a:rPr lang="es-ES" dirty="0"/>
              <a:t>código del controlador </a:t>
            </a:r>
          </a:p>
        </p:txBody>
      </p:sp>
      <p:sp>
        <p:nvSpPr>
          <p:cNvPr id="9" name="Rectángulo 8"/>
          <p:cNvSpPr/>
          <p:nvPr/>
        </p:nvSpPr>
        <p:spPr>
          <a:xfrm>
            <a:off x="4410615" y="2502938"/>
            <a:ext cx="3389326" cy="369332"/>
          </a:xfrm>
          <a:prstGeom prst="rect">
            <a:avLst/>
          </a:prstGeom>
        </p:spPr>
        <p:txBody>
          <a:bodyPr wrap="none">
            <a:spAutoFit/>
          </a:bodyPr>
          <a:lstStyle/>
          <a:p>
            <a:r>
              <a:rPr lang="es-ES" dirty="0"/>
              <a:t>se ejecuta antes de la compilación</a:t>
            </a:r>
          </a:p>
        </p:txBody>
      </p:sp>
      <p:sp>
        <p:nvSpPr>
          <p:cNvPr id="10" name="Rectángulo 9"/>
          <p:cNvSpPr/>
          <p:nvPr/>
        </p:nvSpPr>
        <p:spPr>
          <a:xfrm>
            <a:off x="1452956" y="5021779"/>
            <a:ext cx="1639873" cy="369332"/>
          </a:xfrm>
          <a:prstGeom prst="rect">
            <a:avLst/>
          </a:prstGeom>
        </p:spPr>
        <p:txBody>
          <a:bodyPr wrap="none">
            <a:spAutoFit/>
          </a:bodyPr>
          <a:lstStyle/>
          <a:p>
            <a:r>
              <a:rPr lang="es-ES" dirty="0"/>
              <a:t>código del link </a:t>
            </a:r>
          </a:p>
        </p:txBody>
      </p:sp>
      <p:sp>
        <p:nvSpPr>
          <p:cNvPr id="16" name="Rectángulo 15"/>
          <p:cNvSpPr/>
          <p:nvPr/>
        </p:nvSpPr>
        <p:spPr>
          <a:xfrm>
            <a:off x="4498750" y="4932425"/>
            <a:ext cx="3655231" cy="369332"/>
          </a:xfrm>
          <a:prstGeom prst="rect">
            <a:avLst/>
          </a:prstGeom>
        </p:spPr>
        <p:txBody>
          <a:bodyPr wrap="none">
            <a:spAutoFit/>
          </a:bodyPr>
          <a:lstStyle/>
          <a:p>
            <a:r>
              <a:rPr lang="es-ES" dirty="0"/>
              <a:t>se ejecuta después de la compilación</a:t>
            </a:r>
          </a:p>
        </p:txBody>
      </p:sp>
      <p:sp>
        <p:nvSpPr>
          <p:cNvPr id="11" name="Rectángulo 10"/>
          <p:cNvSpPr/>
          <p:nvPr/>
        </p:nvSpPr>
        <p:spPr>
          <a:xfrm>
            <a:off x="4498750" y="5435736"/>
            <a:ext cx="2884123" cy="369332"/>
          </a:xfrm>
          <a:prstGeom prst="rect">
            <a:avLst/>
          </a:prstGeom>
        </p:spPr>
        <p:txBody>
          <a:bodyPr wrap="none">
            <a:spAutoFit/>
          </a:bodyPr>
          <a:lstStyle/>
          <a:p>
            <a:r>
              <a:rPr lang="es-ES" dirty="0"/>
              <a:t>manipulación de árbol DOM </a:t>
            </a:r>
          </a:p>
        </p:txBody>
      </p:sp>
      <p:sp>
        <p:nvSpPr>
          <p:cNvPr id="12" name="Rectángulo 11"/>
          <p:cNvSpPr/>
          <p:nvPr/>
        </p:nvSpPr>
        <p:spPr>
          <a:xfrm>
            <a:off x="4410615" y="2938875"/>
            <a:ext cx="4572000" cy="646331"/>
          </a:xfrm>
          <a:prstGeom prst="rect">
            <a:avLst/>
          </a:prstGeom>
        </p:spPr>
        <p:txBody>
          <a:bodyPr>
            <a:spAutoFit/>
          </a:bodyPr>
          <a:lstStyle/>
          <a:p>
            <a:r>
              <a:rPr lang="es-ES" dirty="0"/>
              <a:t>inicialización o manipulación de las propiedades del ámbito de la directiva</a:t>
            </a:r>
          </a:p>
        </p:txBody>
      </p:sp>
    </p:spTree>
    <p:extLst>
      <p:ext uri="{BB962C8B-B14F-4D97-AF65-F5344CB8AC3E}">
        <p14:creationId xmlns:p14="http://schemas.microsoft.com/office/powerpoint/2010/main" val="41758798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Directiva propia</a:t>
            </a:r>
          </a:p>
        </p:txBody>
      </p:sp>
      <p:pic>
        <p:nvPicPr>
          <p:cNvPr id="2" name="Imagen 1"/>
          <p:cNvPicPr>
            <a:picLocks noChangeAspect="1"/>
          </p:cNvPicPr>
          <p:nvPr/>
        </p:nvPicPr>
        <p:blipFill>
          <a:blip r:embed="rId2"/>
          <a:stretch>
            <a:fillRect/>
          </a:stretch>
        </p:blipFill>
        <p:spPr>
          <a:xfrm>
            <a:off x="1721929" y="1554480"/>
            <a:ext cx="6360033" cy="3094672"/>
          </a:xfrm>
          <a:prstGeom prst="rect">
            <a:avLst/>
          </a:prstGeom>
        </p:spPr>
      </p:pic>
      <p:sp>
        <p:nvSpPr>
          <p:cNvPr id="4" name="CuadroTexto 3"/>
          <p:cNvSpPr txBox="1"/>
          <p:nvPr/>
        </p:nvSpPr>
        <p:spPr>
          <a:xfrm>
            <a:off x="1403102" y="4880610"/>
            <a:ext cx="6997685" cy="1200329"/>
          </a:xfrm>
          <a:prstGeom prst="rect">
            <a:avLst/>
          </a:prstGeom>
          <a:noFill/>
        </p:spPr>
        <p:txBody>
          <a:bodyPr wrap="none" rtlCol="0">
            <a:spAutoFit/>
          </a:bodyPr>
          <a:lstStyle/>
          <a:p>
            <a:r>
              <a:rPr lang="es-ES" dirty="0"/>
              <a:t>La directiva permite:</a:t>
            </a:r>
          </a:p>
          <a:p>
            <a:pPr marL="285750" indent="-285750">
              <a:buFontTx/>
              <a:buChar char="-"/>
            </a:pPr>
            <a:r>
              <a:rPr lang="es-ES" dirty="0"/>
              <a:t>Recoger el texto escrito</a:t>
            </a:r>
          </a:p>
          <a:p>
            <a:pPr marL="285750" indent="-285750">
              <a:buFontTx/>
              <a:buChar char="-"/>
            </a:pPr>
            <a:r>
              <a:rPr lang="es-ES" dirty="0"/>
              <a:t>Desaparece al hacer clic sobre ella</a:t>
            </a:r>
          </a:p>
          <a:p>
            <a:pPr marL="285750" indent="-285750">
              <a:buFontTx/>
              <a:buChar char="-"/>
            </a:pPr>
            <a:r>
              <a:rPr lang="es-ES" dirty="0"/>
              <a:t>Cambia el aspecto del cursor para que se sepa que se puede hacer clic</a:t>
            </a:r>
          </a:p>
        </p:txBody>
      </p:sp>
    </p:spTree>
    <p:extLst>
      <p:ext uri="{BB962C8B-B14F-4D97-AF65-F5344CB8AC3E}">
        <p14:creationId xmlns:p14="http://schemas.microsoft.com/office/powerpoint/2010/main" val="355507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Práctica</a:t>
            </a:r>
          </a:p>
        </p:txBody>
      </p:sp>
      <p:sp>
        <p:nvSpPr>
          <p:cNvPr id="4" name="CuadroTexto 3"/>
          <p:cNvSpPr txBox="1"/>
          <p:nvPr/>
        </p:nvSpPr>
        <p:spPr>
          <a:xfrm>
            <a:off x="1665171" y="1634697"/>
            <a:ext cx="5958037" cy="923330"/>
          </a:xfrm>
          <a:prstGeom prst="rect">
            <a:avLst/>
          </a:prstGeom>
          <a:noFill/>
        </p:spPr>
        <p:txBody>
          <a:bodyPr wrap="square" rtlCol="0">
            <a:spAutoFit/>
          </a:bodyPr>
          <a:lstStyle/>
          <a:p>
            <a:r>
              <a:rPr lang="es-ES" dirty="0"/>
              <a:t>Crear una directiva propia para añadirla en un campo input de modo que al pulsar la tecla </a:t>
            </a:r>
            <a:r>
              <a:rPr lang="en-US" i="1" dirty="0"/>
              <a:t>enter</a:t>
            </a:r>
            <a:r>
              <a:rPr lang="es-ES" dirty="0"/>
              <a:t> (ASCII 13) se ejecute la función indicada en el atributo</a:t>
            </a:r>
          </a:p>
        </p:txBody>
      </p:sp>
      <p:sp>
        <p:nvSpPr>
          <p:cNvPr id="5" name="Rectángulo 4"/>
          <p:cNvSpPr/>
          <p:nvPr/>
        </p:nvSpPr>
        <p:spPr>
          <a:xfrm>
            <a:off x="2318197" y="2888721"/>
            <a:ext cx="4842999" cy="923330"/>
          </a:xfrm>
          <a:prstGeom prst="rect">
            <a:avLst/>
          </a:prstGeom>
        </p:spPr>
        <p:txBody>
          <a:bodyPr wrap="square">
            <a:spAutoFit/>
          </a:bodyPr>
          <a:lstStyle/>
          <a:p>
            <a:r>
              <a:rPr lang="es-ES" noProof="1"/>
              <a:t> &lt;input id="id" type="text"</a:t>
            </a:r>
          </a:p>
          <a:p>
            <a:r>
              <a:rPr lang="es-ES" noProof="1"/>
              <a:t>                 data-ng-model="vm.Usuario.id"</a:t>
            </a:r>
          </a:p>
          <a:p>
            <a:r>
              <a:rPr lang="es-ES" noProof="1"/>
              <a:t>	data-dp-enter="vm.mostrarUsuario()"</a:t>
            </a:r>
          </a:p>
        </p:txBody>
      </p:sp>
      <p:sp>
        <p:nvSpPr>
          <p:cNvPr id="6" name="CuadroTexto 5"/>
          <p:cNvSpPr txBox="1"/>
          <p:nvPr/>
        </p:nvSpPr>
        <p:spPr>
          <a:xfrm>
            <a:off x="1761737" y="4267874"/>
            <a:ext cx="6785810" cy="646331"/>
          </a:xfrm>
          <a:prstGeom prst="rect">
            <a:avLst/>
          </a:prstGeom>
          <a:noFill/>
        </p:spPr>
        <p:txBody>
          <a:bodyPr wrap="square" rtlCol="0">
            <a:spAutoFit/>
          </a:bodyPr>
          <a:lstStyle/>
          <a:p>
            <a:r>
              <a:rPr lang="es-ES" dirty="0"/>
              <a:t>Organizar el código de acuerdo con la guía de estilo y almacenar la directiva en un módulo completamente independiente</a:t>
            </a:r>
          </a:p>
        </p:txBody>
      </p:sp>
      <p:sp>
        <p:nvSpPr>
          <p:cNvPr id="7" name="Rectángulo 6"/>
          <p:cNvSpPr/>
          <p:nvPr/>
        </p:nvSpPr>
        <p:spPr>
          <a:xfrm>
            <a:off x="3258519" y="5229909"/>
            <a:ext cx="4797826" cy="646331"/>
          </a:xfrm>
          <a:prstGeom prst="rect">
            <a:avLst/>
          </a:prstGeom>
        </p:spPr>
        <p:txBody>
          <a:bodyPr wrap="square">
            <a:spAutoFit/>
          </a:bodyPr>
          <a:lstStyle/>
          <a:p>
            <a:r>
              <a:rPr lang="es-ES" dirty="0" err="1"/>
              <a:t>scope</a:t>
            </a:r>
            <a:r>
              <a:rPr lang="es-ES" dirty="0"/>
              <a:t>.$</a:t>
            </a:r>
            <a:r>
              <a:rPr lang="es-ES" dirty="0" err="1"/>
              <a:t>apply</a:t>
            </a:r>
            <a:r>
              <a:rPr lang="es-ES" dirty="0"/>
              <a:t>(</a:t>
            </a:r>
            <a:r>
              <a:rPr lang="es-ES" dirty="0" err="1"/>
              <a:t>function</a:t>
            </a:r>
            <a:r>
              <a:rPr lang="es-ES" dirty="0"/>
              <a:t> ….</a:t>
            </a:r>
          </a:p>
          <a:p>
            <a:r>
              <a:rPr lang="es-ES" dirty="0" err="1"/>
              <a:t>scope</a:t>
            </a:r>
            <a:r>
              <a:rPr lang="es-ES" dirty="0"/>
              <a:t>.$</a:t>
            </a:r>
            <a:r>
              <a:rPr lang="es-ES" dirty="0" err="1"/>
              <a:t>eval</a:t>
            </a:r>
            <a:r>
              <a:rPr lang="es-ES" dirty="0"/>
              <a:t>(expresión) -&gt; ejecuta una expresión</a:t>
            </a:r>
          </a:p>
        </p:txBody>
      </p:sp>
      <p:sp>
        <p:nvSpPr>
          <p:cNvPr id="8" name="Rectángulo 7"/>
          <p:cNvSpPr/>
          <p:nvPr/>
        </p:nvSpPr>
        <p:spPr>
          <a:xfrm>
            <a:off x="1665171" y="5370028"/>
            <a:ext cx="1081258" cy="369332"/>
          </a:xfrm>
          <a:prstGeom prst="rect">
            <a:avLst/>
          </a:prstGeom>
        </p:spPr>
        <p:txBody>
          <a:bodyPr wrap="none">
            <a:spAutoFit/>
          </a:bodyPr>
          <a:lstStyle/>
          <a:p>
            <a:r>
              <a:rPr lang="es-ES" dirty="0"/>
              <a:t>Recordar </a:t>
            </a:r>
          </a:p>
        </p:txBody>
      </p:sp>
    </p:spTree>
    <p:extLst>
      <p:ext uri="{BB962C8B-B14F-4D97-AF65-F5344CB8AC3E}">
        <p14:creationId xmlns:p14="http://schemas.microsoft.com/office/powerpoint/2010/main" val="1060661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Características: SPA</a:t>
            </a:r>
          </a:p>
        </p:txBody>
      </p:sp>
      <p:sp>
        <p:nvSpPr>
          <p:cNvPr id="4" name="Rectángulo 3"/>
          <p:cNvSpPr/>
          <p:nvPr/>
        </p:nvSpPr>
        <p:spPr>
          <a:xfrm>
            <a:off x="2468959" y="1003301"/>
            <a:ext cx="3752159" cy="461665"/>
          </a:xfrm>
          <a:prstGeom prst="rect">
            <a:avLst/>
          </a:prstGeom>
        </p:spPr>
        <p:txBody>
          <a:bodyPr wrap="square">
            <a:spAutoFit/>
          </a:bodyPr>
          <a:lstStyle/>
          <a:p>
            <a:pPr algn="ctr"/>
            <a:r>
              <a:rPr lang="es-ES" sz="2400" b="1" dirty="0">
                <a:solidFill>
                  <a:srgbClr val="000000"/>
                </a:solidFill>
                <a:latin typeface="Calibri" panose="020F0502020204030204" pitchFamily="34" charset="0"/>
              </a:rPr>
              <a:t>(</a:t>
            </a:r>
            <a:r>
              <a:rPr lang="es-ES" sz="2400" b="1" i="1" dirty="0">
                <a:solidFill>
                  <a:srgbClr val="000000"/>
                </a:solidFill>
                <a:latin typeface="Calibri" panose="020F0502020204030204" pitchFamily="34" charset="0"/>
              </a:rPr>
              <a:t>Single-Page </a:t>
            </a:r>
            <a:r>
              <a:rPr lang="en-US" sz="2400" b="1" i="1" dirty="0">
                <a:solidFill>
                  <a:srgbClr val="000000"/>
                </a:solidFill>
                <a:latin typeface="Calibri" panose="020F0502020204030204" pitchFamily="34" charset="0"/>
              </a:rPr>
              <a:t>Applications</a:t>
            </a:r>
            <a:r>
              <a:rPr lang="es-ES" sz="2400" b="1" dirty="0">
                <a:solidFill>
                  <a:srgbClr val="000000"/>
                </a:solidFill>
                <a:latin typeface="Calibri" panose="020F0502020204030204" pitchFamily="34" charset="0"/>
              </a:rPr>
              <a:t>)</a:t>
            </a:r>
            <a:endParaRPr lang="es-ES" sz="2400" dirty="0">
              <a:solidFill>
                <a:srgbClr val="000000"/>
              </a:solidFill>
              <a:effectLst/>
              <a:latin typeface="Calibri" panose="020F0502020204030204" pitchFamily="34" charset="0"/>
            </a:endParaRPr>
          </a:p>
        </p:txBody>
      </p:sp>
      <p:sp>
        <p:nvSpPr>
          <p:cNvPr id="5" name="Rectángulo 4"/>
          <p:cNvSpPr/>
          <p:nvPr/>
        </p:nvSpPr>
        <p:spPr>
          <a:xfrm>
            <a:off x="979312" y="2103140"/>
            <a:ext cx="2519261" cy="3139321"/>
          </a:xfrm>
          <a:prstGeom prst="rect">
            <a:avLst/>
          </a:prstGeom>
        </p:spPr>
        <p:txBody>
          <a:bodyPr wrap="square">
            <a:spAutoFit/>
          </a:bodyPr>
          <a:lstStyle/>
          <a:p>
            <a:pPr marL="285750" indent="-285750">
              <a:buFont typeface="Arial" panose="020B0604020202020204" pitchFamily="34" charset="0"/>
              <a:buChar char="•"/>
            </a:pPr>
            <a:r>
              <a:rPr lang="es-ES" dirty="0"/>
              <a:t>carga completa</a:t>
            </a:r>
            <a:br>
              <a:rPr lang="es-ES" dirty="0"/>
            </a:br>
            <a:r>
              <a:rPr lang="es-ES" dirty="0"/>
              <a:t>en </a:t>
            </a:r>
            <a:r>
              <a:rPr lang="es-ES" b="1" dirty="0"/>
              <a:t>una sola página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asincronicidad</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limitada dependencia</a:t>
            </a:r>
            <a:br>
              <a:rPr lang="es-ES" dirty="0"/>
            </a:br>
            <a:r>
              <a:rPr lang="es-ES" dirty="0"/>
              <a:t>del </a:t>
            </a:r>
            <a:r>
              <a:rPr lang="es-ES" b="1" dirty="0"/>
              <a:t>servidor</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aproximación</a:t>
            </a:r>
            <a:br>
              <a:rPr lang="es-ES" dirty="0"/>
            </a:br>
            <a:r>
              <a:rPr lang="es-ES" dirty="0"/>
              <a:t>a las </a:t>
            </a:r>
            <a:r>
              <a:rPr lang="es-ES" b="1" dirty="0"/>
              <a:t>aplicaciones</a:t>
            </a:r>
            <a:br>
              <a:rPr lang="es-ES" b="1" dirty="0"/>
            </a:br>
            <a:r>
              <a:rPr lang="es-ES" b="1" dirty="0"/>
              <a:t>de escritorio</a:t>
            </a:r>
          </a:p>
        </p:txBody>
      </p:sp>
      <p:pic>
        <p:nvPicPr>
          <p:cNvPr id="8" name="Imagen 7"/>
          <p:cNvPicPr>
            <a:picLocks noChangeAspect="1"/>
          </p:cNvPicPr>
          <p:nvPr/>
        </p:nvPicPr>
        <p:blipFill>
          <a:blip r:embed="rId3">
            <a:clrChange>
              <a:clrFrom>
                <a:srgbClr val="FFFFFF"/>
              </a:clrFrom>
              <a:clrTo>
                <a:srgbClr val="FFFFFF">
                  <a:alpha val="0"/>
                </a:srgbClr>
              </a:clrTo>
            </a:clrChange>
          </a:blip>
          <a:stretch>
            <a:fillRect/>
          </a:stretch>
        </p:blipFill>
        <p:spPr>
          <a:xfrm>
            <a:off x="3803374" y="1641475"/>
            <a:ext cx="4735058" cy="4643231"/>
          </a:xfrm>
          <a:prstGeom prst="rect">
            <a:avLst/>
          </a:prstGeom>
        </p:spPr>
      </p:pic>
    </p:spTree>
    <p:extLst>
      <p:ext uri="{BB962C8B-B14F-4D97-AF65-F5344CB8AC3E}">
        <p14:creationId xmlns:p14="http://schemas.microsoft.com/office/powerpoint/2010/main" val="21308469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Directivas propias: otros ejemplos</a:t>
            </a:r>
          </a:p>
        </p:txBody>
      </p:sp>
      <p:pic>
        <p:nvPicPr>
          <p:cNvPr id="4" name="Imagen 3"/>
          <p:cNvPicPr>
            <a:picLocks noChangeAspect="1"/>
          </p:cNvPicPr>
          <p:nvPr/>
        </p:nvPicPr>
        <p:blipFill>
          <a:blip r:embed="rId2"/>
          <a:stretch>
            <a:fillRect/>
          </a:stretch>
        </p:blipFill>
        <p:spPr>
          <a:xfrm>
            <a:off x="3677265" y="1338193"/>
            <a:ext cx="4589255" cy="4181614"/>
          </a:xfrm>
          <a:prstGeom prst="rect">
            <a:avLst/>
          </a:prstGeom>
        </p:spPr>
      </p:pic>
      <p:sp>
        <p:nvSpPr>
          <p:cNvPr id="5" name="Rectángulo 4"/>
          <p:cNvSpPr/>
          <p:nvPr/>
        </p:nvSpPr>
        <p:spPr>
          <a:xfrm>
            <a:off x="392675" y="2551837"/>
            <a:ext cx="3616091"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 Solo permite introducir caracteres numéricos en un input</a:t>
            </a:r>
          </a:p>
          <a:p>
            <a:endParaRPr lang="es-ES" dirty="0"/>
          </a:p>
          <a:p>
            <a:r>
              <a:rPr lang="es-ES" dirty="0"/>
              <a:t> &lt;input </a:t>
            </a:r>
            <a:r>
              <a:rPr lang="es-ES" dirty="0" err="1"/>
              <a:t>name</a:t>
            </a:r>
            <a:r>
              <a:rPr lang="es-ES" dirty="0"/>
              <a:t>="numero" </a:t>
            </a:r>
            <a:r>
              <a:rPr lang="es-ES" dirty="0" err="1"/>
              <a:t>type</a:t>
            </a:r>
            <a:r>
              <a:rPr lang="es-ES" dirty="0"/>
              <a:t>="</a:t>
            </a:r>
            <a:r>
              <a:rPr lang="es-ES" dirty="0" err="1"/>
              <a:t>text</a:t>
            </a:r>
            <a:r>
              <a:rPr lang="es-ES" dirty="0"/>
              <a:t>"</a:t>
            </a:r>
          </a:p>
          <a:p>
            <a:r>
              <a:rPr lang="es-ES" dirty="0"/>
              <a:t>         data-</a:t>
            </a:r>
            <a:r>
              <a:rPr lang="es-ES" dirty="0" err="1"/>
              <a:t>ng</a:t>
            </a:r>
            <a:r>
              <a:rPr lang="es-ES" dirty="0"/>
              <a:t>-</a:t>
            </a:r>
            <a:r>
              <a:rPr lang="es-ES" dirty="0" err="1"/>
              <a:t>model</a:t>
            </a:r>
            <a:r>
              <a:rPr lang="es-ES" dirty="0"/>
              <a:t>="numero"</a:t>
            </a:r>
          </a:p>
          <a:p>
            <a:r>
              <a:rPr lang="es-ES" dirty="0"/>
              <a:t>         data-</a:t>
            </a:r>
            <a:r>
              <a:rPr lang="es-ES" dirty="0" err="1"/>
              <a:t>numbers</a:t>
            </a:r>
            <a:r>
              <a:rPr lang="es-ES" dirty="0"/>
              <a:t>-</a:t>
            </a:r>
            <a:r>
              <a:rPr lang="es-ES" dirty="0" err="1"/>
              <a:t>only</a:t>
            </a:r>
            <a:r>
              <a:rPr lang="es-ES" dirty="0"/>
              <a:t>="true"&gt;</a:t>
            </a:r>
          </a:p>
        </p:txBody>
      </p:sp>
      <p:sp>
        <p:nvSpPr>
          <p:cNvPr id="6" name="Rectángulo 5"/>
          <p:cNvSpPr/>
          <p:nvPr/>
        </p:nvSpPr>
        <p:spPr>
          <a:xfrm>
            <a:off x="2938001" y="5672553"/>
            <a:ext cx="5577349" cy="646331"/>
          </a:xfrm>
          <a:prstGeom prst="rect">
            <a:avLst/>
          </a:prstGeom>
        </p:spPr>
        <p:txBody>
          <a:bodyPr wrap="square">
            <a:spAutoFit/>
          </a:bodyPr>
          <a:lstStyle/>
          <a:p>
            <a:r>
              <a:rPr lang="es-ES" dirty="0"/>
              <a:t>Recordar la directiva propia &lt;div </a:t>
            </a:r>
            <a:r>
              <a:rPr lang="es-ES" dirty="0" err="1"/>
              <a:t>animated-view</a:t>
            </a:r>
            <a:r>
              <a:rPr lang="es-ES" dirty="0"/>
              <a:t>&gt;&lt;/div&gt; en lugar de </a:t>
            </a:r>
            <a:r>
              <a:rPr lang="es-ES" dirty="0" err="1"/>
              <a:t>ngView</a:t>
            </a:r>
            <a:r>
              <a:rPr lang="es-ES" dirty="0"/>
              <a:t> en el ejemplo inicial de Dan </a:t>
            </a:r>
            <a:r>
              <a:rPr lang="es-ES" dirty="0" err="1"/>
              <a:t>Wahlin</a:t>
            </a:r>
            <a:endParaRPr lang="es-ES" dirty="0"/>
          </a:p>
        </p:txBody>
      </p:sp>
    </p:spTree>
    <p:extLst>
      <p:ext uri="{BB962C8B-B14F-4D97-AF65-F5344CB8AC3E}">
        <p14:creationId xmlns:p14="http://schemas.microsoft.com/office/powerpoint/2010/main" val="42628710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y compilación</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934064" y="1474839"/>
            <a:ext cx="6092565" cy="369332"/>
          </a:xfrm>
          <a:prstGeom prst="rect">
            <a:avLst/>
          </a:prstGeom>
          <a:noFill/>
        </p:spPr>
        <p:txBody>
          <a:bodyPr wrap="none" rtlCol="0">
            <a:spAutoFit/>
          </a:bodyPr>
          <a:lstStyle/>
          <a:p>
            <a:r>
              <a:rPr lang="es-ES" dirty="0"/>
              <a:t>Además de la función </a:t>
            </a:r>
            <a:r>
              <a:rPr lang="en-US" b="1" i="1" dirty="0"/>
              <a:t>link</a:t>
            </a:r>
            <a:r>
              <a:rPr lang="es-ES" dirty="0"/>
              <a:t> es posible definir la función </a:t>
            </a:r>
            <a:r>
              <a:rPr lang="en-US" b="1" i="1" dirty="0"/>
              <a:t>compile</a:t>
            </a:r>
            <a:r>
              <a:rPr lang="es-ES" dirty="0"/>
              <a:t>.</a:t>
            </a:r>
          </a:p>
        </p:txBody>
      </p:sp>
      <p:sp>
        <p:nvSpPr>
          <p:cNvPr id="5" name="CuadroTexto 4"/>
          <p:cNvSpPr txBox="1"/>
          <p:nvPr/>
        </p:nvSpPr>
        <p:spPr>
          <a:xfrm>
            <a:off x="1691148" y="2300748"/>
            <a:ext cx="6370281" cy="646331"/>
          </a:xfrm>
          <a:prstGeom prst="rect">
            <a:avLst/>
          </a:prstGeom>
          <a:noFill/>
        </p:spPr>
        <p:txBody>
          <a:bodyPr wrap="square" rtlCol="0">
            <a:spAutoFit/>
          </a:bodyPr>
          <a:lstStyle/>
          <a:p>
            <a:r>
              <a:rPr lang="es-ES" dirty="0"/>
              <a:t>permite hacer transformaciones en el DOM antes de que se ejecute la función </a:t>
            </a:r>
            <a:r>
              <a:rPr lang="en-US" i="1" dirty="0"/>
              <a:t>link</a:t>
            </a:r>
          </a:p>
        </p:txBody>
      </p:sp>
      <p:sp>
        <p:nvSpPr>
          <p:cNvPr id="7" name="CuadroTexto 6"/>
          <p:cNvSpPr txBox="1"/>
          <p:nvPr/>
        </p:nvSpPr>
        <p:spPr>
          <a:xfrm>
            <a:off x="1691148" y="3429000"/>
            <a:ext cx="2627579" cy="369332"/>
          </a:xfrm>
          <a:prstGeom prst="rect">
            <a:avLst/>
          </a:prstGeom>
          <a:noFill/>
        </p:spPr>
        <p:txBody>
          <a:bodyPr wrap="none" rtlCol="0">
            <a:spAutoFit/>
          </a:bodyPr>
          <a:lstStyle/>
          <a:p>
            <a:r>
              <a:rPr lang="es-ES" dirty="0"/>
              <a:t>sólo tiene dos parámetros</a:t>
            </a:r>
          </a:p>
        </p:txBody>
      </p:sp>
      <p:sp>
        <p:nvSpPr>
          <p:cNvPr id="11" name="Rectángulo 10"/>
          <p:cNvSpPr/>
          <p:nvPr/>
        </p:nvSpPr>
        <p:spPr>
          <a:xfrm>
            <a:off x="2490955" y="4198327"/>
            <a:ext cx="726481" cy="369332"/>
          </a:xfrm>
          <a:prstGeom prst="rect">
            <a:avLst/>
          </a:prstGeom>
        </p:spPr>
        <p:txBody>
          <a:bodyPr wrap="none">
            <a:spAutoFit/>
          </a:bodyPr>
          <a:lstStyle/>
          <a:p>
            <a:r>
              <a:rPr lang="es-ES" dirty="0" err="1"/>
              <a:t>tElem</a:t>
            </a:r>
            <a:endParaRPr lang="es-ES" dirty="0"/>
          </a:p>
        </p:txBody>
      </p:sp>
      <p:sp>
        <p:nvSpPr>
          <p:cNvPr id="12" name="Rectángulo 11"/>
          <p:cNvSpPr/>
          <p:nvPr/>
        </p:nvSpPr>
        <p:spPr>
          <a:xfrm>
            <a:off x="2526550" y="5116040"/>
            <a:ext cx="609719" cy="369332"/>
          </a:xfrm>
          <a:prstGeom prst="rect">
            <a:avLst/>
          </a:prstGeom>
        </p:spPr>
        <p:txBody>
          <a:bodyPr wrap="none">
            <a:spAutoFit/>
          </a:bodyPr>
          <a:lstStyle/>
          <a:p>
            <a:r>
              <a:rPr lang="es-ES" dirty="0" err="1"/>
              <a:t>attrs</a:t>
            </a:r>
            <a:endParaRPr lang="es-ES" dirty="0"/>
          </a:p>
        </p:txBody>
      </p:sp>
      <p:sp>
        <p:nvSpPr>
          <p:cNvPr id="21" name="Rectángulo 20"/>
          <p:cNvSpPr/>
          <p:nvPr/>
        </p:nvSpPr>
        <p:spPr>
          <a:xfrm>
            <a:off x="3902721" y="3921328"/>
            <a:ext cx="4494027" cy="923330"/>
          </a:xfrm>
          <a:prstGeom prst="rect">
            <a:avLst/>
          </a:prstGeom>
        </p:spPr>
        <p:txBody>
          <a:bodyPr wrap="square">
            <a:spAutoFit/>
          </a:bodyPr>
          <a:lstStyle/>
          <a:p>
            <a:r>
              <a:rPr lang="es-ES" dirty="0"/>
              <a:t>objeto </a:t>
            </a:r>
            <a:r>
              <a:rPr lang="es-ES" dirty="0" err="1"/>
              <a:t>jQLite</a:t>
            </a:r>
            <a:r>
              <a:rPr lang="es-ES" dirty="0"/>
              <a:t> (o JQuery) del elemento DOM en el que se utiliza la directiva, pero en la fase de plantilla, cuando aún no existe el </a:t>
            </a:r>
            <a:r>
              <a:rPr lang="es-ES" dirty="0" err="1"/>
              <a:t>scope</a:t>
            </a:r>
            <a:r>
              <a:rPr lang="es-ES" dirty="0"/>
              <a:t> </a:t>
            </a:r>
          </a:p>
        </p:txBody>
      </p:sp>
      <p:sp>
        <p:nvSpPr>
          <p:cNvPr id="22" name="CuadroTexto 21"/>
          <p:cNvSpPr txBox="1"/>
          <p:nvPr/>
        </p:nvSpPr>
        <p:spPr>
          <a:xfrm>
            <a:off x="3812116" y="5116040"/>
            <a:ext cx="4624407" cy="369332"/>
          </a:xfrm>
          <a:prstGeom prst="rect">
            <a:avLst/>
          </a:prstGeom>
          <a:noFill/>
        </p:spPr>
        <p:txBody>
          <a:bodyPr wrap="none" rtlCol="0">
            <a:spAutoFit/>
          </a:bodyPr>
          <a:lstStyle/>
          <a:p>
            <a:r>
              <a:rPr lang="es-ES" dirty="0"/>
              <a:t>conjunto de atributos HTML de dicho elemento</a:t>
            </a:r>
          </a:p>
        </p:txBody>
      </p:sp>
    </p:spTree>
    <p:extLst>
      <p:ext uri="{BB962C8B-B14F-4D97-AF65-F5344CB8AC3E}">
        <p14:creationId xmlns:p14="http://schemas.microsoft.com/office/powerpoint/2010/main" val="14225360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Transclusión</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5202156" y="1379623"/>
            <a:ext cx="3205315" cy="923330"/>
          </a:xfrm>
          <a:prstGeom prst="rect">
            <a:avLst/>
          </a:prstGeom>
        </p:spPr>
        <p:txBody>
          <a:bodyPr wrap="square">
            <a:spAutoFit/>
          </a:bodyPr>
          <a:lstStyle/>
          <a:p>
            <a:r>
              <a:rPr lang="es-ES" dirty="0"/>
              <a:t>es la inclusión de un documento o parte del mismo</a:t>
            </a:r>
            <a:br>
              <a:rPr lang="es-ES" dirty="0"/>
            </a:br>
            <a:r>
              <a:rPr lang="es-ES" dirty="0"/>
              <a:t>dentro de otro documento.</a:t>
            </a:r>
          </a:p>
        </p:txBody>
      </p:sp>
      <p:sp>
        <p:nvSpPr>
          <p:cNvPr id="6" name="Rectángulo 5"/>
          <p:cNvSpPr/>
          <p:nvPr/>
        </p:nvSpPr>
        <p:spPr>
          <a:xfrm>
            <a:off x="929591" y="1379623"/>
            <a:ext cx="3229899" cy="923330"/>
          </a:xfrm>
          <a:prstGeom prst="rect">
            <a:avLst/>
          </a:prstGeom>
        </p:spPr>
        <p:txBody>
          <a:bodyPr wrap="square">
            <a:spAutoFit/>
          </a:bodyPr>
          <a:lstStyle/>
          <a:p>
            <a:r>
              <a:rPr lang="es-ES" dirty="0"/>
              <a:t>Término fue acuñado por el filósofo, sociólogo y pionero del hipertexto Ted Nelson, en 1963.</a:t>
            </a:r>
          </a:p>
        </p:txBody>
      </p:sp>
      <p:cxnSp>
        <p:nvCxnSpPr>
          <p:cNvPr id="8" name="Conector recto de flecha 7"/>
          <p:cNvCxnSpPr>
            <a:stCxn id="6" idx="3"/>
            <a:endCxn id="2" idx="1"/>
          </p:cNvCxnSpPr>
          <p:nvPr/>
        </p:nvCxnSpPr>
        <p:spPr>
          <a:xfrm>
            <a:off x="4159490" y="1841288"/>
            <a:ext cx="1042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2812061" y="2701864"/>
            <a:ext cx="5569974" cy="923330"/>
          </a:xfrm>
          <a:prstGeom prst="rect">
            <a:avLst/>
          </a:prstGeom>
        </p:spPr>
        <p:txBody>
          <a:bodyPr wrap="square">
            <a:spAutoFit/>
          </a:bodyPr>
          <a:lstStyle/>
          <a:p>
            <a:pPr marL="285750" indent="-285750">
              <a:buFont typeface="Arial" panose="020B0604020202020204" pitchFamily="34" charset="0"/>
              <a:buChar char="•"/>
            </a:pPr>
            <a:r>
              <a:rPr lang="es-ES" dirty="0"/>
              <a:t>incorporación del contenido que está dentro de la directiva en la plantilla de directiva, o</a:t>
            </a:r>
          </a:p>
          <a:p>
            <a:pPr marL="285750" indent="-285750">
              <a:buFont typeface="Arial" panose="020B0604020202020204" pitchFamily="34" charset="0"/>
              <a:buChar char="•"/>
            </a:pPr>
            <a:r>
              <a:rPr lang="es-ES" dirty="0"/>
              <a:t>la plantilla de directiva en el contenido mencionado</a:t>
            </a:r>
          </a:p>
        </p:txBody>
      </p:sp>
      <p:sp>
        <p:nvSpPr>
          <p:cNvPr id="11" name="CuadroTexto 10"/>
          <p:cNvSpPr txBox="1"/>
          <p:nvPr/>
        </p:nvSpPr>
        <p:spPr>
          <a:xfrm>
            <a:off x="1061915" y="2978863"/>
            <a:ext cx="1200970" cy="369332"/>
          </a:xfrm>
          <a:prstGeom prst="rect">
            <a:avLst/>
          </a:prstGeom>
          <a:noFill/>
        </p:spPr>
        <p:txBody>
          <a:bodyPr wrap="none" rtlCol="0">
            <a:spAutoFit/>
          </a:bodyPr>
          <a:lstStyle/>
          <a:p>
            <a:r>
              <a:rPr lang="es-ES" dirty="0"/>
              <a:t>En Angular</a:t>
            </a:r>
          </a:p>
        </p:txBody>
      </p:sp>
      <p:sp>
        <p:nvSpPr>
          <p:cNvPr id="12" name="Rectángulo 11"/>
          <p:cNvSpPr/>
          <p:nvPr/>
        </p:nvSpPr>
        <p:spPr>
          <a:xfrm>
            <a:off x="1328405" y="4208771"/>
            <a:ext cx="1804220" cy="369332"/>
          </a:xfrm>
          <a:prstGeom prst="rect">
            <a:avLst/>
          </a:prstGeom>
        </p:spPr>
        <p:txBody>
          <a:bodyPr wrap="square">
            <a:spAutoFit/>
          </a:bodyPr>
          <a:lstStyle/>
          <a:p>
            <a:r>
              <a:rPr lang="es-ES" dirty="0" err="1"/>
              <a:t>transclude</a:t>
            </a:r>
            <a:r>
              <a:rPr lang="es-ES" dirty="0"/>
              <a:t>: true </a:t>
            </a:r>
          </a:p>
        </p:txBody>
      </p:sp>
      <p:sp>
        <p:nvSpPr>
          <p:cNvPr id="13" name="Rectángulo 12"/>
          <p:cNvSpPr/>
          <p:nvPr/>
        </p:nvSpPr>
        <p:spPr>
          <a:xfrm>
            <a:off x="3617922" y="4930847"/>
            <a:ext cx="4121585" cy="646331"/>
          </a:xfrm>
          <a:prstGeom prst="rect">
            <a:avLst/>
          </a:prstGeom>
        </p:spPr>
        <p:txBody>
          <a:bodyPr wrap="square">
            <a:spAutoFit/>
          </a:bodyPr>
          <a:lstStyle/>
          <a:p>
            <a:r>
              <a:rPr lang="es-ES" dirty="0"/>
              <a:t>en la plantilla </a:t>
            </a:r>
            <a:r>
              <a:rPr lang="es-ES" dirty="0" err="1"/>
              <a:t>html</a:t>
            </a:r>
            <a:r>
              <a:rPr lang="es-ES" dirty="0"/>
              <a:t> le dice a Angular dónde embeber el contenido del usuario</a:t>
            </a:r>
          </a:p>
        </p:txBody>
      </p:sp>
      <p:sp>
        <p:nvSpPr>
          <p:cNvPr id="14" name="Rectángulo 13"/>
          <p:cNvSpPr/>
          <p:nvPr/>
        </p:nvSpPr>
        <p:spPr>
          <a:xfrm>
            <a:off x="3617922" y="4070271"/>
            <a:ext cx="4789549" cy="646331"/>
          </a:xfrm>
          <a:prstGeom prst="rect">
            <a:avLst/>
          </a:prstGeom>
        </p:spPr>
        <p:txBody>
          <a:bodyPr wrap="square">
            <a:spAutoFit/>
          </a:bodyPr>
          <a:lstStyle/>
          <a:p>
            <a:r>
              <a:rPr lang="es-ES" dirty="0"/>
              <a:t>en la declaración de la directiva le dirá a Angular que estamos ejecutando una transclusión. </a:t>
            </a:r>
          </a:p>
        </p:txBody>
      </p:sp>
      <p:sp>
        <p:nvSpPr>
          <p:cNvPr id="15" name="Rectángulo 14"/>
          <p:cNvSpPr/>
          <p:nvPr/>
        </p:nvSpPr>
        <p:spPr>
          <a:xfrm>
            <a:off x="1328405" y="4961642"/>
            <a:ext cx="1470339" cy="369332"/>
          </a:xfrm>
          <a:prstGeom prst="rect">
            <a:avLst/>
          </a:prstGeom>
        </p:spPr>
        <p:txBody>
          <a:bodyPr wrap="none">
            <a:spAutoFit/>
          </a:bodyPr>
          <a:lstStyle/>
          <a:p>
            <a:r>
              <a:rPr lang="es-ES" dirty="0" err="1"/>
              <a:t>ng-transclude</a:t>
            </a:r>
            <a:endParaRPr lang="es-ES" dirty="0"/>
          </a:p>
        </p:txBody>
      </p:sp>
      <p:sp>
        <p:nvSpPr>
          <p:cNvPr id="16" name="CuadroTexto 15"/>
          <p:cNvSpPr txBox="1"/>
          <p:nvPr/>
        </p:nvSpPr>
        <p:spPr>
          <a:xfrm>
            <a:off x="2359244" y="6070737"/>
            <a:ext cx="1258678" cy="369332"/>
          </a:xfrm>
          <a:prstGeom prst="rect">
            <a:avLst/>
          </a:prstGeom>
          <a:noFill/>
        </p:spPr>
        <p:txBody>
          <a:bodyPr wrap="none" rtlCol="0">
            <a:spAutoFit/>
          </a:bodyPr>
          <a:lstStyle/>
          <a:p>
            <a:r>
              <a:rPr lang="es-ES" dirty="0"/>
              <a:t>Angular 1.5</a:t>
            </a:r>
          </a:p>
        </p:txBody>
      </p:sp>
      <p:sp>
        <p:nvSpPr>
          <p:cNvPr id="17" name="CuadroTexto 16"/>
          <p:cNvSpPr txBox="1"/>
          <p:nvPr/>
        </p:nvSpPr>
        <p:spPr>
          <a:xfrm>
            <a:off x="4680823" y="6060845"/>
            <a:ext cx="1819794" cy="369332"/>
          </a:xfrm>
          <a:prstGeom prst="rect">
            <a:avLst/>
          </a:prstGeom>
          <a:noFill/>
        </p:spPr>
        <p:txBody>
          <a:bodyPr wrap="none" rtlCol="0">
            <a:spAutoFit/>
          </a:bodyPr>
          <a:lstStyle/>
          <a:p>
            <a:r>
              <a:rPr lang="es-ES" dirty="0"/>
              <a:t>Multitransclusión</a:t>
            </a:r>
          </a:p>
        </p:txBody>
      </p:sp>
      <p:cxnSp>
        <p:nvCxnSpPr>
          <p:cNvPr id="19" name="Conector recto de flecha 18"/>
          <p:cNvCxnSpPr>
            <a:stCxn id="16" idx="3"/>
            <a:endCxn id="17" idx="1"/>
          </p:cNvCxnSpPr>
          <p:nvPr/>
        </p:nvCxnSpPr>
        <p:spPr>
          <a:xfrm flipV="1">
            <a:off x="3617922" y="6245511"/>
            <a:ext cx="1062901" cy="9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4998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pPr algn="r"/>
            <a:r>
              <a:rPr lang="es-ES" dirty="0"/>
              <a:t>Ejemplo de transclusión</a:t>
            </a:r>
          </a:p>
        </p:txBody>
      </p:sp>
      <p:sp>
        <p:nvSpPr>
          <p:cNvPr id="3" name="Rectángulo 2"/>
          <p:cNvSpPr/>
          <p:nvPr/>
        </p:nvSpPr>
        <p:spPr>
          <a:xfrm>
            <a:off x="4164575" y="1829045"/>
            <a:ext cx="4085304" cy="203132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dirty="0"/>
              <a:t>&lt;!-- post.html --&gt;</a:t>
            </a:r>
          </a:p>
          <a:p>
            <a:r>
              <a:rPr lang="es-ES" dirty="0"/>
              <a:t>&lt;</a:t>
            </a:r>
            <a:r>
              <a:rPr lang="es-ES" dirty="0" err="1"/>
              <a:t>header</a:t>
            </a:r>
            <a:r>
              <a:rPr lang="es-ES" dirty="0"/>
              <a:t>&gt;</a:t>
            </a:r>
          </a:p>
          <a:p>
            <a:r>
              <a:rPr lang="es-ES" dirty="0"/>
              <a:t>&lt;h1&gt;{{titulo}}&lt;/h1&gt;</a:t>
            </a:r>
          </a:p>
          <a:p>
            <a:r>
              <a:rPr lang="es-ES" dirty="0"/>
              <a:t>&lt;</a:t>
            </a:r>
            <a:r>
              <a:rPr lang="es-ES" dirty="0" err="1"/>
              <a:t>em</a:t>
            </a:r>
            <a:r>
              <a:rPr lang="es-ES" dirty="0"/>
              <a:t>&gt;Por {{autor}} el día {{fecha}}&lt;/</a:t>
            </a:r>
            <a:r>
              <a:rPr lang="es-ES" dirty="0" err="1"/>
              <a:t>em</a:t>
            </a:r>
            <a:r>
              <a:rPr lang="es-ES" dirty="0"/>
              <a:t>&gt;</a:t>
            </a:r>
          </a:p>
          <a:p>
            <a:r>
              <a:rPr lang="es-ES" dirty="0"/>
              <a:t>&lt;/</a:t>
            </a:r>
            <a:r>
              <a:rPr lang="es-ES" dirty="0" err="1"/>
              <a:t>header</a:t>
            </a:r>
            <a:r>
              <a:rPr lang="es-ES" dirty="0"/>
              <a:t>&gt;</a:t>
            </a:r>
          </a:p>
          <a:p>
            <a:r>
              <a:rPr lang="es-ES" dirty="0"/>
              <a:t>&lt;div </a:t>
            </a:r>
            <a:r>
              <a:rPr lang="es-ES" dirty="0" err="1"/>
              <a:t>ng-transclude</a:t>
            </a:r>
            <a:r>
              <a:rPr lang="es-ES" dirty="0"/>
              <a:t> </a:t>
            </a:r>
            <a:r>
              <a:rPr lang="es-ES" dirty="0" err="1"/>
              <a:t>class</a:t>
            </a:r>
            <a:r>
              <a:rPr lang="es-ES" dirty="0"/>
              <a:t>='post-</a:t>
            </a:r>
            <a:r>
              <a:rPr lang="es-ES" dirty="0" err="1"/>
              <a:t>body</a:t>
            </a:r>
            <a:r>
              <a:rPr lang="es-ES" dirty="0"/>
              <a:t>'&gt;</a:t>
            </a:r>
          </a:p>
          <a:p>
            <a:r>
              <a:rPr lang="es-ES" dirty="0"/>
              <a:t>&lt;/div&gt;</a:t>
            </a:r>
          </a:p>
        </p:txBody>
      </p:sp>
      <p:sp>
        <p:nvSpPr>
          <p:cNvPr id="4" name="CuadroTexto 3"/>
          <p:cNvSpPr txBox="1"/>
          <p:nvPr/>
        </p:nvSpPr>
        <p:spPr>
          <a:xfrm>
            <a:off x="5285554" y="1441478"/>
            <a:ext cx="2019099" cy="369332"/>
          </a:xfrm>
          <a:prstGeom prst="rect">
            <a:avLst/>
          </a:prstGeom>
          <a:noFill/>
        </p:spPr>
        <p:txBody>
          <a:bodyPr wrap="square" rtlCol="0">
            <a:spAutoFit/>
          </a:bodyPr>
          <a:lstStyle/>
          <a:p>
            <a:r>
              <a:rPr lang="es-ES" dirty="0"/>
              <a:t>plantilla (</a:t>
            </a:r>
            <a:r>
              <a:rPr lang="es-ES" dirty="0" err="1"/>
              <a:t>template</a:t>
            </a:r>
            <a:r>
              <a:rPr lang="es-ES" dirty="0"/>
              <a:t>)</a:t>
            </a:r>
          </a:p>
        </p:txBody>
      </p:sp>
      <p:sp>
        <p:nvSpPr>
          <p:cNvPr id="7" name="Rectángulo 6"/>
          <p:cNvSpPr/>
          <p:nvPr/>
        </p:nvSpPr>
        <p:spPr>
          <a:xfrm>
            <a:off x="628650" y="1441478"/>
            <a:ext cx="3033252" cy="313932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dirty="0" err="1"/>
              <a:t>directive</a:t>
            </a:r>
            <a:r>
              <a:rPr lang="es-ES" dirty="0"/>
              <a:t>('post', </a:t>
            </a:r>
            <a:r>
              <a:rPr lang="es-ES" dirty="0" err="1"/>
              <a:t>function</a:t>
            </a:r>
            <a:r>
              <a:rPr lang="es-ES" dirty="0"/>
              <a:t>(){</a:t>
            </a:r>
          </a:p>
          <a:p>
            <a:r>
              <a:rPr lang="es-ES" dirty="0"/>
              <a:t>  </a:t>
            </a:r>
            <a:r>
              <a:rPr lang="es-ES" dirty="0" err="1"/>
              <a:t>return</a:t>
            </a:r>
            <a:r>
              <a:rPr lang="es-ES" dirty="0"/>
              <a:t> {</a:t>
            </a:r>
          </a:p>
          <a:p>
            <a:r>
              <a:rPr lang="es-ES" dirty="0"/>
              <a:t>    </a:t>
            </a:r>
            <a:r>
              <a:rPr lang="es-ES" dirty="0" err="1"/>
              <a:t>restrict</a:t>
            </a:r>
            <a:r>
              <a:rPr lang="es-ES" dirty="0"/>
              <a:t>: 'E',</a:t>
            </a:r>
          </a:p>
          <a:p>
            <a:r>
              <a:rPr lang="es-ES" dirty="0"/>
              <a:t>    </a:t>
            </a:r>
            <a:r>
              <a:rPr lang="es-ES" dirty="0" err="1"/>
              <a:t>templateUrl</a:t>
            </a:r>
            <a:r>
              <a:rPr lang="es-ES" dirty="0"/>
              <a:t>: 'post.html',</a:t>
            </a:r>
          </a:p>
          <a:p>
            <a:r>
              <a:rPr lang="es-ES" dirty="0"/>
              <a:t>    </a:t>
            </a:r>
            <a:r>
              <a:rPr lang="es-ES" dirty="0" err="1"/>
              <a:t>transclude</a:t>
            </a:r>
            <a:r>
              <a:rPr lang="es-ES" dirty="0"/>
              <a:t>: true,</a:t>
            </a:r>
          </a:p>
          <a:p>
            <a:r>
              <a:rPr lang="es-ES" dirty="0"/>
              <a:t>    </a:t>
            </a:r>
            <a:r>
              <a:rPr lang="es-ES" dirty="0" err="1"/>
              <a:t>scope</a:t>
            </a:r>
            <a:r>
              <a:rPr lang="es-ES" dirty="0"/>
              <a:t>: { titulo: '@',</a:t>
            </a:r>
          </a:p>
          <a:p>
            <a:r>
              <a:rPr lang="es-ES" dirty="0"/>
              <a:t>      autor: '@',</a:t>
            </a:r>
          </a:p>
          <a:p>
            <a:r>
              <a:rPr lang="es-ES" dirty="0"/>
              <a:t>      fecha: '@'</a:t>
            </a:r>
          </a:p>
          <a:p>
            <a:r>
              <a:rPr lang="es-ES" dirty="0"/>
              <a:t>    }</a:t>
            </a:r>
          </a:p>
          <a:p>
            <a:r>
              <a:rPr lang="es-ES" dirty="0"/>
              <a:t>  }</a:t>
            </a:r>
          </a:p>
          <a:p>
            <a:r>
              <a:rPr lang="es-ES" dirty="0"/>
              <a:t>});</a:t>
            </a:r>
          </a:p>
        </p:txBody>
      </p:sp>
      <p:sp>
        <p:nvSpPr>
          <p:cNvPr id="8" name="Rectángulo 7"/>
          <p:cNvSpPr/>
          <p:nvPr/>
        </p:nvSpPr>
        <p:spPr>
          <a:xfrm>
            <a:off x="1682648" y="4196964"/>
            <a:ext cx="6281481" cy="147732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dirty="0"/>
              <a:t>&lt;!-- index.html --&gt;</a:t>
            </a:r>
          </a:p>
          <a:p>
            <a:r>
              <a:rPr lang="es-ES" dirty="0"/>
              <a:t>&lt;post titulo="Primer post" autor=“</a:t>
            </a:r>
            <a:r>
              <a:rPr lang="es-ES" dirty="0" err="1"/>
              <a:t>Lubert</a:t>
            </a:r>
            <a:r>
              <a:rPr lang="es-ES" dirty="0"/>
              <a:t>" fecha="2014-12-11"&gt;</a:t>
            </a:r>
          </a:p>
          <a:p>
            <a:r>
              <a:rPr lang="es-ES" dirty="0"/>
              <a:t> Esto es un post creado en la forma más ineficiente posible pero funciona como ejemplo</a:t>
            </a:r>
          </a:p>
          <a:p>
            <a:r>
              <a:rPr lang="es-ES" dirty="0"/>
              <a:t>&lt;/post&gt;</a:t>
            </a:r>
          </a:p>
        </p:txBody>
      </p:sp>
      <p:sp>
        <p:nvSpPr>
          <p:cNvPr id="9" name="Rectángulo 8"/>
          <p:cNvSpPr/>
          <p:nvPr/>
        </p:nvSpPr>
        <p:spPr>
          <a:xfrm>
            <a:off x="4572000" y="5780209"/>
            <a:ext cx="3770671" cy="646331"/>
          </a:xfrm>
          <a:prstGeom prst="rect">
            <a:avLst/>
          </a:prstGeom>
        </p:spPr>
        <p:txBody>
          <a:bodyPr wrap="square">
            <a:spAutoFit/>
          </a:bodyPr>
          <a:lstStyle/>
          <a:p>
            <a:r>
              <a:rPr lang="es-ES" dirty="0"/>
              <a:t>el contexto </a:t>
            </a:r>
            <a:r>
              <a:rPr lang="es-ES" dirty="0" err="1"/>
              <a:t>transcluído</a:t>
            </a:r>
            <a:r>
              <a:rPr lang="es-ES" dirty="0"/>
              <a:t> no es un hijo de la directiva sino del contexto padre</a:t>
            </a:r>
          </a:p>
        </p:txBody>
      </p:sp>
    </p:spTree>
    <p:extLst>
      <p:ext uri="{BB962C8B-B14F-4D97-AF65-F5344CB8AC3E}">
        <p14:creationId xmlns:p14="http://schemas.microsoft.com/office/powerpoint/2010/main" val="15643235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Componentes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1317523" y="1420620"/>
            <a:ext cx="1745991" cy="369332"/>
          </a:xfrm>
          <a:prstGeom prst="rect">
            <a:avLst/>
          </a:prstGeom>
          <a:noFill/>
        </p:spPr>
        <p:txBody>
          <a:bodyPr wrap="none" rtlCol="0">
            <a:spAutoFit/>
          </a:bodyPr>
          <a:lstStyle/>
          <a:p>
            <a:r>
              <a:rPr lang="es-ES" dirty="0"/>
              <a:t>Angular 1.5 / 1.6</a:t>
            </a:r>
          </a:p>
        </p:txBody>
      </p:sp>
      <p:sp>
        <p:nvSpPr>
          <p:cNvPr id="7" name="CuadroTexto 6"/>
          <p:cNvSpPr txBox="1"/>
          <p:nvPr/>
        </p:nvSpPr>
        <p:spPr>
          <a:xfrm>
            <a:off x="1778034" y="2184978"/>
            <a:ext cx="1285480" cy="369332"/>
          </a:xfrm>
          <a:prstGeom prst="rect">
            <a:avLst/>
          </a:prstGeom>
          <a:noFill/>
        </p:spPr>
        <p:txBody>
          <a:bodyPr wrap="none" rtlCol="0">
            <a:spAutoFit/>
          </a:bodyPr>
          <a:lstStyle/>
          <a:p>
            <a:r>
              <a:rPr lang="es-ES" dirty="0"/>
              <a:t>.</a:t>
            </a:r>
            <a:r>
              <a:rPr lang="en-US" i="1" dirty="0"/>
              <a:t>directives</a:t>
            </a:r>
            <a:r>
              <a:rPr lang="es-ES" dirty="0"/>
              <a:t>()</a:t>
            </a:r>
          </a:p>
        </p:txBody>
      </p:sp>
      <p:sp>
        <p:nvSpPr>
          <p:cNvPr id="9" name="CuadroTexto 8"/>
          <p:cNvSpPr txBox="1"/>
          <p:nvPr/>
        </p:nvSpPr>
        <p:spPr>
          <a:xfrm>
            <a:off x="4719484" y="2138811"/>
            <a:ext cx="1939313" cy="461665"/>
          </a:xfrm>
          <a:prstGeom prst="rect">
            <a:avLst/>
          </a:prstGeom>
          <a:noFill/>
        </p:spPr>
        <p:txBody>
          <a:bodyPr wrap="none" rtlCol="0">
            <a:spAutoFit/>
          </a:bodyPr>
          <a:lstStyle/>
          <a:p>
            <a:r>
              <a:rPr lang="es-ES" dirty="0"/>
              <a:t>.</a:t>
            </a:r>
            <a:r>
              <a:rPr lang="en-US" sz="2400" i="1" dirty="0"/>
              <a:t>components</a:t>
            </a:r>
            <a:r>
              <a:rPr lang="es-ES" dirty="0"/>
              <a:t>()</a:t>
            </a:r>
          </a:p>
        </p:txBody>
      </p:sp>
      <p:cxnSp>
        <p:nvCxnSpPr>
          <p:cNvPr id="20" name="Conector recto de flecha 19"/>
          <p:cNvCxnSpPr>
            <a:stCxn id="7" idx="3"/>
            <a:endCxn id="9" idx="1"/>
          </p:cNvCxnSpPr>
          <p:nvPr/>
        </p:nvCxnSpPr>
        <p:spPr>
          <a:xfrm>
            <a:off x="3063514" y="2369644"/>
            <a:ext cx="1655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4074926" y="4452357"/>
            <a:ext cx="4055329" cy="646331"/>
          </a:xfrm>
          <a:prstGeom prst="rect">
            <a:avLst/>
          </a:prstGeom>
          <a:noFill/>
        </p:spPr>
        <p:txBody>
          <a:bodyPr wrap="square" rtlCol="0">
            <a:spAutoFit/>
          </a:bodyPr>
          <a:lstStyle/>
          <a:p>
            <a:r>
              <a:rPr lang="es-ES" dirty="0"/>
              <a:t>Anticipa Angular 2.0 y el nuevo enfoque de los </a:t>
            </a:r>
            <a:r>
              <a:rPr lang="en-US" i="1" dirty="0"/>
              <a:t>controllers</a:t>
            </a:r>
            <a:r>
              <a:rPr lang="es-ES" dirty="0"/>
              <a:t> ¿su desaparición?</a:t>
            </a:r>
          </a:p>
        </p:txBody>
      </p:sp>
      <p:sp>
        <p:nvSpPr>
          <p:cNvPr id="23" name="CuadroTexto 22"/>
          <p:cNvSpPr txBox="1"/>
          <p:nvPr/>
        </p:nvSpPr>
        <p:spPr>
          <a:xfrm>
            <a:off x="4074926" y="5252606"/>
            <a:ext cx="3441290" cy="646331"/>
          </a:xfrm>
          <a:prstGeom prst="rect">
            <a:avLst/>
          </a:prstGeom>
          <a:noFill/>
        </p:spPr>
        <p:txBody>
          <a:bodyPr wrap="square" rtlCol="0">
            <a:spAutoFit/>
          </a:bodyPr>
          <a:lstStyle/>
          <a:p>
            <a:r>
              <a:rPr lang="es-ES" dirty="0"/>
              <a:t>relación con el nuevo estándar </a:t>
            </a:r>
            <a:r>
              <a:rPr lang="en-US" i="1" dirty="0"/>
              <a:t>Web Components</a:t>
            </a:r>
          </a:p>
        </p:txBody>
      </p:sp>
      <p:sp>
        <p:nvSpPr>
          <p:cNvPr id="25" name="Rectángulo 24"/>
          <p:cNvSpPr/>
          <p:nvPr/>
        </p:nvSpPr>
        <p:spPr>
          <a:xfrm>
            <a:off x="2467385" y="2949336"/>
            <a:ext cx="4090731" cy="923330"/>
          </a:xfrm>
          <a:prstGeom prst="rect">
            <a:avLst/>
          </a:prstGeom>
        </p:spPr>
        <p:txBody>
          <a:bodyPr wrap="square">
            <a:spAutoFit/>
          </a:bodyPr>
          <a:lstStyle/>
          <a:p>
            <a:r>
              <a:rPr lang="en-US" i="1" dirty="0"/>
              <a:t>Component-Based AngularJS Directives</a:t>
            </a:r>
          </a:p>
          <a:p>
            <a:r>
              <a:rPr lang="es-ES" dirty="0">
                <a:hlinkClick r:id="rId3"/>
              </a:rPr>
              <a:t>https://www.airpair.com/angularjs/posts/component-based-angularjs-directives</a:t>
            </a:r>
            <a:endParaRPr lang="es-ES" dirty="0"/>
          </a:p>
        </p:txBody>
      </p:sp>
    </p:spTree>
    <p:extLst>
      <p:ext uri="{BB962C8B-B14F-4D97-AF65-F5344CB8AC3E}">
        <p14:creationId xmlns:p14="http://schemas.microsoft.com/office/powerpoint/2010/main" val="22121456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Futuro de HTML: Web </a:t>
            </a:r>
            <a:r>
              <a:rPr lang="en-US" dirty="0"/>
              <a:t>Components </a:t>
            </a:r>
          </a:p>
        </p:txBody>
      </p:sp>
      <p:sp>
        <p:nvSpPr>
          <p:cNvPr id="3" name="Rectángulo 2"/>
          <p:cNvSpPr/>
          <p:nvPr/>
        </p:nvSpPr>
        <p:spPr>
          <a:xfrm>
            <a:off x="3650775" y="3910308"/>
            <a:ext cx="4087506" cy="2031325"/>
          </a:xfrm>
          <a:prstGeom prst="rect">
            <a:avLst/>
          </a:prstGeom>
        </p:spPr>
        <p:txBody>
          <a:bodyPr wrap="square">
            <a:spAutoFit/>
          </a:bodyPr>
          <a:lstStyle/>
          <a:p>
            <a:pPr marL="285750" indent="-285750">
              <a:buFont typeface="Arial" panose="020B0604020202020204" pitchFamily="34" charset="0"/>
              <a:buChar char="•"/>
            </a:pPr>
            <a:r>
              <a:rPr lang="en-US" b="1" dirty="0">
                <a:solidFill>
                  <a:prstClr val="black"/>
                </a:solidFill>
              </a:rPr>
              <a:t>Custom elements</a:t>
            </a:r>
            <a:r>
              <a:rPr lang="es-ES" dirty="0">
                <a:solidFill>
                  <a:prstClr val="black"/>
                </a:solidFill>
              </a:rPr>
              <a:t>: Nos permite definir nuevos elementos HTML.</a:t>
            </a:r>
          </a:p>
          <a:p>
            <a:pPr marL="285750" indent="-285750">
              <a:buFont typeface="Arial" panose="020B0604020202020204" pitchFamily="34" charset="0"/>
              <a:buChar char="•"/>
            </a:pPr>
            <a:r>
              <a:rPr lang="en-US" b="1" dirty="0">
                <a:solidFill>
                  <a:prstClr val="black"/>
                </a:solidFill>
              </a:rPr>
              <a:t>Templates</a:t>
            </a:r>
            <a:r>
              <a:rPr lang="es-ES" dirty="0">
                <a:solidFill>
                  <a:prstClr val="black"/>
                </a:solidFill>
              </a:rPr>
              <a:t>: Sistema de plantillas nativas en el navegador.</a:t>
            </a:r>
          </a:p>
          <a:p>
            <a:pPr marL="285750" indent="-285750">
              <a:buFont typeface="Arial" panose="020B0604020202020204" pitchFamily="34" charset="0"/>
              <a:buChar char="•"/>
            </a:pPr>
            <a:r>
              <a:rPr lang="en-US" b="1" dirty="0">
                <a:solidFill>
                  <a:prstClr val="black"/>
                </a:solidFill>
              </a:rPr>
              <a:t>Shadow DOM</a:t>
            </a:r>
            <a:r>
              <a:rPr lang="es-ES" dirty="0">
                <a:solidFill>
                  <a:prstClr val="black"/>
                </a:solidFill>
              </a:rPr>
              <a:t>: DOM </a:t>
            </a:r>
            <a:r>
              <a:rPr lang="es-ES" dirty="0" err="1">
                <a:solidFill>
                  <a:prstClr val="black"/>
                </a:solidFill>
              </a:rPr>
              <a:t>scope</a:t>
            </a:r>
            <a:r>
              <a:rPr lang="es-ES" dirty="0">
                <a:solidFill>
                  <a:prstClr val="black"/>
                </a:solidFill>
              </a:rPr>
              <a:t>.</a:t>
            </a:r>
          </a:p>
          <a:p>
            <a:pPr marL="285750" indent="-285750">
              <a:buFont typeface="Arial" panose="020B0604020202020204" pitchFamily="34" charset="0"/>
              <a:buChar char="•"/>
            </a:pPr>
            <a:r>
              <a:rPr lang="en-US" b="1" dirty="0">
                <a:solidFill>
                  <a:prstClr val="black"/>
                </a:solidFill>
              </a:rPr>
              <a:t>HTML Imports</a:t>
            </a:r>
            <a:r>
              <a:rPr lang="es-ES" dirty="0">
                <a:solidFill>
                  <a:prstClr val="black"/>
                </a:solidFill>
              </a:rPr>
              <a:t>: Carga de documentos HTML.</a:t>
            </a:r>
          </a:p>
        </p:txBody>
      </p:sp>
      <p:sp>
        <p:nvSpPr>
          <p:cNvPr id="4" name="Rectángulo 3"/>
          <p:cNvSpPr/>
          <p:nvPr/>
        </p:nvSpPr>
        <p:spPr>
          <a:xfrm>
            <a:off x="870234" y="2773828"/>
            <a:ext cx="7403531" cy="646331"/>
          </a:xfrm>
          <a:prstGeom prst="rect">
            <a:avLst/>
          </a:prstGeom>
        </p:spPr>
        <p:txBody>
          <a:bodyPr wrap="square">
            <a:spAutoFit/>
          </a:bodyPr>
          <a:lstStyle/>
          <a:p>
            <a:r>
              <a:rPr lang="es-ES" dirty="0">
                <a:solidFill>
                  <a:prstClr val="black"/>
                </a:solidFill>
              </a:rPr>
              <a:t>En ellos está trabajando la W3C. Ya se soportan en algunos navegadores (Chrome) y esta disponible un </a:t>
            </a:r>
            <a:r>
              <a:rPr lang="en-US" i="1" dirty="0" err="1">
                <a:solidFill>
                  <a:prstClr val="black"/>
                </a:solidFill>
              </a:rPr>
              <a:t>polyfile</a:t>
            </a:r>
            <a:r>
              <a:rPr lang="es-ES" dirty="0">
                <a:solidFill>
                  <a:prstClr val="black"/>
                </a:solidFill>
              </a:rPr>
              <a:t> para que puedan usarse en otros.</a:t>
            </a:r>
          </a:p>
        </p:txBody>
      </p:sp>
      <p:sp>
        <p:nvSpPr>
          <p:cNvPr id="5" name="Rectángulo 4"/>
          <p:cNvSpPr/>
          <p:nvPr/>
        </p:nvSpPr>
        <p:spPr>
          <a:xfrm>
            <a:off x="839473" y="1392157"/>
            <a:ext cx="1921360" cy="369332"/>
          </a:xfrm>
          <a:prstGeom prst="rect">
            <a:avLst/>
          </a:prstGeom>
        </p:spPr>
        <p:txBody>
          <a:bodyPr wrap="none">
            <a:spAutoFit/>
          </a:bodyPr>
          <a:lstStyle/>
          <a:p>
            <a:r>
              <a:rPr lang="en-US" b="1" i="1" dirty="0">
                <a:solidFill>
                  <a:prstClr val="black"/>
                </a:solidFill>
              </a:rPr>
              <a:t>Web Components </a:t>
            </a:r>
          </a:p>
        </p:txBody>
      </p:sp>
      <p:sp>
        <p:nvSpPr>
          <p:cNvPr id="6" name="Rectángulo 5"/>
          <p:cNvSpPr/>
          <p:nvPr/>
        </p:nvSpPr>
        <p:spPr>
          <a:xfrm>
            <a:off x="3650776" y="1960513"/>
            <a:ext cx="4572000" cy="646331"/>
          </a:xfrm>
          <a:prstGeom prst="rect">
            <a:avLst/>
          </a:prstGeom>
        </p:spPr>
        <p:txBody>
          <a:bodyPr>
            <a:spAutoFit/>
          </a:bodyPr>
          <a:lstStyle/>
          <a:p>
            <a:r>
              <a:rPr lang="es-ES" dirty="0">
                <a:solidFill>
                  <a:prstClr val="black"/>
                </a:solidFill>
              </a:rPr>
              <a:t>Se puede así ampliar el “vocabulario” de HTML con elementos propios</a:t>
            </a:r>
          </a:p>
        </p:txBody>
      </p:sp>
      <p:sp>
        <p:nvSpPr>
          <p:cNvPr id="7" name="Rectángulo 6"/>
          <p:cNvSpPr/>
          <p:nvPr/>
        </p:nvSpPr>
        <p:spPr>
          <a:xfrm>
            <a:off x="3650775" y="1314182"/>
            <a:ext cx="4572001" cy="646331"/>
          </a:xfrm>
          <a:prstGeom prst="rect">
            <a:avLst/>
          </a:prstGeom>
        </p:spPr>
        <p:txBody>
          <a:bodyPr>
            <a:spAutoFit/>
          </a:bodyPr>
          <a:lstStyle/>
          <a:p>
            <a:r>
              <a:rPr lang="es-ES" dirty="0">
                <a:solidFill>
                  <a:prstClr val="black"/>
                </a:solidFill>
              </a:rPr>
              <a:t>conjunto de </a:t>
            </a:r>
            <a:r>
              <a:rPr lang="es-ES" b="1" dirty="0">
                <a:solidFill>
                  <a:prstClr val="black"/>
                </a:solidFill>
              </a:rPr>
              <a:t>estándares</a:t>
            </a:r>
            <a:r>
              <a:rPr lang="es-ES" dirty="0">
                <a:solidFill>
                  <a:prstClr val="black"/>
                </a:solidFill>
              </a:rPr>
              <a:t> que, permiten crear y utilizar elementos HTML personalizados. </a:t>
            </a:r>
          </a:p>
        </p:txBody>
      </p:sp>
      <p:sp>
        <p:nvSpPr>
          <p:cNvPr id="8" name="Rectángulo 7"/>
          <p:cNvSpPr/>
          <p:nvPr/>
        </p:nvSpPr>
        <p:spPr>
          <a:xfrm>
            <a:off x="839473" y="3910308"/>
            <a:ext cx="2215566" cy="646331"/>
          </a:xfrm>
          <a:prstGeom prst="rect">
            <a:avLst/>
          </a:prstGeom>
        </p:spPr>
        <p:txBody>
          <a:bodyPr wrap="square">
            <a:spAutoFit/>
          </a:bodyPr>
          <a:lstStyle/>
          <a:p>
            <a:r>
              <a:rPr lang="es-ES" dirty="0">
                <a:solidFill>
                  <a:prstClr val="black"/>
                </a:solidFill>
              </a:rPr>
              <a:t>Constan de cuatro especificaciones:</a:t>
            </a:r>
          </a:p>
        </p:txBody>
      </p:sp>
    </p:spTree>
    <p:extLst>
      <p:ext uri="{BB962C8B-B14F-4D97-AF65-F5344CB8AC3E}">
        <p14:creationId xmlns:p14="http://schemas.microsoft.com/office/powerpoint/2010/main" val="27527620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Continuando con Web </a:t>
            </a:r>
            <a:r>
              <a:rPr lang="en-US" dirty="0"/>
              <a:t>Components </a:t>
            </a:r>
            <a:endParaRPr lang="es-ES" dirty="0"/>
          </a:p>
        </p:txBody>
      </p:sp>
      <p:pic>
        <p:nvPicPr>
          <p:cNvPr id="3" name="Imagen 2"/>
          <p:cNvPicPr>
            <a:picLocks noChangeAspect="1"/>
          </p:cNvPicPr>
          <p:nvPr/>
        </p:nvPicPr>
        <p:blipFill>
          <a:blip r:embed="rId2"/>
          <a:stretch>
            <a:fillRect/>
          </a:stretch>
        </p:blipFill>
        <p:spPr>
          <a:xfrm>
            <a:off x="3328846" y="1450649"/>
            <a:ext cx="5050027" cy="2101181"/>
          </a:xfrm>
          <a:prstGeom prst="rect">
            <a:avLst/>
          </a:prstGeom>
        </p:spPr>
        <p:style>
          <a:lnRef idx="0">
            <a:schemeClr val="accent1"/>
          </a:lnRef>
          <a:fillRef idx="3">
            <a:schemeClr val="accent1"/>
          </a:fillRef>
          <a:effectRef idx="3">
            <a:schemeClr val="accent1"/>
          </a:effectRef>
          <a:fontRef idx="minor">
            <a:schemeClr val="lt1"/>
          </a:fontRef>
        </p:style>
      </p:pic>
      <p:sp>
        <p:nvSpPr>
          <p:cNvPr id="4" name="Rectángulo 3"/>
          <p:cNvSpPr/>
          <p:nvPr/>
        </p:nvSpPr>
        <p:spPr>
          <a:xfrm>
            <a:off x="1612469" y="2244495"/>
            <a:ext cx="290496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prstClr val="black"/>
                </a:solidFill>
                <a:hlinkClick r:id="rId3"/>
              </a:rPr>
              <a:t>http://webcomponents.org/</a:t>
            </a:r>
            <a:r>
              <a:rPr lang="es-ES" dirty="0">
                <a:solidFill>
                  <a:prstClr val="black"/>
                </a:solidFill>
              </a:rPr>
              <a:t> </a:t>
            </a:r>
          </a:p>
        </p:txBody>
      </p:sp>
      <p:pic>
        <p:nvPicPr>
          <p:cNvPr id="5" name="Imagen 4"/>
          <p:cNvPicPr>
            <a:picLocks noChangeAspect="1"/>
          </p:cNvPicPr>
          <p:nvPr/>
        </p:nvPicPr>
        <p:blipFill>
          <a:blip r:embed="rId4"/>
          <a:stretch>
            <a:fillRect/>
          </a:stretch>
        </p:blipFill>
        <p:spPr>
          <a:xfrm>
            <a:off x="1551777" y="3683820"/>
            <a:ext cx="5273756" cy="2436913"/>
          </a:xfrm>
          <a:prstGeom prst="rect">
            <a:avLst/>
          </a:prstGeom>
        </p:spPr>
        <p:style>
          <a:lnRef idx="0">
            <a:schemeClr val="accent1"/>
          </a:lnRef>
          <a:fillRef idx="3">
            <a:schemeClr val="accent1"/>
          </a:fillRef>
          <a:effectRef idx="3">
            <a:schemeClr val="accent1"/>
          </a:effectRef>
          <a:fontRef idx="minor">
            <a:schemeClr val="lt1"/>
          </a:fontRef>
        </p:style>
      </p:pic>
      <p:sp>
        <p:nvSpPr>
          <p:cNvPr id="6" name="Rectángulo 5"/>
          <p:cNvSpPr/>
          <p:nvPr/>
        </p:nvSpPr>
        <p:spPr>
          <a:xfrm>
            <a:off x="4517431" y="4717610"/>
            <a:ext cx="386144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prstClr val="black"/>
                </a:solidFill>
                <a:hlinkClick r:id="rId5"/>
              </a:rPr>
              <a:t>https://www.polymer-project.org/1.0/</a:t>
            </a:r>
            <a:endParaRPr lang="es-ES" dirty="0">
              <a:solidFill>
                <a:prstClr val="black"/>
              </a:solidFill>
            </a:endParaRPr>
          </a:p>
        </p:txBody>
      </p:sp>
    </p:spTree>
    <p:extLst>
      <p:ext uri="{BB962C8B-B14F-4D97-AF65-F5344CB8AC3E}">
        <p14:creationId xmlns:p14="http://schemas.microsoft.com/office/powerpoint/2010/main" val="7026712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de AngularJS 1.5</a:t>
            </a:r>
          </a:p>
        </p:txBody>
      </p:sp>
      <p:pic>
        <p:nvPicPr>
          <p:cNvPr id="5" name="Imagen 4"/>
          <p:cNvPicPr>
            <a:picLocks noChangeAspect="1"/>
          </p:cNvPicPr>
          <p:nvPr/>
        </p:nvPicPr>
        <p:blipFill>
          <a:blip r:embed="rId3"/>
          <a:stretch>
            <a:fillRect/>
          </a:stretch>
        </p:blipFill>
        <p:spPr>
          <a:xfrm>
            <a:off x="433387" y="1468638"/>
            <a:ext cx="8277225" cy="2762250"/>
          </a:xfrm>
          <a:prstGeom prst="rect">
            <a:avLst/>
          </a:prstGeom>
        </p:spPr>
      </p:pic>
      <p:pic>
        <p:nvPicPr>
          <p:cNvPr id="6" name="Imagen 5"/>
          <p:cNvPicPr>
            <a:picLocks noChangeAspect="1"/>
          </p:cNvPicPr>
          <p:nvPr/>
        </p:nvPicPr>
        <p:blipFill>
          <a:blip r:embed="rId4"/>
          <a:stretch>
            <a:fillRect/>
          </a:stretch>
        </p:blipFill>
        <p:spPr>
          <a:xfrm>
            <a:off x="433387" y="4230888"/>
            <a:ext cx="8277225" cy="1546754"/>
          </a:xfrm>
          <a:prstGeom prst="rect">
            <a:avLst/>
          </a:prstGeom>
        </p:spPr>
      </p:pic>
      <p:sp>
        <p:nvSpPr>
          <p:cNvPr id="8" name="Rectángulo 7"/>
          <p:cNvSpPr/>
          <p:nvPr/>
        </p:nvSpPr>
        <p:spPr>
          <a:xfrm>
            <a:off x="2707231" y="5336967"/>
            <a:ext cx="4572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s-ES" dirty="0">
                <a:hlinkClick r:id="rId5"/>
              </a:rPr>
              <a:t>https://toddmotto.com/exploring-the-angular-1-5-component-method/</a:t>
            </a:r>
            <a:r>
              <a:rPr lang="es-ES" dirty="0"/>
              <a:t> </a:t>
            </a:r>
          </a:p>
        </p:txBody>
      </p:sp>
    </p:spTree>
    <p:extLst>
      <p:ext uri="{BB962C8B-B14F-4D97-AF65-F5344CB8AC3E}">
        <p14:creationId xmlns:p14="http://schemas.microsoft.com/office/powerpoint/2010/main" val="38638997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de AngularJS 1.5</a:t>
            </a:r>
          </a:p>
        </p:txBody>
      </p:sp>
      <p:sp>
        <p:nvSpPr>
          <p:cNvPr id="2" name="CuadroTexto 1"/>
          <p:cNvSpPr txBox="1"/>
          <p:nvPr/>
        </p:nvSpPr>
        <p:spPr>
          <a:xfrm>
            <a:off x="529797" y="1680519"/>
            <a:ext cx="3189588" cy="3970318"/>
          </a:xfrm>
          <a:prstGeom prst="rect">
            <a:avLst/>
          </a:prstGeom>
          <a:noFill/>
        </p:spPr>
        <p:txBody>
          <a:bodyPr wrap="square" rtlCol="0">
            <a:spAutoFit/>
          </a:bodyPr>
          <a:lstStyle/>
          <a:p>
            <a:r>
              <a:rPr lang="es-ES" b="1" dirty="0"/>
              <a:t>Componentes</a:t>
            </a:r>
          </a:p>
          <a:p>
            <a:pPr marL="285750" indent="-285750">
              <a:buFont typeface="Arial" panose="020B0604020202020204" pitchFamily="34" charset="0"/>
              <a:buChar char="•"/>
            </a:pPr>
            <a:r>
              <a:rPr lang="es-ES" dirty="0" err="1"/>
              <a:t>template</a:t>
            </a:r>
            <a:r>
              <a:rPr lang="es-ES" dirty="0"/>
              <a:t> + </a:t>
            </a:r>
            <a:r>
              <a:rPr lang="es-ES" dirty="0" err="1"/>
              <a:t>controller</a:t>
            </a:r>
            <a:endParaRPr lang="es-ES" dirty="0"/>
          </a:p>
          <a:p>
            <a:pPr marL="285750" indent="-285750">
              <a:buFont typeface="Arial" panose="020B0604020202020204" pitchFamily="34" charset="0"/>
              <a:buChar char="•"/>
            </a:pPr>
            <a:r>
              <a:rPr lang="es-ES" dirty="0" err="1"/>
              <a:t>controllerAs</a:t>
            </a:r>
            <a:br>
              <a:rPr lang="es-ES" dirty="0"/>
            </a:br>
            <a:r>
              <a:rPr lang="es-ES" dirty="0"/>
              <a:t>(por defecto $</a:t>
            </a:r>
            <a:r>
              <a:rPr lang="es-ES" dirty="0" err="1"/>
              <a:t>ctrl</a:t>
            </a:r>
            <a:r>
              <a:rPr lang="es-ES" dirty="0"/>
              <a:t>)</a:t>
            </a:r>
          </a:p>
          <a:p>
            <a:pPr marL="285750" indent="-285750">
              <a:buFont typeface="Arial" panose="020B0604020202020204" pitchFamily="34" charset="0"/>
              <a:buChar char="•"/>
            </a:pPr>
            <a:r>
              <a:rPr lang="es-ES" dirty="0"/>
              <a:t>uso de clases</a:t>
            </a:r>
          </a:p>
          <a:p>
            <a:pPr marL="285750" indent="-285750">
              <a:buFont typeface="Arial" panose="020B0604020202020204" pitchFamily="34" charset="0"/>
              <a:buChar char="•"/>
            </a:pPr>
            <a:r>
              <a:rPr lang="es-ES" dirty="0"/>
              <a:t>constructores: </a:t>
            </a:r>
            <a:br>
              <a:rPr lang="es-ES" dirty="0"/>
            </a:br>
            <a:r>
              <a:rPr lang="es-ES" dirty="0"/>
              <a:t>inyección de dependencias</a:t>
            </a:r>
          </a:p>
          <a:p>
            <a:pPr marL="285750" indent="-285750">
              <a:buFont typeface="Arial" panose="020B0604020202020204" pitchFamily="34" charset="0"/>
              <a:buChar char="•"/>
            </a:pPr>
            <a:r>
              <a:rPr lang="es-ES" dirty="0"/>
              <a:t>ciclo de vida del componente</a:t>
            </a:r>
            <a:br>
              <a:rPr lang="es-ES" dirty="0"/>
            </a:br>
            <a:r>
              <a:rPr lang="es-ES" dirty="0"/>
              <a:t>(</a:t>
            </a:r>
            <a:r>
              <a:rPr lang="es-ES" dirty="0" err="1"/>
              <a:t>onInit</a:t>
            </a:r>
            <a:r>
              <a:rPr lang="es-ES" dirty="0"/>
              <a:t>)</a:t>
            </a:r>
          </a:p>
          <a:p>
            <a:pPr marL="285750" indent="-285750">
              <a:buFont typeface="Arial" panose="020B0604020202020204" pitchFamily="34" charset="0"/>
              <a:buChar char="•"/>
            </a:pPr>
            <a:r>
              <a:rPr lang="es-ES" dirty="0"/>
              <a:t>comunicación entre componentes:</a:t>
            </a:r>
          </a:p>
          <a:p>
            <a:pPr marL="742950" lvl="1" indent="-285750">
              <a:buFont typeface="Arial" panose="020B0604020202020204" pitchFamily="34" charset="0"/>
              <a:buChar char="•"/>
            </a:pPr>
            <a:r>
              <a:rPr lang="es-ES" dirty="0" err="1"/>
              <a:t>parent</a:t>
            </a:r>
            <a:endParaRPr lang="es-ES" dirty="0"/>
          </a:p>
          <a:p>
            <a:pPr marL="742950" lvl="1" indent="-285750">
              <a:buFont typeface="Arial" panose="020B0604020202020204" pitchFamily="34" charset="0"/>
              <a:buChar char="•"/>
            </a:pPr>
            <a:r>
              <a:rPr lang="es-ES" dirty="0" err="1"/>
              <a:t>binding</a:t>
            </a:r>
            <a:endParaRPr lang="es-ES" dirty="0"/>
          </a:p>
          <a:p>
            <a:endParaRPr lang="es-ES" dirty="0"/>
          </a:p>
        </p:txBody>
      </p:sp>
      <p:pic>
        <p:nvPicPr>
          <p:cNvPr id="4" name="Imagen 3"/>
          <p:cNvPicPr>
            <a:picLocks noChangeAspect="1"/>
          </p:cNvPicPr>
          <p:nvPr/>
        </p:nvPicPr>
        <p:blipFill>
          <a:blip r:embed="rId3"/>
          <a:stretch>
            <a:fillRect/>
          </a:stretch>
        </p:blipFill>
        <p:spPr>
          <a:xfrm>
            <a:off x="4040660" y="1346885"/>
            <a:ext cx="4480609" cy="5198145"/>
          </a:xfrm>
          <a:prstGeom prst="rect">
            <a:avLst/>
          </a:prstGeom>
        </p:spPr>
      </p:pic>
    </p:spTree>
    <p:extLst>
      <p:ext uri="{BB962C8B-B14F-4D97-AF65-F5344CB8AC3E}">
        <p14:creationId xmlns:p14="http://schemas.microsoft.com/office/powerpoint/2010/main" val="34007703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002119"/>
          </a:xfrm>
        </p:spPr>
        <p:txBody>
          <a:bodyPr>
            <a:normAutofit/>
          </a:bodyPr>
          <a:lstStyle/>
          <a:p>
            <a:pPr algn="ctr"/>
            <a:r>
              <a:rPr lang="es-ES" dirty="0"/>
              <a:t>Directivas v. Componentes</a:t>
            </a:r>
          </a:p>
        </p:txBody>
      </p:sp>
      <p:sp>
        <p:nvSpPr>
          <p:cNvPr id="2" name="CuadroTexto 1"/>
          <p:cNvSpPr txBox="1"/>
          <p:nvPr/>
        </p:nvSpPr>
        <p:spPr>
          <a:xfrm>
            <a:off x="1476261" y="1619480"/>
            <a:ext cx="4671152" cy="646331"/>
          </a:xfrm>
          <a:prstGeom prst="rect">
            <a:avLst/>
          </a:prstGeom>
          <a:noFill/>
        </p:spPr>
        <p:txBody>
          <a:bodyPr wrap="square" rtlCol="0">
            <a:spAutoFit/>
          </a:bodyPr>
          <a:lstStyle/>
          <a:p>
            <a:r>
              <a:rPr lang="es-ES" dirty="0"/>
              <a:t>La directiva sigue el modelo Factory : es una función que retorna un objeto instanciado</a:t>
            </a:r>
          </a:p>
        </p:txBody>
      </p:sp>
      <p:sp>
        <p:nvSpPr>
          <p:cNvPr id="4" name="CuadroTexto 3"/>
          <p:cNvSpPr txBox="1"/>
          <p:nvPr/>
        </p:nvSpPr>
        <p:spPr>
          <a:xfrm>
            <a:off x="1388126" y="4219886"/>
            <a:ext cx="6289799" cy="369332"/>
          </a:xfrm>
          <a:prstGeom prst="rect">
            <a:avLst/>
          </a:prstGeom>
          <a:noFill/>
        </p:spPr>
        <p:txBody>
          <a:bodyPr wrap="none" rtlCol="0">
            <a:spAutoFit/>
          </a:bodyPr>
          <a:lstStyle/>
          <a:p>
            <a:r>
              <a:rPr lang="es-ES" dirty="0"/>
              <a:t>Los componente se declaran directamente como objetos literales</a:t>
            </a:r>
          </a:p>
        </p:txBody>
      </p:sp>
      <p:pic>
        <p:nvPicPr>
          <p:cNvPr id="6" name="Imagen 5"/>
          <p:cNvPicPr>
            <a:picLocks noChangeAspect="1"/>
          </p:cNvPicPr>
          <p:nvPr/>
        </p:nvPicPr>
        <p:blipFill>
          <a:blip r:embed="rId3"/>
          <a:stretch>
            <a:fillRect/>
          </a:stretch>
        </p:blipFill>
        <p:spPr>
          <a:xfrm>
            <a:off x="2898068" y="2518046"/>
            <a:ext cx="3876675" cy="1247775"/>
          </a:xfrm>
          <a:prstGeom prst="rect">
            <a:avLst/>
          </a:prstGeom>
        </p:spPr>
      </p:pic>
      <p:pic>
        <p:nvPicPr>
          <p:cNvPr id="8" name="Imagen 7"/>
          <p:cNvPicPr>
            <a:picLocks noChangeAspect="1"/>
          </p:cNvPicPr>
          <p:nvPr/>
        </p:nvPicPr>
        <p:blipFill rotWithShape="1">
          <a:blip r:embed="rId4"/>
          <a:srcRect r="10227"/>
          <a:stretch/>
        </p:blipFill>
        <p:spPr>
          <a:xfrm>
            <a:off x="2898067" y="4916622"/>
            <a:ext cx="3876675" cy="904875"/>
          </a:xfrm>
          <a:prstGeom prst="rect">
            <a:avLst/>
          </a:prstGeom>
        </p:spPr>
      </p:pic>
    </p:spTree>
    <p:extLst>
      <p:ext uri="{BB962C8B-B14F-4D97-AF65-F5344CB8AC3E}">
        <p14:creationId xmlns:p14="http://schemas.microsoft.com/office/powerpoint/2010/main" val="751346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Características: MEAN</a:t>
            </a:r>
          </a:p>
        </p:txBody>
      </p:sp>
      <p:sp>
        <p:nvSpPr>
          <p:cNvPr id="2" name="Rectángulo 1"/>
          <p:cNvSpPr/>
          <p:nvPr/>
        </p:nvSpPr>
        <p:spPr>
          <a:xfrm>
            <a:off x="3427701" y="2076728"/>
            <a:ext cx="3623397" cy="646331"/>
          </a:xfrm>
          <a:prstGeom prst="rect">
            <a:avLst/>
          </a:prstGeom>
        </p:spPr>
        <p:txBody>
          <a:bodyPr wrap="square">
            <a:spAutoFit/>
          </a:bodyPr>
          <a:lstStyle/>
          <a:p>
            <a:r>
              <a:rPr lang="es-ES" dirty="0"/>
              <a:t>Se traduce a aplicaciones </a:t>
            </a:r>
            <a:r>
              <a:rPr lang="es-ES" b="1" dirty="0"/>
              <a:t>JavaScript de principio a fin </a:t>
            </a:r>
            <a:r>
              <a:rPr lang="es-ES" dirty="0"/>
              <a:t>(</a:t>
            </a:r>
            <a:r>
              <a:rPr lang="en-US" i="1" dirty="0"/>
              <a:t>End-to-End</a:t>
            </a:r>
            <a:r>
              <a:rPr lang="es-ES" dirty="0"/>
              <a:t>)</a:t>
            </a:r>
          </a:p>
        </p:txBody>
      </p:sp>
      <p:sp>
        <p:nvSpPr>
          <p:cNvPr id="6" name="Rectángulo 5"/>
          <p:cNvSpPr/>
          <p:nvPr/>
        </p:nvSpPr>
        <p:spPr>
          <a:xfrm>
            <a:off x="3427701" y="1280213"/>
            <a:ext cx="3969741" cy="369332"/>
          </a:xfrm>
          <a:prstGeom prst="rect">
            <a:avLst/>
          </a:prstGeom>
        </p:spPr>
        <p:txBody>
          <a:bodyPr wrap="none">
            <a:spAutoFit/>
          </a:bodyPr>
          <a:lstStyle/>
          <a:p>
            <a:r>
              <a:rPr lang="es-ES" dirty="0"/>
              <a:t>Se habla de una nueva </a:t>
            </a:r>
            <a:r>
              <a:rPr lang="en-US" i="1" dirty="0"/>
              <a:t>technology stack </a:t>
            </a:r>
          </a:p>
        </p:txBody>
      </p:sp>
      <p:sp>
        <p:nvSpPr>
          <p:cNvPr id="10" name="Rectángulo 9"/>
          <p:cNvSpPr/>
          <p:nvPr/>
        </p:nvSpPr>
        <p:spPr>
          <a:xfrm>
            <a:off x="3427701" y="1612106"/>
            <a:ext cx="4593489" cy="369332"/>
          </a:xfrm>
          <a:prstGeom prst="rect">
            <a:avLst/>
          </a:prstGeom>
        </p:spPr>
        <p:txBody>
          <a:bodyPr wrap="square">
            <a:spAutoFit/>
          </a:bodyPr>
          <a:lstStyle/>
          <a:p>
            <a:r>
              <a:rPr lang="es-ES" dirty="0"/>
              <a:t>como antes era </a:t>
            </a:r>
            <a:r>
              <a:rPr lang="es-ES" dirty="0" err="1"/>
              <a:t>xAMP</a:t>
            </a:r>
            <a:r>
              <a:rPr lang="es-ES" dirty="0"/>
              <a:t> (Apache + MySQL + PHP) </a:t>
            </a:r>
          </a:p>
        </p:txBody>
      </p:sp>
      <p:sp>
        <p:nvSpPr>
          <p:cNvPr id="11" name="Rectángulo 10"/>
          <p:cNvSpPr/>
          <p:nvPr/>
        </p:nvSpPr>
        <p:spPr>
          <a:xfrm>
            <a:off x="1077309" y="1299819"/>
            <a:ext cx="1253462" cy="1323439"/>
          </a:xfrm>
          <a:prstGeom prst="rect">
            <a:avLst/>
          </a:prstGeom>
        </p:spPr>
        <p:txBody>
          <a:bodyPr wrap="square">
            <a:spAutoFit/>
          </a:bodyPr>
          <a:lstStyle/>
          <a:p>
            <a:r>
              <a:rPr lang="es-ES" sz="2000" dirty="0" err="1">
                <a:solidFill>
                  <a:srgbClr val="FF0000"/>
                </a:solidFill>
              </a:rPr>
              <a:t>M</a:t>
            </a:r>
            <a:r>
              <a:rPr lang="es-ES" dirty="0" err="1"/>
              <a:t>ongoDB</a:t>
            </a:r>
            <a:endParaRPr lang="es-ES" dirty="0"/>
          </a:p>
          <a:p>
            <a:r>
              <a:rPr lang="es-ES" sz="2000" dirty="0" err="1">
                <a:solidFill>
                  <a:srgbClr val="FF0000"/>
                </a:solidFill>
              </a:rPr>
              <a:t>E</a:t>
            </a:r>
            <a:r>
              <a:rPr lang="es-ES" dirty="0" err="1"/>
              <a:t>xpressJS</a:t>
            </a:r>
            <a:endParaRPr lang="es-ES" dirty="0"/>
          </a:p>
          <a:p>
            <a:r>
              <a:rPr lang="es-ES" sz="2000" dirty="0">
                <a:solidFill>
                  <a:srgbClr val="FF0000"/>
                </a:solidFill>
              </a:rPr>
              <a:t>A</a:t>
            </a:r>
            <a:r>
              <a:rPr lang="es-ES" dirty="0"/>
              <a:t>ngularJS</a:t>
            </a:r>
          </a:p>
          <a:p>
            <a:r>
              <a:rPr lang="es-ES" sz="2000" dirty="0" err="1">
                <a:solidFill>
                  <a:srgbClr val="FF0000"/>
                </a:solidFill>
              </a:rPr>
              <a:t>N</a:t>
            </a:r>
            <a:r>
              <a:rPr lang="es-ES" dirty="0" err="1"/>
              <a:t>odeJS</a:t>
            </a:r>
            <a:endParaRPr lang="es-ES" dirty="0"/>
          </a:p>
        </p:txBody>
      </p:sp>
      <p:pic>
        <p:nvPicPr>
          <p:cNvPr id="2049" name="Picture 1" descr="D:\Users\ALEJAN~1\AppData\Local\Temp\msohtmlclip1\02\clip_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919776"/>
            <a:ext cx="1104900" cy="11811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727137" y="4212728"/>
            <a:ext cx="1953805" cy="369332"/>
          </a:xfrm>
          <a:prstGeom prst="rect">
            <a:avLst/>
          </a:prstGeom>
        </p:spPr>
        <p:txBody>
          <a:bodyPr wrap="none">
            <a:spAutoFit/>
          </a:bodyPr>
          <a:lstStyle/>
          <a:p>
            <a:pPr lvl="0" eaLnBrk="0" fontAlgn="base" hangingPunct="0">
              <a:spcBef>
                <a:spcPct val="0"/>
              </a:spcBef>
              <a:spcAft>
                <a:spcPct val="0"/>
              </a:spcAft>
            </a:pPr>
            <a:r>
              <a:rPr lang="es-ES" altLang="es-ES" dirty="0">
                <a:solidFill>
                  <a:srgbClr val="000000"/>
                </a:solidFill>
                <a:latin typeface="Calibri" panose="020F0502020204030204" pitchFamily="34" charset="0"/>
                <a:hlinkClick r:id="rId4"/>
              </a:rPr>
              <a:t>http://mean.io/#!/</a:t>
            </a:r>
            <a:endParaRPr lang="es-ES" altLang="es-ES" sz="3200" dirty="0">
              <a:latin typeface="Arial" panose="020B0604020202020204" pitchFamily="34" charset="0"/>
            </a:endParaRPr>
          </a:p>
        </p:txBody>
      </p:sp>
      <p:pic>
        <p:nvPicPr>
          <p:cNvPr id="14" name="Imagen 13"/>
          <p:cNvPicPr>
            <a:picLocks noChangeAspect="1"/>
          </p:cNvPicPr>
          <p:nvPr/>
        </p:nvPicPr>
        <p:blipFill>
          <a:blip r:embed="rId5"/>
          <a:stretch>
            <a:fillRect/>
          </a:stretch>
        </p:blipFill>
        <p:spPr>
          <a:xfrm>
            <a:off x="3427701" y="2919776"/>
            <a:ext cx="5296935" cy="3537806"/>
          </a:xfrm>
          <a:prstGeom prst="rect">
            <a:avLst/>
          </a:prstGeom>
        </p:spPr>
      </p:pic>
    </p:spTree>
    <p:extLst>
      <p:ext uri="{BB962C8B-B14F-4D97-AF65-F5344CB8AC3E}">
        <p14:creationId xmlns:p14="http://schemas.microsoft.com/office/powerpoint/2010/main" val="15073159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002119"/>
          </a:xfrm>
        </p:spPr>
        <p:txBody>
          <a:bodyPr>
            <a:normAutofit fontScale="90000"/>
          </a:bodyPr>
          <a:lstStyle/>
          <a:p>
            <a:pPr algn="ctr"/>
            <a:r>
              <a:rPr lang="es-ES" dirty="0"/>
              <a:t>Directivas v. Componentes:</a:t>
            </a:r>
            <a:br>
              <a:rPr lang="es-ES" dirty="0"/>
            </a:br>
            <a:r>
              <a:rPr lang="es-ES" dirty="0"/>
              <a:t>simplificación</a:t>
            </a:r>
          </a:p>
        </p:txBody>
      </p:sp>
      <p:graphicFrame>
        <p:nvGraphicFramePr>
          <p:cNvPr id="5" name="Tabla 4"/>
          <p:cNvGraphicFramePr>
            <a:graphicFrameLocks noGrp="1"/>
          </p:cNvGraphicFramePr>
          <p:nvPr>
            <p:extLst>
              <p:ext uri="{D42A27DB-BD31-4B8C-83A1-F6EECF244321}">
                <p14:modId xmlns:p14="http://schemas.microsoft.com/office/powerpoint/2010/main" val="3076220917"/>
              </p:ext>
            </p:extLst>
          </p:nvPr>
        </p:nvGraphicFramePr>
        <p:xfrm>
          <a:off x="781062" y="1785258"/>
          <a:ext cx="7352743" cy="3383100"/>
        </p:xfrm>
        <a:graphic>
          <a:graphicData uri="http://schemas.openxmlformats.org/drawingml/2006/table">
            <a:tbl>
              <a:tblPr firstRow="1" firstCol="1">
                <a:tableStyleId>{37CE84F3-28C3-443E-9E96-99CF82512B78}</a:tableStyleId>
              </a:tblPr>
              <a:tblGrid>
                <a:gridCol w="2336800">
                  <a:extLst>
                    <a:ext uri="{9D8B030D-6E8A-4147-A177-3AD203B41FA5}">
                      <a16:colId xmlns:a16="http://schemas.microsoft.com/office/drawing/2014/main" val="20000"/>
                    </a:ext>
                  </a:extLst>
                </a:gridCol>
                <a:gridCol w="2336800">
                  <a:extLst>
                    <a:ext uri="{9D8B030D-6E8A-4147-A177-3AD203B41FA5}">
                      <a16:colId xmlns:a16="http://schemas.microsoft.com/office/drawing/2014/main" val="20001"/>
                    </a:ext>
                  </a:extLst>
                </a:gridCol>
                <a:gridCol w="2679143">
                  <a:extLst>
                    <a:ext uri="{9D8B030D-6E8A-4147-A177-3AD203B41FA5}">
                      <a16:colId xmlns:a16="http://schemas.microsoft.com/office/drawing/2014/main" val="20002"/>
                    </a:ext>
                  </a:extLst>
                </a:gridCol>
              </a:tblGrid>
              <a:tr h="418242">
                <a:tc>
                  <a:txBody>
                    <a:bodyPr/>
                    <a:lstStyle/>
                    <a:p>
                      <a:pPr algn="l" fontAlgn="b"/>
                      <a:br>
                        <a:rPr lang="es-ES" sz="1800" dirty="0">
                          <a:effectLst/>
                        </a:rPr>
                      </a:br>
                      <a:endParaRPr lang="es-ES" sz="1800" dirty="0">
                        <a:effectLst/>
                      </a:endParaRPr>
                    </a:p>
                  </a:txBody>
                  <a:tcPr marL="35550" marR="35550" marT="35550" marB="35550" anchor="b"/>
                </a:tc>
                <a:tc>
                  <a:txBody>
                    <a:bodyPr/>
                    <a:lstStyle/>
                    <a:p>
                      <a:pPr algn="l" fontAlgn="b"/>
                      <a:r>
                        <a:rPr lang="es-ES" sz="1800" dirty="0">
                          <a:effectLst/>
                        </a:rPr>
                        <a:t>Directiva</a:t>
                      </a:r>
                    </a:p>
                  </a:txBody>
                  <a:tcPr marL="35550" marR="35550" marT="35550" marB="35550" anchor="ctr"/>
                </a:tc>
                <a:tc>
                  <a:txBody>
                    <a:bodyPr/>
                    <a:lstStyle/>
                    <a:p>
                      <a:r>
                        <a:rPr lang="es-ES" sz="1800" dirty="0">
                          <a:effectLst/>
                        </a:rPr>
                        <a:t>Componente</a:t>
                      </a:r>
                      <a:endParaRPr lang="es-ES" sz="1800" dirty="0"/>
                    </a:p>
                  </a:txBody>
                  <a:tcPr marL="42660" marR="42660" marT="21330" marB="21330" anchor="ctr"/>
                </a:tc>
                <a:extLst>
                  <a:ext uri="{0D108BD9-81ED-4DB2-BD59-A6C34878D82A}">
                    <a16:rowId xmlns:a16="http://schemas.microsoft.com/office/drawing/2014/main" val="10000"/>
                  </a:ext>
                </a:extLst>
              </a:tr>
              <a:tr h="207503">
                <a:tc>
                  <a:txBody>
                    <a:bodyPr/>
                    <a:lstStyle/>
                    <a:p>
                      <a:pPr fontAlgn="t"/>
                      <a:r>
                        <a:rPr lang="es-ES" sz="1800" dirty="0">
                          <a:effectLst/>
                        </a:rPr>
                        <a:t>compile </a:t>
                      </a:r>
                      <a:r>
                        <a:rPr lang="es-ES" sz="1800" dirty="0" err="1">
                          <a:effectLst/>
                        </a:rPr>
                        <a:t>function</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val="10001"/>
                  </a:ext>
                </a:extLst>
              </a:tr>
              <a:tr h="207503">
                <a:tc>
                  <a:txBody>
                    <a:bodyPr/>
                    <a:lstStyle/>
                    <a:p>
                      <a:pPr fontAlgn="t"/>
                      <a:r>
                        <a:rPr lang="es-ES" sz="1800" dirty="0">
                          <a:effectLst/>
                        </a:rPr>
                        <a:t>link </a:t>
                      </a:r>
                      <a:r>
                        <a:rPr lang="es-ES" sz="1800" dirty="0" err="1">
                          <a:effectLst/>
                        </a:rPr>
                        <a:t>functions</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No</a:t>
                      </a:r>
                    </a:p>
                  </a:txBody>
                  <a:tcPr marL="35550" marR="35550" marT="35550" marB="35550"/>
                </a:tc>
                <a:extLst>
                  <a:ext uri="{0D108BD9-81ED-4DB2-BD59-A6C34878D82A}">
                    <a16:rowId xmlns:a16="http://schemas.microsoft.com/office/drawing/2014/main" val="10002"/>
                  </a:ext>
                </a:extLst>
              </a:tr>
              <a:tr h="207503">
                <a:tc>
                  <a:txBody>
                    <a:bodyPr/>
                    <a:lstStyle/>
                    <a:p>
                      <a:pPr fontAlgn="t"/>
                      <a:r>
                        <a:rPr lang="es-ES" sz="1800">
                          <a:effectLst/>
                        </a:rPr>
                        <a:t>multiElement</a:t>
                      </a: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val="10003"/>
                  </a:ext>
                </a:extLst>
              </a:tr>
              <a:tr h="207503">
                <a:tc>
                  <a:txBody>
                    <a:bodyPr/>
                    <a:lstStyle/>
                    <a:p>
                      <a:pPr fontAlgn="t"/>
                      <a:r>
                        <a:rPr lang="es-ES" sz="1800">
                          <a:effectLst/>
                        </a:rPr>
                        <a:t>priority</a:t>
                      </a: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val="10004"/>
                  </a:ext>
                </a:extLst>
              </a:tr>
              <a:tr h="207503">
                <a:tc>
                  <a:txBody>
                    <a:bodyPr/>
                    <a:lstStyle/>
                    <a:p>
                      <a:pPr fontAlgn="t"/>
                      <a:r>
                        <a:rPr lang="es-ES" sz="1800">
                          <a:effectLst/>
                        </a:rPr>
                        <a:t>replace</a:t>
                      </a:r>
                    </a:p>
                  </a:txBody>
                  <a:tcPr marL="35550" marR="35550" marT="35550" marB="35550"/>
                </a:tc>
                <a:tc>
                  <a:txBody>
                    <a:bodyPr/>
                    <a:lstStyle/>
                    <a:p>
                      <a:pPr fontAlgn="t"/>
                      <a:r>
                        <a:rPr lang="es-ES" sz="1800" dirty="0">
                          <a:effectLst/>
                        </a:rPr>
                        <a:t>Si (</a:t>
                      </a:r>
                      <a:r>
                        <a:rPr lang="es-ES" sz="1800" dirty="0" err="1">
                          <a:effectLst/>
                        </a:rPr>
                        <a:t>deprecated</a:t>
                      </a:r>
                      <a:r>
                        <a:rPr lang="es-ES" sz="1800" dirty="0">
                          <a:effectLst/>
                        </a:rPr>
                        <a:t>)</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val="10005"/>
                  </a:ext>
                </a:extLst>
              </a:tr>
              <a:tr h="253266">
                <a:tc>
                  <a:txBody>
                    <a:bodyPr/>
                    <a:lstStyle/>
                    <a:p>
                      <a:pPr fontAlgn="t"/>
                      <a:r>
                        <a:rPr lang="es-ES" sz="1800" dirty="0" err="1">
                          <a:effectLst/>
                        </a:rPr>
                        <a:t>restrict</a:t>
                      </a:r>
                      <a:endParaRPr lang="es-ES" sz="1800" dirty="0">
                        <a:effectLst/>
                      </a:endParaRPr>
                    </a:p>
                  </a:txBody>
                  <a:tcPr marL="35550" marR="35550" marT="35550" marB="35550"/>
                </a:tc>
                <a:tc>
                  <a:txBody>
                    <a:bodyPr/>
                    <a:lstStyle/>
                    <a:p>
                      <a:pPr fontAlgn="t"/>
                      <a:r>
                        <a:rPr lang="es-ES" sz="1800" dirty="0">
                          <a:effectLst/>
                        </a:rPr>
                        <a:t>Si (A, E, C, M)</a:t>
                      </a:r>
                    </a:p>
                  </a:txBody>
                  <a:tcPr marL="35550" marR="35550" marT="35550" marB="35550"/>
                </a:tc>
                <a:tc>
                  <a:txBody>
                    <a:bodyPr/>
                    <a:lstStyle/>
                    <a:p>
                      <a:pPr fontAlgn="t"/>
                      <a:r>
                        <a:rPr lang="en-US" sz="1800" dirty="0">
                          <a:effectLst/>
                        </a:rPr>
                        <a:t>No (</a:t>
                      </a:r>
                      <a:r>
                        <a:rPr lang="en-US" sz="1800" dirty="0" err="1">
                          <a:effectLst/>
                        </a:rPr>
                        <a:t>siempre</a:t>
                      </a:r>
                      <a:r>
                        <a:rPr lang="en-US" sz="1800" dirty="0">
                          <a:effectLst/>
                        </a:rPr>
                        <a:t> E(</a:t>
                      </a:r>
                      <a:r>
                        <a:rPr lang="en-US" sz="1800" dirty="0" err="1">
                          <a:effectLst/>
                        </a:rPr>
                        <a:t>lements</a:t>
                      </a:r>
                      <a:r>
                        <a:rPr lang="en-US" sz="1800" dirty="0">
                          <a:effectLst/>
                        </a:rPr>
                        <a:t>))</a:t>
                      </a:r>
                    </a:p>
                  </a:txBody>
                  <a:tcPr marL="35550" marR="35550" marT="35550" marB="35550"/>
                </a:tc>
                <a:extLst>
                  <a:ext uri="{0D108BD9-81ED-4DB2-BD59-A6C34878D82A}">
                    <a16:rowId xmlns:a16="http://schemas.microsoft.com/office/drawing/2014/main" val="10006"/>
                  </a:ext>
                </a:extLst>
              </a:tr>
              <a:tr h="207503">
                <a:tc>
                  <a:txBody>
                    <a:bodyPr/>
                    <a:lstStyle/>
                    <a:p>
                      <a:pPr fontAlgn="t"/>
                      <a:r>
                        <a:rPr lang="es-ES" sz="1800" dirty="0" err="1">
                          <a:effectLst/>
                        </a:rPr>
                        <a:t>templateNamespace</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val="10007"/>
                  </a:ext>
                </a:extLst>
              </a:tr>
              <a:tr h="207503">
                <a:tc>
                  <a:txBody>
                    <a:bodyPr/>
                    <a:lstStyle/>
                    <a:p>
                      <a:pPr fontAlgn="t"/>
                      <a:r>
                        <a:rPr lang="es-ES" sz="1800" dirty="0">
                          <a:effectLst/>
                        </a:rPr>
                        <a:t>terminal</a:t>
                      </a: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No</a:t>
                      </a:r>
                    </a:p>
                  </a:txBody>
                  <a:tcPr marL="35550" marR="35550" marT="35550" marB="3555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7525133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Directivas v. Componentes</a:t>
            </a:r>
          </a:p>
        </p:txBody>
      </p:sp>
      <p:graphicFrame>
        <p:nvGraphicFramePr>
          <p:cNvPr id="5" name="Tabla 4"/>
          <p:cNvGraphicFramePr>
            <a:graphicFrameLocks noGrp="1"/>
          </p:cNvGraphicFramePr>
          <p:nvPr>
            <p:extLst>
              <p:ext uri="{D42A27DB-BD31-4B8C-83A1-F6EECF244321}">
                <p14:modId xmlns:p14="http://schemas.microsoft.com/office/powerpoint/2010/main" val="815248559"/>
              </p:ext>
            </p:extLst>
          </p:nvPr>
        </p:nvGraphicFramePr>
        <p:xfrm>
          <a:off x="946525" y="1236618"/>
          <a:ext cx="7483371" cy="4207491"/>
        </p:xfrm>
        <a:graphic>
          <a:graphicData uri="http://schemas.openxmlformats.org/drawingml/2006/table">
            <a:tbl>
              <a:tblPr firstRow="1" firstCol="1">
                <a:tableStyleId>{37CE84F3-28C3-443E-9E96-99CF82512B78}</a:tableStyleId>
              </a:tblPr>
              <a:tblGrid>
                <a:gridCol w="1953429">
                  <a:extLst>
                    <a:ext uri="{9D8B030D-6E8A-4147-A177-3AD203B41FA5}">
                      <a16:colId xmlns:a16="http://schemas.microsoft.com/office/drawing/2014/main" val="20000"/>
                    </a:ext>
                  </a:extLst>
                </a:gridCol>
                <a:gridCol w="2534195">
                  <a:extLst>
                    <a:ext uri="{9D8B030D-6E8A-4147-A177-3AD203B41FA5}">
                      <a16:colId xmlns:a16="http://schemas.microsoft.com/office/drawing/2014/main" val="20001"/>
                    </a:ext>
                  </a:extLst>
                </a:gridCol>
                <a:gridCol w="2995747">
                  <a:extLst>
                    <a:ext uri="{9D8B030D-6E8A-4147-A177-3AD203B41FA5}">
                      <a16:colId xmlns:a16="http://schemas.microsoft.com/office/drawing/2014/main" val="20002"/>
                    </a:ext>
                  </a:extLst>
                </a:gridCol>
              </a:tblGrid>
              <a:tr h="661851">
                <a:tc>
                  <a:txBody>
                    <a:bodyPr/>
                    <a:lstStyle/>
                    <a:p>
                      <a:pPr algn="l" fontAlgn="b"/>
                      <a:br>
                        <a:rPr lang="es-ES" sz="1800" dirty="0">
                          <a:effectLst/>
                        </a:rPr>
                      </a:br>
                      <a:endParaRPr lang="es-ES" sz="1800" dirty="0">
                        <a:effectLst/>
                      </a:endParaRPr>
                    </a:p>
                  </a:txBody>
                  <a:tcPr marL="35550" marR="35550" marT="35550" marB="35550" anchor="b"/>
                </a:tc>
                <a:tc>
                  <a:txBody>
                    <a:bodyPr/>
                    <a:lstStyle/>
                    <a:p>
                      <a:pPr algn="l" fontAlgn="b"/>
                      <a:r>
                        <a:rPr lang="es-ES" sz="1800" dirty="0">
                          <a:effectLst/>
                        </a:rPr>
                        <a:t>Directiva</a:t>
                      </a:r>
                    </a:p>
                  </a:txBody>
                  <a:tcPr marL="35550" marR="35550" marT="35550" marB="35550" anchor="ctr"/>
                </a:tc>
                <a:tc>
                  <a:txBody>
                    <a:bodyPr/>
                    <a:lstStyle/>
                    <a:p>
                      <a:r>
                        <a:rPr lang="es-ES" sz="1800" b="1" kern="1200" dirty="0">
                          <a:solidFill>
                            <a:schemeClr val="lt1"/>
                          </a:solidFill>
                          <a:effectLst/>
                          <a:latin typeface="+mn-lt"/>
                          <a:ea typeface="+mn-ea"/>
                          <a:cs typeface="+mn-cs"/>
                        </a:rPr>
                        <a:t>Componente</a:t>
                      </a:r>
                    </a:p>
                  </a:txBody>
                  <a:tcPr marL="42660" marR="42660" marT="21330" marB="21330" anchor="ctr"/>
                </a:tc>
                <a:extLst>
                  <a:ext uri="{0D108BD9-81ED-4DB2-BD59-A6C34878D82A}">
                    <a16:rowId xmlns:a16="http://schemas.microsoft.com/office/drawing/2014/main" val="10000"/>
                  </a:ext>
                </a:extLst>
              </a:tr>
              <a:tr h="340897">
                <a:tc>
                  <a:txBody>
                    <a:bodyPr/>
                    <a:lstStyle/>
                    <a:p>
                      <a:pPr fontAlgn="t"/>
                      <a:r>
                        <a:rPr lang="es-ES" sz="1800">
                          <a:effectLst/>
                        </a:rPr>
                        <a:t>bindings</a:t>
                      </a:r>
                    </a:p>
                  </a:txBody>
                  <a:tcPr marL="35550" marR="35550" marT="35550" marB="35550"/>
                </a:tc>
                <a:tc>
                  <a:txBody>
                    <a:bodyPr/>
                    <a:lstStyle/>
                    <a:p>
                      <a:pPr fontAlgn="t"/>
                      <a:r>
                        <a:rPr lang="es-ES" sz="1800" dirty="0">
                          <a:effectLst/>
                        </a:rPr>
                        <a:t>No</a:t>
                      </a:r>
                    </a:p>
                  </a:txBody>
                  <a:tcPr marL="35550" marR="35550" marT="35550" marB="35550"/>
                </a:tc>
                <a:tc>
                  <a:txBody>
                    <a:bodyPr/>
                    <a:lstStyle/>
                    <a:p>
                      <a:pPr marL="0" algn="l" defTabSz="914400" rtl="0" eaLnBrk="1" fontAlgn="t" latinLnBrk="0" hangingPunct="1"/>
                      <a:r>
                        <a:rPr lang="es-ES" sz="1800" b="1" kern="1200" dirty="0">
                          <a:solidFill>
                            <a:srgbClr val="C00000"/>
                          </a:solidFill>
                          <a:effectLst/>
                          <a:latin typeface="+mn-lt"/>
                          <a:ea typeface="+mn-ea"/>
                          <a:cs typeface="+mn-cs"/>
                        </a:rPr>
                        <a:t>Yes (</a:t>
                      </a:r>
                      <a:r>
                        <a:rPr lang="es-ES" sz="1800" b="1" kern="1200" dirty="0" err="1">
                          <a:solidFill>
                            <a:srgbClr val="C00000"/>
                          </a:solidFill>
                          <a:effectLst/>
                          <a:latin typeface="+mn-lt"/>
                          <a:ea typeface="+mn-ea"/>
                          <a:cs typeface="+mn-cs"/>
                        </a:rPr>
                        <a:t>binds</a:t>
                      </a:r>
                      <a:r>
                        <a:rPr lang="es-ES" sz="1800" b="1" kern="1200" dirty="0">
                          <a:solidFill>
                            <a:srgbClr val="C00000"/>
                          </a:solidFill>
                          <a:effectLst/>
                          <a:latin typeface="+mn-lt"/>
                          <a:ea typeface="+mn-ea"/>
                          <a:cs typeface="+mn-cs"/>
                        </a:rPr>
                        <a:t> to </a:t>
                      </a:r>
                      <a:r>
                        <a:rPr lang="es-ES" sz="1800" b="1" kern="1200" dirty="0" err="1">
                          <a:solidFill>
                            <a:srgbClr val="C00000"/>
                          </a:solidFill>
                          <a:effectLst/>
                          <a:latin typeface="+mn-lt"/>
                          <a:ea typeface="+mn-ea"/>
                          <a:cs typeface="+mn-cs"/>
                        </a:rPr>
                        <a:t>controller</a:t>
                      </a:r>
                      <a:r>
                        <a:rPr lang="es-ES" sz="1800" b="1" kern="1200" dirty="0">
                          <a:solidFill>
                            <a:srgbClr val="C00000"/>
                          </a:solidFill>
                          <a:effectLst/>
                          <a:latin typeface="+mn-lt"/>
                          <a:ea typeface="+mn-ea"/>
                          <a:cs typeface="+mn-cs"/>
                        </a:rPr>
                        <a:t>)</a:t>
                      </a:r>
                    </a:p>
                  </a:txBody>
                  <a:tcPr marL="35550" marR="35550" marT="35550" marB="35550"/>
                </a:tc>
                <a:extLst>
                  <a:ext uri="{0D108BD9-81ED-4DB2-BD59-A6C34878D82A}">
                    <a16:rowId xmlns:a16="http://schemas.microsoft.com/office/drawing/2014/main" val="10001"/>
                  </a:ext>
                </a:extLst>
              </a:tr>
              <a:tr h="340897">
                <a:tc>
                  <a:txBody>
                    <a:bodyPr/>
                    <a:lstStyle/>
                    <a:p>
                      <a:pPr fontAlgn="t"/>
                      <a:r>
                        <a:rPr lang="es-ES" sz="1800" dirty="0" err="1">
                          <a:effectLst/>
                        </a:rPr>
                        <a:t>bindToController</a:t>
                      </a:r>
                      <a:endParaRPr lang="es-ES" sz="1800" dirty="0">
                        <a:effectLst/>
                      </a:endParaRPr>
                    </a:p>
                  </a:txBody>
                  <a:tcPr marL="35550" marR="35550" marT="35550" marB="35550"/>
                </a:tc>
                <a:tc>
                  <a:txBody>
                    <a:bodyPr/>
                    <a:lstStyle/>
                    <a:p>
                      <a:pPr fontAlgn="t"/>
                      <a:r>
                        <a:rPr lang="es-ES" sz="1800" dirty="0">
                          <a:effectLst/>
                        </a:rPr>
                        <a:t>Si (default: false)</a:t>
                      </a:r>
                    </a:p>
                  </a:txBody>
                  <a:tcPr marL="35550" marR="35550" marT="35550" marB="35550"/>
                </a:tc>
                <a:tc>
                  <a:txBody>
                    <a:bodyPr/>
                    <a:lstStyle/>
                    <a:p>
                      <a:pPr fontAlgn="t"/>
                      <a:r>
                        <a:rPr lang="es-ES" sz="1800" dirty="0">
                          <a:effectLst/>
                        </a:rPr>
                        <a:t>No (use </a:t>
                      </a:r>
                      <a:r>
                        <a:rPr lang="es-ES" sz="1800" dirty="0" err="1">
                          <a:effectLst/>
                        </a:rPr>
                        <a:t>bindings</a:t>
                      </a:r>
                      <a:r>
                        <a:rPr lang="es-ES" sz="1800" dirty="0">
                          <a:effectLst/>
                        </a:rPr>
                        <a:t> </a:t>
                      </a:r>
                      <a:r>
                        <a:rPr lang="es-ES" sz="1800" dirty="0" err="1">
                          <a:effectLst/>
                        </a:rPr>
                        <a:t>instead</a:t>
                      </a:r>
                      <a:r>
                        <a:rPr lang="es-ES" sz="1800" dirty="0">
                          <a:effectLst/>
                        </a:rPr>
                        <a:t>)</a:t>
                      </a:r>
                    </a:p>
                  </a:txBody>
                  <a:tcPr marL="35550" marR="35550" marT="35550" marB="35550"/>
                </a:tc>
                <a:extLst>
                  <a:ext uri="{0D108BD9-81ED-4DB2-BD59-A6C34878D82A}">
                    <a16:rowId xmlns:a16="http://schemas.microsoft.com/office/drawing/2014/main" val="10002"/>
                  </a:ext>
                </a:extLst>
              </a:tr>
              <a:tr h="340897">
                <a:tc>
                  <a:txBody>
                    <a:bodyPr/>
                    <a:lstStyle/>
                    <a:p>
                      <a:pPr fontAlgn="t"/>
                      <a:r>
                        <a:rPr lang="es-ES" sz="1800" dirty="0" err="1">
                          <a:effectLst/>
                        </a:rPr>
                        <a:t>controller</a:t>
                      </a:r>
                      <a:endParaRPr lang="es-ES" sz="1800" dirty="0">
                        <a:effectLst/>
                      </a:endParaRPr>
                    </a:p>
                  </a:txBody>
                  <a:tcPr marL="35550" marR="35550" marT="35550" marB="35550"/>
                </a:tc>
                <a:tc>
                  <a:txBody>
                    <a:bodyPr/>
                    <a:lstStyle/>
                    <a:p>
                      <a:pPr fontAlgn="t"/>
                      <a:r>
                        <a:rPr lang="es-ES" sz="1800">
                          <a:effectLst/>
                        </a:rPr>
                        <a:t>Yes</a:t>
                      </a:r>
                    </a:p>
                  </a:txBody>
                  <a:tcPr marL="35550" marR="35550" marT="35550" marB="35550"/>
                </a:tc>
                <a:tc>
                  <a:txBody>
                    <a:bodyPr/>
                    <a:lstStyle/>
                    <a:p>
                      <a:pPr fontAlgn="t"/>
                      <a:r>
                        <a:rPr lang="es-ES" sz="1800" dirty="0">
                          <a:effectLst/>
                        </a:rPr>
                        <a:t>Si (default </a:t>
                      </a:r>
                      <a:r>
                        <a:rPr lang="es-ES" sz="1800" dirty="0" err="1">
                          <a:effectLst/>
                        </a:rPr>
                        <a:t>function</a:t>
                      </a:r>
                      <a:r>
                        <a:rPr lang="es-ES" sz="1800" dirty="0">
                          <a:effectLst/>
                        </a:rPr>
                        <a:t>() {})</a:t>
                      </a:r>
                    </a:p>
                  </a:txBody>
                  <a:tcPr marL="35550" marR="35550" marT="35550" marB="35550"/>
                </a:tc>
                <a:extLst>
                  <a:ext uri="{0D108BD9-81ED-4DB2-BD59-A6C34878D82A}">
                    <a16:rowId xmlns:a16="http://schemas.microsoft.com/office/drawing/2014/main" val="10003"/>
                  </a:ext>
                </a:extLst>
              </a:tr>
              <a:tr h="207503">
                <a:tc>
                  <a:txBody>
                    <a:bodyPr/>
                    <a:lstStyle/>
                    <a:p>
                      <a:pPr fontAlgn="t"/>
                      <a:r>
                        <a:rPr lang="es-ES" sz="1800">
                          <a:effectLst/>
                        </a:rPr>
                        <a:t>controllerAs</a:t>
                      </a:r>
                    </a:p>
                  </a:txBody>
                  <a:tcPr marL="35550" marR="35550" marT="35550" marB="35550"/>
                </a:tc>
                <a:tc>
                  <a:txBody>
                    <a:bodyPr/>
                    <a:lstStyle/>
                    <a:p>
                      <a:pPr fontAlgn="t"/>
                      <a:r>
                        <a:rPr lang="es-ES" sz="1800" dirty="0">
                          <a:effectLst/>
                        </a:rPr>
                        <a:t>Si (default: false)</a:t>
                      </a:r>
                    </a:p>
                  </a:txBody>
                  <a:tcPr marL="35550" marR="35550" marT="35550" marB="35550"/>
                </a:tc>
                <a:tc>
                  <a:txBody>
                    <a:bodyPr/>
                    <a:lstStyle/>
                    <a:p>
                      <a:pPr marL="0" algn="l" defTabSz="914400" rtl="0" eaLnBrk="1" fontAlgn="t" latinLnBrk="0" hangingPunct="1"/>
                      <a:r>
                        <a:rPr lang="es-ES" sz="1800" b="1" kern="1200" dirty="0">
                          <a:solidFill>
                            <a:srgbClr val="C00000"/>
                          </a:solidFill>
                          <a:effectLst/>
                          <a:latin typeface="+mn-lt"/>
                          <a:ea typeface="+mn-ea"/>
                          <a:cs typeface="+mn-cs"/>
                        </a:rPr>
                        <a:t>Si(default: $</a:t>
                      </a:r>
                      <a:r>
                        <a:rPr lang="es-ES" sz="1800" b="1" kern="1200" dirty="0" err="1">
                          <a:solidFill>
                            <a:srgbClr val="C00000"/>
                          </a:solidFill>
                          <a:effectLst/>
                          <a:latin typeface="+mn-lt"/>
                          <a:ea typeface="+mn-ea"/>
                          <a:cs typeface="+mn-cs"/>
                        </a:rPr>
                        <a:t>ctrl</a:t>
                      </a:r>
                      <a:r>
                        <a:rPr lang="es-ES" sz="1800" b="1" kern="1200" dirty="0">
                          <a:solidFill>
                            <a:srgbClr val="C00000"/>
                          </a:solidFill>
                          <a:effectLst/>
                          <a:latin typeface="+mn-lt"/>
                          <a:ea typeface="+mn-ea"/>
                          <a:cs typeface="+mn-cs"/>
                        </a:rPr>
                        <a:t>)</a:t>
                      </a:r>
                    </a:p>
                  </a:txBody>
                  <a:tcPr marL="35550" marR="35550" marT="35550" marB="35550"/>
                </a:tc>
                <a:extLst>
                  <a:ext uri="{0D108BD9-81ED-4DB2-BD59-A6C34878D82A}">
                    <a16:rowId xmlns:a16="http://schemas.microsoft.com/office/drawing/2014/main" val="10004"/>
                  </a:ext>
                </a:extLst>
              </a:tr>
              <a:tr h="340897">
                <a:tc>
                  <a:txBody>
                    <a:bodyPr/>
                    <a:lstStyle/>
                    <a:p>
                      <a:pPr fontAlgn="t"/>
                      <a:r>
                        <a:rPr lang="es-ES" sz="1800" dirty="0" err="1">
                          <a:effectLst/>
                        </a:rPr>
                        <a:t>scope</a:t>
                      </a:r>
                      <a:endParaRPr lang="es-ES" sz="1800" dirty="0">
                        <a:effectLst/>
                      </a:endParaRPr>
                    </a:p>
                  </a:txBody>
                  <a:tcPr marL="35550" marR="35550" marT="35550" marB="35550"/>
                </a:tc>
                <a:tc>
                  <a:txBody>
                    <a:bodyPr/>
                    <a:lstStyle/>
                    <a:p>
                      <a:pPr fontAlgn="t"/>
                      <a:r>
                        <a:rPr lang="es-ES" sz="1800" dirty="0">
                          <a:effectLst/>
                        </a:rPr>
                        <a:t>Si (default: false)</a:t>
                      </a:r>
                    </a:p>
                  </a:txBody>
                  <a:tcPr marL="35550" marR="35550" marT="35550" marB="35550"/>
                </a:tc>
                <a:tc>
                  <a:txBody>
                    <a:bodyPr/>
                    <a:lstStyle/>
                    <a:p>
                      <a:pPr fontAlgn="t"/>
                      <a:r>
                        <a:rPr lang="en-US" sz="1800" b="1" dirty="0">
                          <a:solidFill>
                            <a:srgbClr val="C00000"/>
                          </a:solidFill>
                          <a:effectLst/>
                        </a:rPr>
                        <a:t>No (scope </a:t>
                      </a:r>
                      <a:r>
                        <a:rPr lang="en-US" sz="1800" b="1" dirty="0" err="1">
                          <a:solidFill>
                            <a:srgbClr val="C00000"/>
                          </a:solidFill>
                          <a:effectLst/>
                        </a:rPr>
                        <a:t>siempre</a:t>
                      </a:r>
                      <a:r>
                        <a:rPr lang="en-US" sz="1800" b="1" dirty="0">
                          <a:solidFill>
                            <a:srgbClr val="C00000"/>
                          </a:solidFill>
                          <a:effectLst/>
                        </a:rPr>
                        <a:t> "isolate")</a:t>
                      </a:r>
                    </a:p>
                  </a:txBody>
                  <a:tcPr marL="35550" marR="35550" marT="35550" marB="35550"/>
                </a:tc>
                <a:extLst>
                  <a:ext uri="{0D108BD9-81ED-4DB2-BD59-A6C34878D82A}">
                    <a16:rowId xmlns:a16="http://schemas.microsoft.com/office/drawing/2014/main" val="10005"/>
                  </a:ext>
                </a:extLst>
              </a:tr>
              <a:tr h="207503">
                <a:tc>
                  <a:txBody>
                    <a:bodyPr/>
                    <a:lstStyle/>
                    <a:p>
                      <a:endParaRPr lang="es-ES" sz="2400" dirty="0"/>
                    </a:p>
                  </a:txBody>
                  <a:tcPr marL="35550" marR="35550" marT="35550" marB="35550"/>
                </a:tc>
                <a:tc gridSpan="2">
                  <a:txBody>
                    <a:bodyPr/>
                    <a:lstStyle/>
                    <a:p>
                      <a:endParaRPr lang="es-ES" sz="2400" dirty="0"/>
                    </a:p>
                  </a:txBody>
                  <a:tcPr marL="35550" marR="35550" marT="35550" marB="35550"/>
                </a:tc>
                <a:tc hMerge="1">
                  <a:txBody>
                    <a:bodyPr/>
                    <a:lstStyle/>
                    <a:p>
                      <a:endParaRPr lang="es-ES" sz="2400" dirty="0"/>
                    </a:p>
                  </a:txBody>
                  <a:tcPr marL="35550" marR="35550" marT="35550" marB="35550"/>
                </a:tc>
                <a:extLst>
                  <a:ext uri="{0D108BD9-81ED-4DB2-BD59-A6C34878D82A}">
                    <a16:rowId xmlns:a16="http://schemas.microsoft.com/office/drawing/2014/main" val="10006"/>
                  </a:ext>
                </a:extLst>
              </a:tr>
              <a:tr h="207503">
                <a:tc>
                  <a:txBody>
                    <a:bodyPr/>
                    <a:lstStyle/>
                    <a:p>
                      <a:pPr fontAlgn="t"/>
                      <a:r>
                        <a:rPr lang="es-ES" sz="1800" dirty="0" err="1">
                          <a:effectLst/>
                        </a:rPr>
                        <a:t>require</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Si</a:t>
                      </a:r>
                    </a:p>
                  </a:txBody>
                  <a:tcPr marL="35550" marR="35550" marT="35550" marB="35550"/>
                </a:tc>
                <a:extLst>
                  <a:ext uri="{0D108BD9-81ED-4DB2-BD59-A6C34878D82A}">
                    <a16:rowId xmlns:a16="http://schemas.microsoft.com/office/drawing/2014/main" val="10007"/>
                  </a:ext>
                </a:extLst>
              </a:tr>
              <a:tr h="207503">
                <a:tc>
                  <a:txBody>
                    <a:bodyPr/>
                    <a:lstStyle/>
                    <a:p>
                      <a:pPr fontAlgn="t"/>
                      <a:r>
                        <a:rPr lang="es-ES" sz="1800" dirty="0" err="1">
                          <a:effectLst/>
                        </a:rPr>
                        <a:t>template</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Si, </a:t>
                      </a:r>
                      <a:r>
                        <a:rPr lang="es-ES" sz="1800" dirty="0" err="1">
                          <a:effectLst/>
                        </a:rPr>
                        <a:t>injectable</a:t>
                      </a:r>
                      <a:endParaRPr lang="es-ES" sz="1800" dirty="0">
                        <a:effectLst/>
                      </a:endParaRPr>
                    </a:p>
                  </a:txBody>
                  <a:tcPr marL="35550" marR="35550" marT="35550" marB="35550"/>
                </a:tc>
                <a:extLst>
                  <a:ext uri="{0D108BD9-81ED-4DB2-BD59-A6C34878D82A}">
                    <a16:rowId xmlns:a16="http://schemas.microsoft.com/office/drawing/2014/main" val="10008"/>
                  </a:ext>
                </a:extLst>
              </a:tr>
              <a:tr h="207503">
                <a:tc>
                  <a:txBody>
                    <a:bodyPr/>
                    <a:lstStyle/>
                    <a:p>
                      <a:pPr fontAlgn="t"/>
                      <a:r>
                        <a:rPr lang="es-ES" sz="1800" dirty="0" err="1">
                          <a:effectLst/>
                        </a:rPr>
                        <a:t>templateUrl</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Si, </a:t>
                      </a:r>
                      <a:r>
                        <a:rPr lang="es-ES" sz="1800" dirty="0" err="1">
                          <a:effectLst/>
                        </a:rPr>
                        <a:t>injectable</a:t>
                      </a:r>
                      <a:endParaRPr lang="es-ES" sz="1800" dirty="0">
                        <a:effectLst/>
                      </a:endParaRPr>
                    </a:p>
                  </a:txBody>
                  <a:tcPr marL="35550" marR="35550" marT="35550" marB="35550"/>
                </a:tc>
                <a:extLst>
                  <a:ext uri="{0D108BD9-81ED-4DB2-BD59-A6C34878D82A}">
                    <a16:rowId xmlns:a16="http://schemas.microsoft.com/office/drawing/2014/main" val="10009"/>
                  </a:ext>
                </a:extLst>
              </a:tr>
              <a:tr h="207503">
                <a:tc>
                  <a:txBody>
                    <a:bodyPr/>
                    <a:lstStyle/>
                    <a:p>
                      <a:pPr fontAlgn="t"/>
                      <a:r>
                        <a:rPr lang="es-ES" sz="1800" dirty="0" err="1">
                          <a:effectLst/>
                        </a:rPr>
                        <a:t>transclude</a:t>
                      </a:r>
                      <a:endParaRPr lang="es-ES" sz="1800" dirty="0">
                        <a:effectLst/>
                      </a:endParaRPr>
                    </a:p>
                  </a:txBody>
                  <a:tcPr marL="35550" marR="35550" marT="35550" marB="35550"/>
                </a:tc>
                <a:tc>
                  <a:txBody>
                    <a:bodyPr/>
                    <a:lstStyle/>
                    <a:p>
                      <a:pPr fontAlgn="t"/>
                      <a:r>
                        <a:rPr lang="es-ES" sz="1800" dirty="0">
                          <a:effectLst/>
                        </a:rPr>
                        <a:t>Si (default: false)</a:t>
                      </a:r>
                    </a:p>
                  </a:txBody>
                  <a:tcPr marL="35550" marR="35550" marT="35550" marB="35550"/>
                </a:tc>
                <a:tc>
                  <a:txBody>
                    <a:bodyPr/>
                    <a:lstStyle/>
                    <a:p>
                      <a:pPr fontAlgn="t"/>
                      <a:r>
                        <a:rPr lang="es-ES" sz="1800" dirty="0">
                          <a:effectLst/>
                        </a:rPr>
                        <a:t>Si (default: false)</a:t>
                      </a:r>
                    </a:p>
                  </a:txBody>
                  <a:tcPr marL="35550" marR="35550" marT="35550" marB="3555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872581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41538" y="1508151"/>
            <a:ext cx="7310846" cy="258532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dirty="0" err="1">
                <a:solidFill>
                  <a:srgbClr val="9CDCFE"/>
                </a:solidFill>
                <a:latin typeface="Consolas" panose="020B0609020204030204" pitchFamily="49" charset="0"/>
              </a:rPr>
              <a:t>angular</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module</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'app…'</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component</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nombreComponente</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 </a:t>
            </a:r>
            <a:r>
              <a:rPr lang="es-ES" dirty="0" err="1">
                <a:solidFill>
                  <a:srgbClr val="608B4E"/>
                </a:solidFill>
                <a:latin typeface="Consolas" panose="020B0609020204030204" pitchFamily="49" charset="0"/>
              </a:rPr>
              <a:t>require</a:t>
            </a:r>
            <a:r>
              <a:rPr lang="es-ES" dirty="0">
                <a:solidFill>
                  <a:srgbClr val="608B4E"/>
                </a:solidFill>
                <a:latin typeface="Consolas" panose="020B0609020204030204" pitchFamily="49" charset="0"/>
              </a:rPr>
              <a:t>: {'</a:t>
            </a:r>
            <a:r>
              <a:rPr lang="es-ES" dirty="0" err="1">
                <a:solidFill>
                  <a:srgbClr val="608B4E"/>
                </a:solidFill>
                <a:latin typeface="Consolas" panose="020B0609020204030204" pitchFamily="49" charset="0"/>
              </a:rPr>
              <a:t>parent</a:t>
            </a:r>
            <a:r>
              <a:rPr lang="es-ES" dirty="0">
                <a:solidFill>
                  <a:srgbClr val="608B4E"/>
                </a:solidFill>
                <a:latin typeface="Consolas" panose="020B0609020204030204" pitchFamily="49" charset="0"/>
              </a:rPr>
              <a:t>' : '</a:t>
            </a:r>
            <a:r>
              <a:rPr lang="es-ES" dirty="0" err="1">
                <a:solidFill>
                  <a:srgbClr val="608B4E"/>
                </a:solidFill>
                <a:latin typeface="Consolas" panose="020B0609020204030204" pitchFamily="49" charset="0"/>
              </a:rPr>
              <a:t>otroComponente</a:t>
            </a:r>
            <a:r>
              <a:rPr lang="es-ES" dirty="0">
                <a:solidFill>
                  <a:srgbClr val="608B4E"/>
                </a:solidFill>
                <a:latin typeface="Consolas" panose="020B0609020204030204" pitchFamily="49" charset="0"/>
              </a:rPr>
              <a:t>'},</a:t>
            </a:r>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templateUrl</a:t>
            </a:r>
            <a:r>
              <a:rPr lang="es-ES" dirty="0">
                <a:solidFill>
                  <a:srgbClr val="9CDCFE"/>
                </a:solidFill>
                <a:latin typeface="Consolas" panose="020B0609020204030204" pitchFamily="49" charset="0"/>
              </a:rPr>
              <a:t> :</a:t>
            </a:r>
            <a:r>
              <a:rPr lang="es-ES" dirty="0">
                <a:solidFill>
                  <a:srgbClr val="D4D4D4"/>
                </a:solidFill>
                <a:latin typeface="Consolas" panose="020B0609020204030204" pitchFamily="49" charset="0"/>
              </a:rPr>
              <a:t> </a:t>
            </a:r>
            <a:r>
              <a:rPr lang="es-ES" dirty="0">
                <a:solidFill>
                  <a:srgbClr val="CE9178"/>
                </a:solidFill>
                <a:latin typeface="Consolas" panose="020B0609020204030204" pitchFamily="49" charset="0"/>
              </a:rPr>
              <a:t>'componentes/nombre.template.html'</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controller</a:t>
            </a:r>
            <a:r>
              <a:rPr lang="es-ES" dirty="0">
                <a:solidFill>
                  <a:srgbClr val="9CDCFE"/>
                </a:solidFill>
                <a:latin typeface="Consolas" panose="020B0609020204030204" pitchFamily="49" charset="0"/>
              </a:rPr>
              <a:t> :</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NombreComponente</a:t>
            </a:r>
            <a:endParaRPr lang="es-ES" dirty="0">
              <a:solidFill>
                <a:srgbClr val="9CDCFE"/>
              </a:solidFill>
              <a:latin typeface="Consolas" panose="020B0609020204030204" pitchFamily="49" charset="0"/>
            </a:endParaRPr>
          </a:p>
          <a:p>
            <a:r>
              <a:rPr lang="es-ES" dirty="0">
                <a:solidFill>
                  <a:srgbClr val="9CDCFE"/>
                </a:solidFill>
                <a:latin typeface="Consolas" panose="020B0609020204030204" pitchFamily="49" charset="0"/>
              </a:rPr>
              <a:t>    </a:t>
            </a:r>
            <a:r>
              <a:rPr lang="es-ES" dirty="0">
                <a:solidFill>
                  <a:srgbClr val="D4D4D4"/>
                </a:solidFill>
                <a:latin typeface="Consolas" panose="020B0609020204030204" pitchFamily="49" charset="0"/>
              </a:rPr>
              <a:t>// </a:t>
            </a:r>
            <a:r>
              <a:rPr lang="es-ES" dirty="0" err="1">
                <a:solidFill>
                  <a:srgbClr val="608B4E"/>
                </a:solidFill>
                <a:latin typeface="Consolas" panose="020B0609020204030204" pitchFamily="49" charset="0"/>
              </a:rPr>
              <a:t>controllerAs</a:t>
            </a:r>
            <a:r>
              <a:rPr lang="es-ES" dirty="0">
                <a:solidFill>
                  <a:srgbClr val="608B4E"/>
                </a:solidFill>
                <a:latin typeface="Consolas" panose="020B0609020204030204" pitchFamily="49" charset="0"/>
              </a:rPr>
              <a:t>: '$</a:t>
            </a:r>
            <a:r>
              <a:rPr lang="es-ES" dirty="0" err="1">
                <a:solidFill>
                  <a:srgbClr val="608B4E"/>
                </a:solidFill>
                <a:latin typeface="Consolas" panose="020B0609020204030204" pitchFamily="49" charset="0"/>
              </a:rPr>
              <a:t>ctrl</a:t>
            </a:r>
            <a:r>
              <a:rPr lang="es-ES" dirty="0">
                <a:solidFill>
                  <a:srgbClr val="608B4E"/>
                </a:solidFill>
                <a:latin typeface="Consolas" panose="020B0609020204030204" pitchFamily="49" charset="0"/>
              </a:rPr>
              <a:t>', // valor por defecto</a:t>
            </a:r>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bindings</a:t>
            </a:r>
            <a:r>
              <a:rPr lang="es-ES" dirty="0">
                <a:solidFill>
                  <a:srgbClr val="9CDCFE"/>
                </a:solidFill>
                <a:latin typeface="Consolas" panose="020B0609020204030204" pitchFamily="49" charset="0"/>
              </a:rPr>
              <a:t> :</a:t>
            </a:r>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 </a:t>
            </a:r>
            <a:r>
              <a:rPr lang="es-ES" dirty="0" err="1">
                <a:solidFill>
                  <a:srgbClr val="608B4E"/>
                </a:solidFill>
                <a:latin typeface="Consolas" panose="020B0609020204030204" pitchFamily="49" charset="0"/>
              </a:rPr>
              <a:t>transclude</a:t>
            </a:r>
            <a:r>
              <a:rPr lang="es-ES" dirty="0">
                <a:solidFill>
                  <a:srgbClr val="608B4E"/>
                </a:solidFill>
                <a:latin typeface="Consolas" panose="020B0609020204030204" pitchFamily="49" charset="0"/>
              </a:rPr>
              <a:t>: true</a:t>
            </a:r>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a:t>
            </a:r>
            <a:endParaRPr lang="es-ES" b="0" dirty="0">
              <a:solidFill>
                <a:srgbClr val="D4D4D4"/>
              </a:solidFill>
              <a:effectLst/>
              <a:latin typeface="Consolas" panose="020B0609020204030204" pitchFamily="49" charset="0"/>
            </a:endParaRPr>
          </a:p>
        </p:txBody>
      </p:sp>
      <p:sp>
        <p:nvSpPr>
          <p:cNvPr id="4" name="Flecha curvada hacia la izquierda 3"/>
          <p:cNvSpPr/>
          <p:nvPr/>
        </p:nvSpPr>
        <p:spPr>
          <a:xfrm flipV="1">
            <a:off x="3715986" y="3161840"/>
            <a:ext cx="1465244" cy="1737929"/>
          </a:xfrm>
          <a:prstGeom prst="curvedLeftArrow">
            <a:avLst>
              <a:gd name="adj1" fmla="val 15832"/>
              <a:gd name="adj2" fmla="val 30752"/>
              <a:gd name="adj3" fmla="val 27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Componentes</a:t>
            </a:r>
          </a:p>
        </p:txBody>
      </p:sp>
      <p:sp>
        <p:nvSpPr>
          <p:cNvPr id="6" name="Rectángulo 5"/>
          <p:cNvSpPr/>
          <p:nvPr/>
        </p:nvSpPr>
        <p:spPr>
          <a:xfrm>
            <a:off x="975339" y="4724475"/>
            <a:ext cx="7277045" cy="92333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dirty="0">
                <a:solidFill>
                  <a:srgbClr val="9CDCFE"/>
                </a:solidFill>
                <a:latin typeface="Consolas" panose="020B0609020204030204" pitchFamily="49" charset="0"/>
              </a:rPr>
              <a:t>&lt;nombre-componente "atributos"&gt;</a:t>
            </a:r>
          </a:p>
          <a:p>
            <a:r>
              <a:rPr lang="es-ES" dirty="0">
                <a:solidFill>
                  <a:srgbClr val="9CDCFE"/>
                </a:solidFill>
                <a:latin typeface="Consolas" panose="020B0609020204030204" pitchFamily="49" charset="0"/>
              </a:rPr>
              <a:t>&lt;/nombre-componente &gt;</a:t>
            </a: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3563686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Componentes: inyección de dependencias</a:t>
            </a:r>
          </a:p>
        </p:txBody>
      </p:sp>
      <p:sp>
        <p:nvSpPr>
          <p:cNvPr id="5" name="CuadroTexto 4"/>
          <p:cNvSpPr txBox="1"/>
          <p:nvPr/>
        </p:nvSpPr>
        <p:spPr>
          <a:xfrm>
            <a:off x="628650" y="3171013"/>
            <a:ext cx="2214390" cy="646331"/>
          </a:xfrm>
          <a:prstGeom prst="rect">
            <a:avLst/>
          </a:prstGeom>
          <a:noFill/>
        </p:spPr>
        <p:txBody>
          <a:bodyPr wrap="square" rtlCol="0">
            <a:spAutoFit/>
          </a:bodyPr>
          <a:lstStyle/>
          <a:p>
            <a:r>
              <a:rPr lang="es-ES" dirty="0"/>
              <a:t>Los </a:t>
            </a:r>
            <a:r>
              <a:rPr lang="es-ES" dirty="0" err="1"/>
              <a:t>controllers</a:t>
            </a:r>
            <a:r>
              <a:rPr lang="es-ES" dirty="0"/>
              <a:t> se definen como clases</a:t>
            </a:r>
          </a:p>
        </p:txBody>
      </p:sp>
      <p:pic>
        <p:nvPicPr>
          <p:cNvPr id="8" name="Imagen 7"/>
          <p:cNvPicPr>
            <a:picLocks noChangeAspect="1"/>
          </p:cNvPicPr>
          <p:nvPr/>
        </p:nvPicPr>
        <p:blipFill rotWithShape="1">
          <a:blip r:embed="rId3"/>
          <a:srcRect b="44526"/>
          <a:stretch/>
        </p:blipFill>
        <p:spPr>
          <a:xfrm>
            <a:off x="3051672" y="2038120"/>
            <a:ext cx="5529220" cy="3558448"/>
          </a:xfrm>
          <a:prstGeom prst="rect">
            <a:avLst/>
          </a:prstGeom>
        </p:spPr>
      </p:pic>
    </p:spTree>
    <p:extLst>
      <p:ext uri="{BB962C8B-B14F-4D97-AF65-F5344CB8AC3E}">
        <p14:creationId xmlns:p14="http://schemas.microsoft.com/office/powerpoint/2010/main" val="31434522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Componentes: ciclo de vida</a:t>
            </a:r>
          </a:p>
        </p:txBody>
      </p:sp>
      <p:sp>
        <p:nvSpPr>
          <p:cNvPr id="2" name="Rectángulo 1"/>
          <p:cNvSpPr/>
          <p:nvPr/>
        </p:nvSpPr>
        <p:spPr>
          <a:xfrm>
            <a:off x="3204793" y="2046386"/>
            <a:ext cx="2843468" cy="1477328"/>
          </a:xfrm>
          <a:prstGeom prst="rect">
            <a:avLst/>
          </a:prstGeom>
        </p:spPr>
        <p:txBody>
          <a:bodyPr wrap="square">
            <a:spAutoFit/>
          </a:bodyPr>
          <a:lstStyle/>
          <a:p>
            <a:r>
              <a:rPr lang="es-ES" dirty="0"/>
              <a:t>$</a:t>
            </a:r>
            <a:r>
              <a:rPr lang="es-ES" dirty="0" err="1"/>
              <a:t>onInit</a:t>
            </a:r>
            <a:r>
              <a:rPr lang="es-ES" dirty="0"/>
              <a:t>()</a:t>
            </a:r>
          </a:p>
          <a:p>
            <a:r>
              <a:rPr lang="es-ES" dirty="0"/>
              <a:t>$</a:t>
            </a:r>
            <a:r>
              <a:rPr lang="es-ES" dirty="0" err="1"/>
              <a:t>onChanges</a:t>
            </a:r>
            <a:r>
              <a:rPr lang="es-ES" dirty="0"/>
              <a:t>(</a:t>
            </a:r>
            <a:r>
              <a:rPr lang="es-ES" dirty="0" err="1"/>
              <a:t>changesObj</a:t>
            </a:r>
            <a:r>
              <a:rPr lang="es-ES" dirty="0"/>
              <a:t>)</a:t>
            </a:r>
          </a:p>
          <a:p>
            <a:r>
              <a:rPr lang="es-ES" dirty="0"/>
              <a:t>$</a:t>
            </a:r>
            <a:r>
              <a:rPr lang="es-ES" dirty="0" err="1"/>
              <a:t>doCheck</a:t>
            </a:r>
            <a:r>
              <a:rPr lang="es-ES" dirty="0"/>
              <a:t>() </a:t>
            </a:r>
          </a:p>
          <a:p>
            <a:r>
              <a:rPr lang="es-ES" dirty="0"/>
              <a:t>$</a:t>
            </a:r>
            <a:r>
              <a:rPr lang="es-ES" dirty="0" err="1"/>
              <a:t>onDestroy</a:t>
            </a:r>
            <a:r>
              <a:rPr lang="es-ES" dirty="0"/>
              <a:t>() </a:t>
            </a:r>
          </a:p>
          <a:p>
            <a:r>
              <a:rPr lang="es-ES" dirty="0"/>
              <a:t>$</a:t>
            </a:r>
            <a:r>
              <a:rPr lang="es-ES" dirty="0" err="1"/>
              <a:t>postLink</a:t>
            </a:r>
            <a:r>
              <a:rPr lang="es-ES" dirty="0"/>
              <a:t>() </a:t>
            </a:r>
          </a:p>
        </p:txBody>
      </p:sp>
    </p:spTree>
    <p:extLst>
      <p:ext uri="{BB962C8B-B14F-4D97-AF65-F5344CB8AC3E}">
        <p14:creationId xmlns:p14="http://schemas.microsoft.com/office/powerpoint/2010/main" val="22484007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Comunicación entre componentes (1)</a:t>
            </a:r>
          </a:p>
        </p:txBody>
      </p:sp>
      <p:sp>
        <p:nvSpPr>
          <p:cNvPr id="2" name="CuadroTexto 1"/>
          <p:cNvSpPr txBox="1"/>
          <p:nvPr/>
        </p:nvSpPr>
        <p:spPr>
          <a:xfrm>
            <a:off x="862407" y="1993246"/>
            <a:ext cx="2732185" cy="646331"/>
          </a:xfrm>
          <a:prstGeom prst="rect">
            <a:avLst/>
          </a:prstGeom>
          <a:noFill/>
        </p:spPr>
        <p:txBody>
          <a:bodyPr wrap="square" rtlCol="0">
            <a:spAutoFit/>
          </a:bodyPr>
          <a:lstStyle/>
          <a:p>
            <a:r>
              <a:rPr lang="es-ES" dirty="0"/>
              <a:t>Herencia del anidamiento </a:t>
            </a:r>
            <a:br>
              <a:rPr lang="es-ES" dirty="0"/>
            </a:br>
            <a:r>
              <a:rPr lang="es-ES" dirty="0"/>
              <a:t>mediante "</a:t>
            </a:r>
            <a:r>
              <a:rPr lang="es-ES" dirty="0" err="1"/>
              <a:t>require</a:t>
            </a:r>
            <a:r>
              <a:rPr lang="es-ES" dirty="0"/>
              <a:t>"</a:t>
            </a:r>
          </a:p>
        </p:txBody>
      </p:sp>
      <p:sp>
        <p:nvSpPr>
          <p:cNvPr id="4" name="CuadroTexto 3"/>
          <p:cNvSpPr txBox="1"/>
          <p:nvPr/>
        </p:nvSpPr>
        <p:spPr>
          <a:xfrm>
            <a:off x="4447284" y="1716246"/>
            <a:ext cx="3989239" cy="1200329"/>
          </a:xfrm>
          <a:prstGeom prst="rect">
            <a:avLst/>
          </a:prstGeom>
          <a:noFill/>
        </p:spPr>
        <p:txBody>
          <a:bodyPr wrap="square" rtlCol="0">
            <a:spAutoFit/>
          </a:bodyPr>
          <a:lstStyle/>
          <a:p>
            <a:r>
              <a:rPr lang="es-ES" dirty="0"/>
              <a:t>asociar una variable de un componente  (normalmente </a:t>
            </a:r>
            <a:r>
              <a:rPr lang="es-ES" dirty="0" err="1"/>
              <a:t>parent</a:t>
            </a:r>
            <a:r>
              <a:rPr lang="es-ES" dirty="0"/>
              <a:t>)</a:t>
            </a:r>
            <a:br>
              <a:rPr lang="es-ES" dirty="0"/>
            </a:br>
            <a:r>
              <a:rPr lang="es-ES" dirty="0"/>
              <a:t>con el componente o la directiva</a:t>
            </a:r>
            <a:br>
              <a:rPr lang="es-ES" dirty="0"/>
            </a:br>
            <a:r>
              <a:rPr lang="es-ES" dirty="0"/>
              <a:t>que lo contiene </a:t>
            </a:r>
          </a:p>
        </p:txBody>
      </p:sp>
      <p:sp>
        <p:nvSpPr>
          <p:cNvPr id="5" name="Rectángulo 4"/>
          <p:cNvSpPr/>
          <p:nvPr/>
        </p:nvSpPr>
        <p:spPr>
          <a:xfrm>
            <a:off x="1118204" y="3411566"/>
            <a:ext cx="7318319" cy="286232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tabLst>
                <a:tab pos="363538" algn="l"/>
              </a:tabLst>
            </a:pP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require:</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a:t>
            </a:r>
          </a:p>
          <a:p>
            <a:pPr>
              <a:tabLst>
                <a:tab pos="363538" algn="l"/>
              </a:tabLst>
            </a:pPr>
            <a:r>
              <a:rPr lang="en-US" dirty="0">
                <a:solidFill>
                  <a:srgbClr val="C1C2C3"/>
                </a:solidFill>
                <a:latin typeface="Courier New" panose="02070309020205020404" pitchFamily="49" charset="0"/>
              </a:rPr>
              <a:t>	parent:</a:t>
            </a:r>
            <a:r>
              <a:rPr lang="en-US" dirty="0">
                <a:solidFill>
                  <a:srgbClr val="C4D1E1"/>
                </a:solidFill>
                <a:latin typeface="Courier New" panose="02070309020205020404" pitchFamily="49" charset="0"/>
              </a:rPr>
              <a:t> </a:t>
            </a:r>
            <a:r>
              <a:rPr lang="en-US" dirty="0">
                <a:solidFill>
                  <a:srgbClr val="A6FC5E"/>
                </a:solidFill>
                <a:latin typeface="Courier New" panose="02070309020205020404" pitchFamily="49" charset="0"/>
              </a:rPr>
              <a:t>'^^</a:t>
            </a:r>
            <a:r>
              <a:rPr lang="en-US" dirty="0" err="1">
                <a:solidFill>
                  <a:srgbClr val="A6FC5E"/>
                </a:solidFill>
                <a:latin typeface="Courier New" panose="02070309020205020404" pitchFamily="49" charset="0"/>
              </a:rPr>
              <a:t>parentComponent</a:t>
            </a:r>
            <a:r>
              <a:rPr lang="en-US" dirty="0">
                <a:solidFill>
                  <a:srgbClr val="A6FC5E"/>
                </a:solidFill>
                <a:latin typeface="Courier New" panose="02070309020205020404" pitchFamily="49" charset="0"/>
              </a:rPr>
              <a:t>'</a:t>
            </a:r>
          </a:p>
          <a:p>
            <a:pPr>
              <a:tabLst>
                <a:tab pos="363538" algn="l"/>
              </a:tabLst>
            </a:pP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p>
          <a:p>
            <a:pPr>
              <a:tabLst>
                <a:tab pos="363538" algn="l"/>
              </a:tabLst>
            </a:pPr>
            <a:endParaRPr lang="en-US" dirty="0">
              <a:solidFill>
                <a:srgbClr val="C4D1E1"/>
              </a:solidFill>
              <a:latin typeface="Courier New" panose="02070309020205020404" pitchFamily="49" charset="0"/>
            </a:endParaRPr>
          </a:p>
          <a:p>
            <a:pPr>
              <a:tabLst>
                <a:tab pos="363538" algn="l"/>
              </a:tabLst>
            </a:pPr>
            <a:r>
              <a:rPr lang="en-US" dirty="0">
                <a:solidFill>
                  <a:srgbClr val="C1C2C3"/>
                </a:solidFill>
                <a:latin typeface="Courier New" panose="02070309020205020404" pitchFamily="49" charset="0"/>
              </a:rPr>
              <a:t>controller:</a:t>
            </a:r>
            <a:r>
              <a:rPr lang="en-US" dirty="0">
                <a:solidFill>
                  <a:srgbClr val="C4D1E1"/>
                </a:solidFill>
                <a:latin typeface="Courier New" panose="02070309020205020404" pitchFamily="49" charset="0"/>
              </a:rPr>
              <a:t> </a:t>
            </a:r>
            <a:r>
              <a:rPr lang="en-US" dirty="0">
                <a:solidFill>
                  <a:srgbClr val="96CBFE"/>
                </a:solidFill>
                <a:latin typeface="Courier New" panose="02070309020205020404" pitchFamily="49" charset="0"/>
              </a:rPr>
              <a:t>function</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a:t>
            </a:r>
          </a:p>
          <a:p>
            <a:pPr>
              <a:tabLst>
                <a:tab pos="363538" algn="l"/>
              </a:tabLst>
            </a:pPr>
            <a:r>
              <a:rPr lang="en-US" dirty="0">
                <a:solidFill>
                  <a:srgbClr val="93A4C1"/>
                </a:solidFill>
                <a:latin typeface="Courier New" panose="02070309020205020404" pitchFamily="49" charset="0"/>
              </a:rPr>
              <a:t>	// use </a:t>
            </a:r>
            <a:r>
              <a:rPr lang="en-US" dirty="0" err="1">
                <a:solidFill>
                  <a:srgbClr val="93A4C1"/>
                </a:solidFill>
                <a:latin typeface="Courier New" panose="02070309020205020404" pitchFamily="49" charset="0"/>
              </a:rPr>
              <a:t>this.parent</a:t>
            </a:r>
            <a:r>
              <a:rPr lang="en-US" dirty="0">
                <a:solidFill>
                  <a:srgbClr val="93A4C1"/>
                </a:solidFill>
                <a:latin typeface="Courier New" panose="02070309020205020404" pitchFamily="49" charset="0"/>
              </a:rPr>
              <a:t> to access required Objects</a:t>
            </a:r>
          </a:p>
          <a:p>
            <a:pPr>
              <a:tabLst>
                <a:tab pos="363538" algn="l"/>
              </a:tabLst>
            </a:pPr>
            <a:r>
              <a:rPr lang="en-US" dirty="0">
                <a:solidFill>
                  <a:srgbClr val="96CBFE"/>
                </a:solidFill>
                <a:latin typeface="Courier New" panose="02070309020205020404" pitchFamily="49" charset="0"/>
              </a:rPr>
              <a:t>	</a:t>
            </a:r>
            <a:r>
              <a:rPr lang="en-US" dirty="0" err="1">
                <a:solidFill>
                  <a:srgbClr val="96CBFE"/>
                </a:solidFill>
                <a:latin typeface="Courier New" panose="02070309020205020404" pitchFamily="49" charset="0"/>
              </a:rPr>
              <a:t>this</a:t>
            </a:r>
            <a:r>
              <a:rPr lang="en-US" dirty="0" err="1">
                <a:solidFill>
                  <a:srgbClr val="C1C2C3"/>
                </a:solidFill>
                <a:latin typeface="Courier New" panose="02070309020205020404" pitchFamily="49" charset="0"/>
              </a:rPr>
              <a:t>.parent.foo</a:t>
            </a:r>
            <a:r>
              <a:rPr lang="en-US" dirty="0">
                <a:solidFill>
                  <a:srgbClr val="C1C2C3"/>
                </a:solidFill>
                <a:latin typeface="Courier New" panose="02070309020205020404" pitchFamily="49" charset="0"/>
              </a:rPr>
              <a:t>();</a:t>
            </a:r>
          </a:p>
          <a:p>
            <a:pPr>
              <a:tabLst>
                <a:tab pos="363538" algn="l"/>
              </a:tabLst>
            </a:pPr>
            <a:r>
              <a:rPr lang="en-US" dirty="0">
                <a:solidFill>
                  <a:srgbClr val="C1C2C3"/>
                </a:solidFill>
                <a:latin typeface="Courier New" panose="02070309020205020404" pitchFamily="49" charset="0"/>
              </a:rPr>
              <a:t>}</a:t>
            </a:r>
          </a:p>
          <a:p>
            <a:pPr>
              <a:tabLst>
                <a:tab pos="363538" algn="l"/>
              </a:tabLst>
            </a:pP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p>
          <a:p>
            <a:pPr>
              <a:tabLst>
                <a:tab pos="363538" algn="l"/>
              </a:tabLst>
            </a:pPr>
            <a:r>
              <a:rPr lang="en-US" dirty="0">
                <a:solidFill>
                  <a:srgbClr val="C1C2C3"/>
                </a:solidFill>
                <a:latin typeface="Courier New" panose="02070309020205020404" pitchFamily="49" charset="0"/>
              </a:rPr>
              <a:t>}</a:t>
            </a:r>
            <a:endParaRPr lang="es-ES" dirty="0"/>
          </a:p>
        </p:txBody>
      </p:sp>
      <p:cxnSp>
        <p:nvCxnSpPr>
          <p:cNvPr id="8" name="Conector recto de flecha 7"/>
          <p:cNvCxnSpPr>
            <a:stCxn id="2" idx="3"/>
            <a:endCxn id="4" idx="1"/>
          </p:cNvCxnSpPr>
          <p:nvPr/>
        </p:nvCxnSpPr>
        <p:spPr>
          <a:xfrm flipV="1">
            <a:off x="3594592" y="2316411"/>
            <a:ext cx="8526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06207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Comunicación entre componentes (2)</a:t>
            </a:r>
          </a:p>
        </p:txBody>
      </p:sp>
      <p:sp>
        <p:nvSpPr>
          <p:cNvPr id="2" name="CuadroTexto 1"/>
          <p:cNvSpPr txBox="1"/>
          <p:nvPr/>
        </p:nvSpPr>
        <p:spPr>
          <a:xfrm>
            <a:off x="862408" y="1993246"/>
            <a:ext cx="2222316" cy="369332"/>
          </a:xfrm>
          <a:prstGeom prst="rect">
            <a:avLst/>
          </a:prstGeom>
          <a:noFill/>
        </p:spPr>
        <p:txBody>
          <a:bodyPr wrap="square" rtlCol="0">
            <a:spAutoFit/>
          </a:bodyPr>
          <a:lstStyle/>
          <a:p>
            <a:r>
              <a:rPr lang="es-ES" dirty="0"/>
              <a:t>Atributos (</a:t>
            </a:r>
            <a:r>
              <a:rPr lang="es-ES" dirty="0" err="1"/>
              <a:t>bindings</a:t>
            </a:r>
            <a:r>
              <a:rPr lang="es-ES" dirty="0"/>
              <a:t>)</a:t>
            </a:r>
          </a:p>
        </p:txBody>
      </p:sp>
      <p:sp>
        <p:nvSpPr>
          <p:cNvPr id="4" name="CuadroTexto 3"/>
          <p:cNvSpPr txBox="1"/>
          <p:nvPr/>
        </p:nvSpPr>
        <p:spPr>
          <a:xfrm>
            <a:off x="4447284" y="1716246"/>
            <a:ext cx="3989239" cy="923330"/>
          </a:xfrm>
          <a:prstGeom prst="rect">
            <a:avLst/>
          </a:prstGeom>
          <a:noFill/>
        </p:spPr>
        <p:txBody>
          <a:bodyPr wrap="square" rtlCol="0">
            <a:spAutoFit/>
          </a:bodyPr>
          <a:lstStyle/>
          <a:p>
            <a:r>
              <a:rPr lang="es-ES" dirty="0"/>
              <a:t>asociar una variable de un componente  (normalmente </a:t>
            </a:r>
            <a:r>
              <a:rPr lang="es-ES" dirty="0" err="1"/>
              <a:t>parent</a:t>
            </a:r>
            <a:r>
              <a:rPr lang="es-ES" dirty="0"/>
              <a:t>)</a:t>
            </a:r>
            <a:br>
              <a:rPr lang="es-ES" dirty="0"/>
            </a:br>
            <a:r>
              <a:rPr lang="es-ES" dirty="0"/>
              <a:t>con los atributos usados al invocarlo</a:t>
            </a:r>
          </a:p>
        </p:txBody>
      </p:sp>
      <p:cxnSp>
        <p:nvCxnSpPr>
          <p:cNvPr id="8" name="Conector recto de flecha 7"/>
          <p:cNvCxnSpPr>
            <a:stCxn id="2" idx="3"/>
            <a:endCxn id="4" idx="1"/>
          </p:cNvCxnSpPr>
          <p:nvPr/>
        </p:nvCxnSpPr>
        <p:spPr>
          <a:xfrm flipV="1">
            <a:off x="3084724" y="2177911"/>
            <a:ext cx="13625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3321585" y="3319194"/>
            <a:ext cx="4572000" cy="203132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C1C2C3"/>
                </a:solidFill>
                <a:latin typeface="Courier New" panose="02070309020205020404" pitchFamily="49" charset="0"/>
              </a:rPr>
              <a:t>...</a:t>
            </a:r>
          </a:p>
          <a:p>
            <a:r>
              <a:rPr lang="es-ES" dirty="0" err="1">
                <a:solidFill>
                  <a:srgbClr val="C1C2C3"/>
                </a:solidFill>
                <a:latin typeface="Courier New" panose="02070309020205020404" pitchFamily="49" charset="0"/>
              </a:rPr>
              <a:t>bindings</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p>
          <a:p>
            <a:r>
              <a:rPr lang="es-ES" dirty="0" err="1">
                <a:solidFill>
                  <a:srgbClr val="C1C2C3"/>
                </a:solidFill>
                <a:latin typeface="Courier New" panose="02070309020205020404" pitchFamily="49" charset="0"/>
              </a:rPr>
              <a:t>oneWay</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A6FC5E"/>
                </a:solidFill>
                <a:latin typeface="Courier New" panose="02070309020205020404" pitchFamily="49" charset="0"/>
              </a:rPr>
              <a:t>'&lt;'</a:t>
            </a:r>
            <a:r>
              <a:rPr lang="es-ES" dirty="0">
                <a:solidFill>
                  <a:srgbClr val="C1C2C3"/>
                </a:solidFill>
                <a:latin typeface="Courier New" panose="02070309020205020404" pitchFamily="49" charset="0"/>
              </a:rPr>
              <a:t>,</a:t>
            </a:r>
          </a:p>
          <a:p>
            <a:r>
              <a:rPr lang="es-ES" dirty="0" err="1">
                <a:solidFill>
                  <a:srgbClr val="C1C2C3"/>
                </a:solidFill>
                <a:latin typeface="Courier New" panose="02070309020205020404" pitchFamily="49" charset="0"/>
              </a:rPr>
              <a:t>strings</a:t>
            </a:r>
            <a:r>
              <a:rPr lang="es-ES" dirty="0">
                <a:solidFill>
                  <a:srgbClr val="C1C2C3"/>
                </a:solidFill>
                <a:latin typeface="Courier New" panose="02070309020205020404" pitchFamily="49" charset="0"/>
              </a:rPr>
              <a:t>: </a:t>
            </a:r>
            <a:r>
              <a:rPr lang="es-ES" dirty="0">
                <a:solidFill>
                  <a:srgbClr val="A6FC5E"/>
                </a:solidFill>
                <a:latin typeface="Courier New" panose="02070309020205020404" pitchFamily="49" charset="0"/>
              </a:rPr>
              <a:t>'@'</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p>
          <a:p>
            <a:r>
              <a:rPr lang="es-ES" dirty="0" err="1">
                <a:solidFill>
                  <a:srgbClr val="C1C2C3"/>
                </a:solidFill>
                <a:latin typeface="Courier New" panose="02070309020205020404" pitchFamily="49" charset="0"/>
              </a:rPr>
              <a:t>twoWay</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A6FC5E"/>
                </a:solidFill>
                <a:latin typeface="Courier New" panose="02070309020205020404" pitchFamily="49" charset="0"/>
              </a:rPr>
              <a:t>'='</a:t>
            </a:r>
            <a:r>
              <a:rPr lang="es-ES" dirty="0">
                <a:solidFill>
                  <a:srgbClr val="C1C2C3"/>
                </a:solidFill>
                <a:latin typeface="Courier New" panose="02070309020205020404" pitchFamily="49" charset="0"/>
              </a:rPr>
              <a:t>,</a:t>
            </a:r>
            <a:endParaRPr lang="es-ES" dirty="0">
              <a:solidFill>
                <a:srgbClr val="A6FC5E"/>
              </a:solidFill>
              <a:latin typeface="Courier New" panose="02070309020205020404" pitchFamily="49" charset="0"/>
            </a:endParaRPr>
          </a:p>
          <a:p>
            <a:r>
              <a:rPr lang="es-ES" dirty="0" err="1">
                <a:solidFill>
                  <a:srgbClr val="C1C2C3"/>
                </a:solidFill>
                <a:latin typeface="Courier New" panose="02070309020205020404" pitchFamily="49" charset="0"/>
              </a:rPr>
              <a:t>callbacks</a:t>
            </a:r>
            <a:r>
              <a:rPr lang="es-ES" dirty="0">
                <a:solidFill>
                  <a:srgbClr val="C1C2C3"/>
                </a:solidFill>
                <a:latin typeface="Courier New" panose="02070309020205020404" pitchFamily="49" charset="0"/>
              </a:rPr>
              <a:t> </a:t>
            </a:r>
            <a:r>
              <a:rPr lang="es-ES" dirty="0">
                <a:solidFill>
                  <a:srgbClr val="A6FC5E"/>
                </a:solidFill>
                <a:latin typeface="Courier New" panose="02070309020205020404" pitchFamily="49" charset="0"/>
              </a:rPr>
              <a:t>'&amp;'</a:t>
            </a:r>
            <a:r>
              <a:rPr lang="es-ES" dirty="0">
                <a:solidFill>
                  <a:srgbClr val="C4D1E1"/>
                </a:solidFill>
                <a:latin typeface="Courier New" panose="02070309020205020404" pitchFamily="49" charset="0"/>
              </a:rPr>
              <a:t> </a:t>
            </a:r>
          </a:p>
          <a:p>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C1C2C3"/>
                </a:solidFill>
                <a:latin typeface="Courier New" panose="02070309020205020404" pitchFamily="49" charset="0"/>
              </a:rPr>
              <a:t>}</a:t>
            </a:r>
            <a:endParaRPr lang="es-ES" dirty="0"/>
          </a:p>
        </p:txBody>
      </p:sp>
    </p:spTree>
    <p:extLst>
      <p:ext uri="{BB962C8B-B14F-4D97-AF65-F5344CB8AC3E}">
        <p14:creationId xmlns:p14="http://schemas.microsoft.com/office/powerpoint/2010/main" val="38565946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Comunicación entre componentes (3)</a:t>
            </a:r>
          </a:p>
        </p:txBody>
      </p:sp>
      <p:sp>
        <p:nvSpPr>
          <p:cNvPr id="2" name="CuadroTexto 1"/>
          <p:cNvSpPr txBox="1"/>
          <p:nvPr/>
        </p:nvSpPr>
        <p:spPr>
          <a:xfrm>
            <a:off x="1247998" y="1993245"/>
            <a:ext cx="2222316" cy="369332"/>
          </a:xfrm>
          <a:prstGeom prst="rect">
            <a:avLst/>
          </a:prstGeom>
          <a:noFill/>
        </p:spPr>
        <p:txBody>
          <a:bodyPr wrap="square" rtlCol="0">
            <a:spAutoFit/>
          </a:bodyPr>
          <a:lstStyle/>
          <a:p>
            <a:r>
              <a:rPr lang="es-ES" dirty="0"/>
              <a:t>Eventos</a:t>
            </a:r>
          </a:p>
        </p:txBody>
      </p:sp>
      <p:sp>
        <p:nvSpPr>
          <p:cNvPr id="4" name="CuadroTexto 3"/>
          <p:cNvSpPr txBox="1"/>
          <p:nvPr/>
        </p:nvSpPr>
        <p:spPr>
          <a:xfrm>
            <a:off x="4345039" y="1993245"/>
            <a:ext cx="3989239" cy="369332"/>
          </a:xfrm>
          <a:prstGeom prst="rect">
            <a:avLst/>
          </a:prstGeom>
          <a:noFill/>
        </p:spPr>
        <p:txBody>
          <a:bodyPr wrap="square" rtlCol="0">
            <a:spAutoFit/>
          </a:bodyPr>
          <a:lstStyle/>
          <a:p>
            <a:r>
              <a:rPr lang="es-ES" dirty="0"/>
              <a:t>…</a:t>
            </a:r>
          </a:p>
        </p:txBody>
      </p:sp>
      <p:cxnSp>
        <p:nvCxnSpPr>
          <p:cNvPr id="8" name="Conector recto de flecha 7"/>
          <p:cNvCxnSpPr>
            <a:stCxn id="2" idx="3"/>
            <a:endCxn id="4" idx="1"/>
          </p:cNvCxnSpPr>
          <p:nvPr/>
        </p:nvCxnSpPr>
        <p:spPr>
          <a:xfrm>
            <a:off x="3470314" y="2177911"/>
            <a:ext cx="87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6439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862114" y="2697391"/>
            <a:ext cx="3488120" cy="3580168"/>
          </a:xfrm>
          <a:prstGeom prst="rect">
            <a:avLst/>
          </a:prstGeom>
        </p:spPr>
      </p:pic>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 de Angular</a:t>
            </a:r>
            <a:endParaRPr lang="en-US" dirty="0"/>
          </a:p>
        </p:txBody>
      </p:sp>
      <p:pic>
        <p:nvPicPr>
          <p:cNvPr id="4" name="Imagen 3"/>
          <p:cNvPicPr>
            <a:picLocks noChangeAspect="1"/>
          </p:cNvPicPr>
          <p:nvPr/>
        </p:nvPicPr>
        <p:blipFill>
          <a:blip r:embed="rId4"/>
          <a:stretch>
            <a:fillRect/>
          </a:stretch>
        </p:blipFill>
        <p:spPr>
          <a:xfrm>
            <a:off x="4350234" y="1244135"/>
            <a:ext cx="3951412" cy="2753242"/>
          </a:xfrm>
          <a:prstGeom prst="rect">
            <a:avLst/>
          </a:prstGeom>
        </p:spPr>
      </p:pic>
      <p:sp>
        <p:nvSpPr>
          <p:cNvPr id="5" name="Rectángulo 4"/>
          <p:cNvSpPr/>
          <p:nvPr/>
        </p:nvSpPr>
        <p:spPr>
          <a:xfrm>
            <a:off x="4848199" y="3063922"/>
            <a:ext cx="1774209" cy="3241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8" name="Flecha curvada hacia abajo 7"/>
          <p:cNvSpPr/>
          <p:nvPr/>
        </p:nvSpPr>
        <p:spPr>
          <a:xfrm rot="20287011" flipH="1">
            <a:off x="2983910" y="2426368"/>
            <a:ext cx="1516702" cy="9201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sp>
        <p:nvSpPr>
          <p:cNvPr id="9" name="Rectángulo 8"/>
          <p:cNvSpPr/>
          <p:nvPr/>
        </p:nvSpPr>
        <p:spPr>
          <a:xfrm>
            <a:off x="874843" y="1677251"/>
            <a:ext cx="2232694" cy="646331"/>
          </a:xfrm>
          <a:prstGeom prst="rect">
            <a:avLst/>
          </a:prstGeom>
        </p:spPr>
        <p:txBody>
          <a:bodyPr wrap="square">
            <a:spAutoFit/>
          </a:bodyPr>
          <a:lstStyle/>
          <a:p>
            <a:r>
              <a:rPr lang="es-ES" dirty="0">
                <a:solidFill>
                  <a:prstClr val="black"/>
                </a:solidFill>
                <a:hlinkClick r:id="rId5"/>
              </a:rPr>
              <a:t>https://code.angularjs.org/1.4.8/</a:t>
            </a:r>
            <a:r>
              <a:rPr lang="es-ES" dirty="0">
                <a:solidFill>
                  <a:prstClr val="black"/>
                </a:solidFill>
              </a:rPr>
              <a:t> </a:t>
            </a:r>
          </a:p>
        </p:txBody>
      </p:sp>
      <p:sp>
        <p:nvSpPr>
          <p:cNvPr id="11" name="CuadroTexto 10"/>
          <p:cNvSpPr txBox="1"/>
          <p:nvPr/>
        </p:nvSpPr>
        <p:spPr>
          <a:xfrm>
            <a:off x="5012317" y="3997377"/>
            <a:ext cx="3476590" cy="2339102"/>
          </a:xfrm>
          <a:prstGeom prst="rect">
            <a:avLst/>
          </a:prstGeom>
          <a:noFill/>
        </p:spPr>
        <p:txBody>
          <a:bodyPr wrap="square" rtlCol="0">
            <a:spAutoFit/>
          </a:bodyPr>
          <a:lstStyle/>
          <a:p>
            <a:pPr marL="285750" indent="-285750">
              <a:buFont typeface="Arial" panose="020B0604020202020204" pitchFamily="34" charset="0"/>
              <a:buChar char="•"/>
            </a:pPr>
            <a:r>
              <a:rPr lang="es-ES" sz="1600" noProof="1">
                <a:solidFill>
                  <a:prstClr val="black"/>
                </a:solidFill>
              </a:rPr>
              <a:t>angular-animate</a:t>
            </a:r>
          </a:p>
          <a:p>
            <a:pPr marL="285750" indent="-285750">
              <a:buFont typeface="Arial" panose="020B0604020202020204" pitchFamily="34" charset="0"/>
              <a:buChar char="•"/>
            </a:pPr>
            <a:r>
              <a:rPr lang="es-ES" sz="1600" noProof="1">
                <a:solidFill>
                  <a:prstClr val="black"/>
                </a:solidFill>
              </a:rPr>
              <a:t>angular-aria</a:t>
            </a:r>
          </a:p>
          <a:p>
            <a:pPr marL="285750" indent="-285750">
              <a:buFont typeface="Arial" panose="020B0604020202020204" pitchFamily="34" charset="0"/>
              <a:buChar char="•"/>
            </a:pPr>
            <a:r>
              <a:rPr lang="es-ES" sz="1600" noProof="1">
                <a:solidFill>
                  <a:prstClr val="black"/>
                </a:solidFill>
              </a:rPr>
              <a:t>angular-cookies</a:t>
            </a:r>
          </a:p>
          <a:p>
            <a:pPr marL="285750" indent="-285750">
              <a:buFont typeface="Arial" panose="020B0604020202020204" pitchFamily="34" charset="0"/>
              <a:buChar char="•"/>
            </a:pPr>
            <a:r>
              <a:rPr lang="es-ES" sz="1600" noProof="1">
                <a:solidFill>
                  <a:prstClr val="black"/>
                </a:solidFill>
              </a:rPr>
              <a:t>angular-loader</a:t>
            </a:r>
          </a:p>
          <a:p>
            <a:pPr marL="285750" indent="-285750">
              <a:buFont typeface="Arial" panose="020B0604020202020204" pitchFamily="34" charset="0"/>
              <a:buChar char="•"/>
            </a:pPr>
            <a:r>
              <a:rPr lang="es-ES" sz="1600" noProof="1">
                <a:solidFill>
                  <a:prstClr val="black"/>
                </a:solidFill>
              </a:rPr>
              <a:t>angular-message / message-format</a:t>
            </a:r>
          </a:p>
          <a:p>
            <a:pPr marL="285750" indent="-285750">
              <a:buFont typeface="Arial" panose="020B0604020202020204" pitchFamily="34" charset="0"/>
              <a:buChar char="•"/>
            </a:pPr>
            <a:r>
              <a:rPr lang="es-ES" sz="1600" noProof="1">
                <a:solidFill>
                  <a:prstClr val="black"/>
                </a:solidFill>
              </a:rPr>
              <a:t>angular-resource</a:t>
            </a:r>
          </a:p>
          <a:p>
            <a:pPr marL="285750" indent="-285750">
              <a:buFont typeface="Arial" panose="020B0604020202020204" pitchFamily="34" charset="0"/>
              <a:buChar char="•"/>
            </a:pPr>
            <a:r>
              <a:rPr lang="es-ES" sz="1600" noProof="1">
                <a:solidFill>
                  <a:prstClr val="black"/>
                </a:solidFill>
              </a:rPr>
              <a:t>angular-route</a:t>
            </a:r>
          </a:p>
          <a:p>
            <a:pPr marL="285750" indent="-285750">
              <a:buFont typeface="Arial" panose="020B0604020202020204" pitchFamily="34" charset="0"/>
              <a:buChar char="•"/>
            </a:pPr>
            <a:r>
              <a:rPr lang="es-ES" sz="1600" noProof="1">
                <a:solidFill>
                  <a:prstClr val="black"/>
                </a:solidFill>
              </a:rPr>
              <a:t>angular-sanitize</a:t>
            </a:r>
          </a:p>
          <a:p>
            <a:pPr marL="285750" indent="-285750">
              <a:buFont typeface="Arial" panose="020B0604020202020204" pitchFamily="34" charset="0"/>
              <a:buChar char="•"/>
            </a:pPr>
            <a:r>
              <a:rPr lang="es-ES" sz="1600" noProof="1">
                <a:solidFill>
                  <a:prstClr val="black"/>
                </a:solidFill>
              </a:rPr>
              <a:t>angular-touch</a:t>
            </a:r>
          </a:p>
        </p:txBody>
      </p:sp>
    </p:spTree>
    <p:extLst>
      <p:ext uri="{BB962C8B-B14F-4D97-AF65-F5344CB8AC3E}">
        <p14:creationId xmlns:p14="http://schemas.microsoft.com/office/powerpoint/2010/main" val="24077708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Enrutamiento</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987287" y="1509596"/>
            <a:ext cx="6698974" cy="646331"/>
          </a:xfrm>
          <a:prstGeom prst="rect">
            <a:avLst/>
          </a:prstGeom>
        </p:spPr>
        <p:txBody>
          <a:bodyPr wrap="square">
            <a:spAutoFit/>
          </a:bodyPr>
          <a:lstStyle/>
          <a:p>
            <a:r>
              <a:rPr lang="es-ES" dirty="0"/>
              <a:t>En MVC se conoce como enrutamiento (</a:t>
            </a:r>
            <a:r>
              <a:rPr lang="en-US" i="1" dirty="0"/>
              <a:t>routing</a:t>
            </a:r>
            <a:r>
              <a:rPr lang="es-ES" dirty="0"/>
              <a:t>) el proceso de asociar diversas rutas con sus correspondientes vista y controlador</a:t>
            </a:r>
          </a:p>
        </p:txBody>
      </p:sp>
      <p:sp>
        <p:nvSpPr>
          <p:cNvPr id="7" name="Rectángulo 6"/>
          <p:cNvSpPr/>
          <p:nvPr/>
        </p:nvSpPr>
        <p:spPr>
          <a:xfrm>
            <a:off x="987287" y="3304617"/>
            <a:ext cx="1915063" cy="646331"/>
          </a:xfrm>
          <a:prstGeom prst="rect">
            <a:avLst/>
          </a:prstGeom>
        </p:spPr>
        <p:txBody>
          <a:bodyPr wrap="square">
            <a:spAutoFit/>
          </a:bodyPr>
          <a:lstStyle/>
          <a:p>
            <a:r>
              <a:rPr lang="es-ES" dirty="0"/>
              <a:t>Aplicación de una sola página (SPA)</a:t>
            </a:r>
          </a:p>
        </p:txBody>
      </p:sp>
      <p:sp>
        <p:nvSpPr>
          <p:cNvPr id="8" name="Rectángulo 7"/>
          <p:cNvSpPr/>
          <p:nvPr/>
        </p:nvSpPr>
        <p:spPr>
          <a:xfrm>
            <a:off x="4013013" y="3027619"/>
            <a:ext cx="3849757" cy="1200329"/>
          </a:xfrm>
          <a:prstGeom prst="rect">
            <a:avLst/>
          </a:prstGeom>
        </p:spPr>
        <p:txBody>
          <a:bodyPr wrap="square">
            <a:spAutoFit/>
          </a:bodyPr>
          <a:lstStyle/>
          <a:p>
            <a:r>
              <a:rPr lang="es-ES" dirty="0"/>
              <a:t>es capaz de representar URL distintas, simulando lo que sería una navegación a través de la aplicación, pero sin salirnos nunca de la página inicial.</a:t>
            </a:r>
          </a:p>
        </p:txBody>
      </p:sp>
      <p:cxnSp>
        <p:nvCxnSpPr>
          <p:cNvPr id="9" name="Conector recto de flecha 8"/>
          <p:cNvCxnSpPr>
            <a:stCxn id="7" idx="3"/>
            <a:endCxn id="8" idx="1"/>
          </p:cNvCxnSpPr>
          <p:nvPr/>
        </p:nvCxnSpPr>
        <p:spPr>
          <a:xfrm>
            <a:off x="2902350" y="3627783"/>
            <a:ext cx="11106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535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Ejemplos de uso</a:t>
            </a:r>
          </a:p>
        </p:txBody>
      </p:sp>
      <p:pic>
        <p:nvPicPr>
          <p:cNvPr id="4" name="Imagen 3"/>
          <p:cNvPicPr>
            <a:picLocks noChangeAspect="1"/>
          </p:cNvPicPr>
          <p:nvPr/>
        </p:nvPicPr>
        <p:blipFill>
          <a:blip r:embed="rId3"/>
          <a:stretch>
            <a:fillRect/>
          </a:stretch>
        </p:blipFill>
        <p:spPr>
          <a:xfrm>
            <a:off x="1033670" y="1592671"/>
            <a:ext cx="7151286" cy="4524144"/>
          </a:xfrm>
          <a:prstGeom prst="rect">
            <a:avLst/>
          </a:prstGeom>
        </p:spPr>
      </p:pic>
      <p:sp>
        <p:nvSpPr>
          <p:cNvPr id="5" name="Rectángulo 4"/>
          <p:cNvSpPr/>
          <p:nvPr/>
        </p:nvSpPr>
        <p:spPr>
          <a:xfrm>
            <a:off x="4549818" y="1408004"/>
            <a:ext cx="3886705"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s-ES" dirty="0">
                <a:hlinkClick r:id="rId4"/>
              </a:rPr>
              <a:t>https://www.madewithangular.com/#/</a:t>
            </a:r>
            <a:endParaRPr lang="es-ES" dirty="0"/>
          </a:p>
        </p:txBody>
      </p:sp>
    </p:spTree>
    <p:extLst>
      <p:ext uri="{BB962C8B-B14F-4D97-AF65-F5344CB8AC3E}">
        <p14:creationId xmlns:p14="http://schemas.microsoft.com/office/powerpoint/2010/main" val="41763356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Rutas internas</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0" name="Rectángulo 9"/>
          <p:cNvSpPr/>
          <p:nvPr/>
        </p:nvSpPr>
        <p:spPr>
          <a:xfrm>
            <a:off x="1133061" y="1456588"/>
            <a:ext cx="6712226" cy="646331"/>
          </a:xfrm>
          <a:prstGeom prst="rect">
            <a:avLst/>
          </a:prstGeom>
        </p:spPr>
        <p:txBody>
          <a:bodyPr wrap="square">
            <a:spAutoFit/>
          </a:bodyPr>
          <a:lstStyle/>
          <a:p>
            <a:r>
              <a:rPr lang="es-ES" dirty="0">
                <a:solidFill>
                  <a:srgbClr val="000000"/>
                </a:solidFill>
                <a:latin typeface="Calibri" panose="020F0502020204030204" pitchFamily="34" charset="0"/>
              </a:rPr>
              <a:t>Las rutas profundas (</a:t>
            </a:r>
            <a:r>
              <a:rPr lang="en-US" i="1" dirty="0">
                <a:solidFill>
                  <a:srgbClr val="000000"/>
                </a:solidFill>
                <a:latin typeface="Calibri" panose="020F0502020204030204" pitchFamily="34" charset="0"/>
              </a:rPr>
              <a:t>deep links</a:t>
            </a:r>
            <a:r>
              <a:rPr lang="es-ES" dirty="0">
                <a:solidFill>
                  <a:srgbClr val="000000"/>
                </a:solidFill>
                <a:latin typeface="Calibri" panose="020F0502020204030204" pitchFamily="34" charset="0"/>
              </a:rPr>
              <a:t>) permiten crear enlaces que nos lleven a partes internas de la aplicación</a:t>
            </a:r>
            <a:endParaRPr lang="es-ES" dirty="0">
              <a:solidFill>
                <a:srgbClr val="000000"/>
              </a:solidFill>
              <a:effectLst/>
              <a:latin typeface="Calibri" panose="020F0502020204030204" pitchFamily="34" charset="0"/>
            </a:endParaRPr>
          </a:p>
        </p:txBody>
      </p:sp>
      <p:sp>
        <p:nvSpPr>
          <p:cNvPr id="12" name="Rectángulo 11"/>
          <p:cNvSpPr/>
          <p:nvPr/>
        </p:nvSpPr>
        <p:spPr>
          <a:xfrm>
            <a:off x="2153478" y="2378262"/>
            <a:ext cx="5161722" cy="923330"/>
          </a:xfrm>
          <a:prstGeom prst="rect">
            <a:avLst/>
          </a:prstGeom>
        </p:spPr>
        <p:txBody>
          <a:bodyPr wrap="square">
            <a:spAutoFit/>
          </a:bodyPr>
          <a:lstStyle/>
          <a:p>
            <a:r>
              <a:rPr lang="es-ES" dirty="0">
                <a:solidFill>
                  <a:srgbClr val="000000"/>
                </a:solidFill>
                <a:latin typeface="Calibri" panose="020F0502020204030204" pitchFamily="34" charset="0"/>
                <a:hlinkClick r:id="rId3"/>
              </a:rPr>
              <a:t>http://example.com/index.php</a:t>
            </a:r>
            <a:endParaRPr lang="es-ES" dirty="0">
              <a:solidFill>
                <a:srgbClr val="000000"/>
              </a:solidFill>
              <a:latin typeface="Calibri" panose="020F0502020204030204" pitchFamily="34" charset="0"/>
            </a:endParaRPr>
          </a:p>
          <a:p>
            <a:r>
              <a:rPr lang="es-ES" dirty="0">
                <a:solidFill>
                  <a:srgbClr val="000000"/>
                </a:solidFill>
                <a:latin typeface="Calibri" panose="020F0502020204030204" pitchFamily="34" charset="0"/>
                <a:hlinkClick r:id="rId4"/>
              </a:rPr>
              <a:t>http://example.com/index.php#/seccion</a:t>
            </a:r>
            <a:endParaRPr lang="es-ES" dirty="0">
              <a:solidFill>
                <a:srgbClr val="000000"/>
              </a:solidFill>
              <a:latin typeface="Calibri" panose="020F0502020204030204" pitchFamily="34" charset="0"/>
            </a:endParaRPr>
          </a:p>
          <a:p>
            <a:r>
              <a:rPr lang="es-ES" dirty="0">
                <a:solidFill>
                  <a:srgbClr val="000000"/>
                </a:solidFill>
                <a:latin typeface="Calibri" panose="020F0502020204030204" pitchFamily="34" charset="0"/>
                <a:hlinkClick r:id="rId5"/>
              </a:rPr>
              <a:t>http://example.com/index.php#/pagina_interna</a:t>
            </a:r>
            <a:endParaRPr lang="es-ES" dirty="0">
              <a:solidFill>
                <a:srgbClr val="000000"/>
              </a:solidFill>
              <a:effectLst/>
              <a:latin typeface="Calibri" panose="020F0502020204030204" pitchFamily="34" charset="0"/>
            </a:endParaRPr>
          </a:p>
        </p:txBody>
      </p:sp>
      <p:sp>
        <p:nvSpPr>
          <p:cNvPr id="13" name="Rectángulo 12"/>
          <p:cNvSpPr/>
          <p:nvPr/>
        </p:nvSpPr>
        <p:spPr>
          <a:xfrm>
            <a:off x="1656522" y="3780832"/>
            <a:ext cx="6639339" cy="2308324"/>
          </a:xfrm>
          <a:prstGeom prst="rect">
            <a:avLst/>
          </a:prstGeom>
        </p:spPr>
        <p:txBody>
          <a:bodyPr wrap="square">
            <a:spAutoFit/>
          </a:bodyPr>
          <a:lstStyle/>
          <a:p>
            <a:pPr marL="285750" indent="-285750">
              <a:buFont typeface="Arial" panose="020B0604020202020204" pitchFamily="34" charset="0"/>
              <a:buChar char="•"/>
            </a:pPr>
            <a:r>
              <a:rPr lang="es-ES" dirty="0"/>
              <a:t>permiten entradas en la aplicación alternativas a la pantalla inicial.</a:t>
            </a:r>
          </a:p>
          <a:p>
            <a:pPr marL="285750" indent="-285750">
              <a:buFont typeface="Arial" panose="020B0604020202020204" pitchFamily="34" charset="0"/>
              <a:buChar char="•"/>
            </a:pPr>
            <a:r>
              <a:rPr lang="es-ES" dirty="0"/>
              <a:t>facilitan el uso natural del sistema de favoritos (o marcadores) del navegador, así como el historial. </a:t>
            </a:r>
          </a:p>
          <a:p>
            <a:pPr marL="285750" indent="-285750">
              <a:buFont typeface="Arial" panose="020B0604020202020204" pitchFamily="34" charset="0"/>
              <a:buChar char="•"/>
            </a:pPr>
            <a:r>
              <a:rPr lang="es-ES" dirty="0"/>
              <a:t>son responsables de que AngularJS cambie la vista de acuerdo con la ruta empleada en cada momento</a:t>
            </a:r>
          </a:p>
          <a:p>
            <a:pPr marL="285750" indent="-285750">
              <a:buFont typeface="Arial" panose="020B0604020202020204" pitchFamily="34" charset="0"/>
              <a:buChar char="•"/>
            </a:pPr>
            <a:r>
              <a:rPr lang="es-ES" dirty="0"/>
              <a:t>permiten mantener vistas en archivos independientes, lo que reduce su complejidad y administrar los controladores que van a facilitar el procesamiento dentro de ellas.</a:t>
            </a:r>
          </a:p>
        </p:txBody>
      </p:sp>
    </p:spTree>
    <p:extLst>
      <p:ext uri="{BB962C8B-B14F-4D97-AF65-F5344CB8AC3E}">
        <p14:creationId xmlns:p14="http://schemas.microsoft.com/office/powerpoint/2010/main" val="6125128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módulo </a:t>
            </a:r>
            <a:r>
              <a:rPr lang="es-ES" dirty="0" err="1"/>
              <a:t>ngRoute</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907773" y="1401492"/>
            <a:ext cx="7153655" cy="923330"/>
          </a:xfrm>
          <a:prstGeom prst="rect">
            <a:avLst/>
          </a:prstGeom>
        </p:spPr>
        <p:txBody>
          <a:bodyPr wrap="square">
            <a:spAutoFit/>
          </a:bodyPr>
          <a:lstStyle/>
          <a:p>
            <a:r>
              <a:rPr lang="es-ES" dirty="0">
                <a:solidFill>
                  <a:srgbClr val="000000"/>
                </a:solidFill>
                <a:latin typeface="Calibri" panose="020F0502020204030204" pitchFamily="34" charset="0"/>
              </a:rPr>
              <a:t>El módulo </a:t>
            </a:r>
            <a:r>
              <a:rPr lang="bin-NG" b="1" dirty="0">
                <a:solidFill>
                  <a:srgbClr val="000000"/>
                </a:solidFill>
                <a:latin typeface="Calibri" panose="020F0502020204030204" pitchFamily="34" charset="0"/>
              </a:rPr>
              <a:t>ngRoute</a:t>
            </a:r>
            <a:r>
              <a:rPr lang="es-ES" dirty="0">
                <a:solidFill>
                  <a:srgbClr val="000000"/>
                </a:solidFill>
                <a:latin typeface="Calibri" panose="020F0502020204030204" pitchFamily="34" charset="0"/>
              </a:rPr>
              <a:t> es un paquete de utilidades para configurar el enrutado y asociar cada ruta a una vista y un controlador, que no está incluido en la distribución de base de Angular</a:t>
            </a:r>
          </a:p>
        </p:txBody>
      </p:sp>
      <p:sp>
        <p:nvSpPr>
          <p:cNvPr id="5" name="Rectángulo 4"/>
          <p:cNvSpPr/>
          <p:nvPr/>
        </p:nvSpPr>
        <p:spPr>
          <a:xfrm>
            <a:off x="2048676" y="3526528"/>
            <a:ext cx="4871848" cy="1477328"/>
          </a:xfrm>
          <a:prstGeom prst="rect">
            <a:avLst/>
          </a:prstGeom>
        </p:spPr>
        <p:txBody>
          <a:bodyPr wrap="square">
            <a:spAutoFit/>
          </a:bodyPr>
          <a:lstStyle/>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instalarlo</a:t>
            </a:r>
          </a:p>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inyectarlo como dependencia en el módulo principal de la aplicación</a:t>
            </a:r>
          </a:p>
          <a:p>
            <a:pPr marL="285750" indent="-285750">
              <a:buFont typeface="Arial" panose="020B0604020202020204" pitchFamily="34" charset="0"/>
              <a:buChar char="•"/>
            </a:pPr>
            <a:r>
              <a:rPr lang="es-ES" dirty="0"/>
              <a:t>configurar las rutas que queremos crear en nuestra aplicación de una manera declarativa.</a:t>
            </a:r>
            <a:endParaRPr lang="es-ES" dirty="0">
              <a:solidFill>
                <a:srgbClr val="000000"/>
              </a:solidFill>
              <a:latin typeface="Calibri" panose="020F0502020204030204" pitchFamily="34" charset="0"/>
            </a:endParaRPr>
          </a:p>
        </p:txBody>
      </p:sp>
      <p:sp>
        <p:nvSpPr>
          <p:cNvPr id="10" name="Rectángulo 9"/>
          <p:cNvSpPr/>
          <p:nvPr/>
        </p:nvSpPr>
        <p:spPr>
          <a:xfrm>
            <a:off x="1335060" y="2641617"/>
            <a:ext cx="2441630" cy="369332"/>
          </a:xfrm>
          <a:prstGeom prst="rect">
            <a:avLst/>
          </a:prstGeom>
        </p:spPr>
        <p:txBody>
          <a:bodyPr wrap="none">
            <a:spAutoFit/>
          </a:bodyPr>
          <a:lstStyle/>
          <a:p>
            <a:r>
              <a:rPr lang="es-ES" dirty="0">
                <a:solidFill>
                  <a:srgbClr val="000000"/>
                </a:solidFill>
                <a:latin typeface="Calibri" panose="020F0502020204030204" pitchFamily="34" charset="0"/>
              </a:rPr>
              <a:t>Para usarlo es necesario</a:t>
            </a:r>
          </a:p>
        </p:txBody>
      </p:sp>
    </p:spTree>
    <p:extLst>
      <p:ext uri="{BB962C8B-B14F-4D97-AF65-F5344CB8AC3E}">
        <p14:creationId xmlns:p14="http://schemas.microsoft.com/office/powerpoint/2010/main" val="41062162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err="1"/>
              <a:t>ngRoute</a:t>
            </a:r>
            <a:r>
              <a:rPr lang="es-ES" dirty="0"/>
              <a:t>: instalación</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899325" y="1449004"/>
            <a:ext cx="2466728" cy="2585323"/>
          </a:xfrm>
          <a:prstGeom prst="rect">
            <a:avLst/>
          </a:prstGeom>
        </p:spPr>
        <p:txBody>
          <a:bodyPr wrap="square">
            <a:spAutoFit/>
          </a:bodyPr>
          <a:lstStyle/>
          <a:p>
            <a:r>
              <a:rPr lang="es-ES" dirty="0"/>
              <a:t>Instalación: en la parte inferior de la ventana de descarga de Angular accedemos a los módulos adicionales, que pueden descargarse o utilizarse directamente a través de una CDN</a:t>
            </a:r>
          </a:p>
        </p:txBody>
      </p:sp>
      <p:sp>
        <p:nvSpPr>
          <p:cNvPr id="12" name="Rectángulo 11"/>
          <p:cNvSpPr/>
          <p:nvPr/>
        </p:nvSpPr>
        <p:spPr>
          <a:xfrm>
            <a:off x="3205232" y="5591793"/>
            <a:ext cx="3876318" cy="369332"/>
          </a:xfrm>
          <a:prstGeom prst="rect">
            <a:avLst/>
          </a:prstGeom>
        </p:spPr>
        <p:txBody>
          <a:bodyPr wrap="none">
            <a:spAutoFit/>
          </a:bodyPr>
          <a:lstStyle/>
          <a:p>
            <a:r>
              <a:rPr lang="bin-NG" dirty="0">
                <a:solidFill>
                  <a:srgbClr val="000000"/>
                </a:solidFill>
                <a:latin typeface="Calibri" panose="020F0502020204030204" pitchFamily="34" charset="0"/>
              </a:rPr>
              <a:t>&lt;script src="angular-route.js"&gt;&lt;/script&gt;</a:t>
            </a:r>
            <a:endParaRPr lang="bin-NG" dirty="0">
              <a:solidFill>
                <a:srgbClr val="000000"/>
              </a:solidFill>
              <a:effectLst/>
              <a:latin typeface="Calibri" panose="020F0502020204030204" pitchFamily="34" charset="0"/>
            </a:endParaRPr>
          </a:p>
        </p:txBody>
      </p:sp>
      <p:pic>
        <p:nvPicPr>
          <p:cNvPr id="6" name="Imagen 5"/>
          <p:cNvPicPr>
            <a:picLocks noChangeAspect="1"/>
          </p:cNvPicPr>
          <p:nvPr/>
        </p:nvPicPr>
        <p:blipFill>
          <a:blip r:embed="rId3"/>
          <a:stretch>
            <a:fillRect/>
          </a:stretch>
        </p:blipFill>
        <p:spPr>
          <a:xfrm>
            <a:off x="3888073" y="1404038"/>
            <a:ext cx="4398643" cy="2874850"/>
          </a:xfrm>
          <a:prstGeom prst="rect">
            <a:avLst/>
          </a:prstGeom>
        </p:spPr>
      </p:pic>
      <p:sp>
        <p:nvSpPr>
          <p:cNvPr id="7" name="Rectángulo 6"/>
          <p:cNvSpPr/>
          <p:nvPr/>
        </p:nvSpPr>
        <p:spPr>
          <a:xfrm>
            <a:off x="1651442" y="4679625"/>
            <a:ext cx="5875792" cy="646331"/>
          </a:xfrm>
          <a:prstGeom prst="rect">
            <a:avLst/>
          </a:prstGeom>
        </p:spPr>
        <p:txBody>
          <a:bodyPr wrap="square">
            <a:spAutoFit/>
          </a:bodyPr>
          <a:lstStyle/>
          <a:p>
            <a:r>
              <a:rPr lang="es-ES" dirty="0"/>
              <a:t>En cualquier caso, se incluirá en el HTML la referencia al script correspondiente, de forma local o a través de un CDN</a:t>
            </a:r>
          </a:p>
        </p:txBody>
      </p:sp>
    </p:spTree>
    <p:extLst>
      <p:ext uri="{BB962C8B-B14F-4D97-AF65-F5344CB8AC3E}">
        <p14:creationId xmlns:p14="http://schemas.microsoft.com/office/powerpoint/2010/main" val="1515080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ngRoute</a:t>
            </a:r>
            <a:r>
              <a:rPr lang="es-ES" dirty="0"/>
              <a:t>: uso</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0" name="Rectángulo 9"/>
          <p:cNvSpPr/>
          <p:nvPr/>
        </p:nvSpPr>
        <p:spPr>
          <a:xfrm>
            <a:off x="1013791" y="1403579"/>
            <a:ext cx="6553200" cy="646331"/>
          </a:xfrm>
          <a:prstGeom prst="rect">
            <a:avLst/>
          </a:prstGeom>
        </p:spPr>
        <p:txBody>
          <a:bodyPr wrap="square">
            <a:spAutoFit/>
          </a:bodyPr>
          <a:lstStyle/>
          <a:p>
            <a:r>
              <a:rPr lang="es-ES" dirty="0">
                <a:solidFill>
                  <a:srgbClr val="000000"/>
                </a:solidFill>
                <a:latin typeface="Calibri" panose="020F0502020204030204" pitchFamily="34" charset="0"/>
              </a:rPr>
              <a:t>Inyección de dependencias: utilizamos el </a:t>
            </a:r>
            <a:r>
              <a:rPr lang="en-US" i="1" dirty="0">
                <a:solidFill>
                  <a:srgbClr val="000000"/>
                </a:solidFill>
                <a:latin typeface="Calibri" panose="020F0502020204030204" pitchFamily="34" charset="0"/>
              </a:rPr>
              <a:t>array</a:t>
            </a:r>
            <a:r>
              <a:rPr lang="es-ES" dirty="0">
                <a:solidFill>
                  <a:srgbClr val="000000"/>
                </a:solidFill>
                <a:latin typeface="Calibri" panose="020F0502020204030204" pitchFamily="34" charset="0"/>
              </a:rPr>
              <a:t> de dependencias, hasta ahora vacío en los anteriores ejemplos</a:t>
            </a:r>
            <a:endParaRPr lang="es-ES" dirty="0">
              <a:solidFill>
                <a:srgbClr val="000000"/>
              </a:solidFill>
              <a:effectLst/>
              <a:latin typeface="Calibri" panose="020F0502020204030204" pitchFamily="34" charset="0"/>
            </a:endParaRPr>
          </a:p>
        </p:txBody>
      </p:sp>
      <p:sp>
        <p:nvSpPr>
          <p:cNvPr id="13" name="Rectángulo 12"/>
          <p:cNvSpPr/>
          <p:nvPr/>
        </p:nvSpPr>
        <p:spPr>
          <a:xfrm>
            <a:off x="2307786" y="2265522"/>
            <a:ext cx="3547766" cy="369332"/>
          </a:xfrm>
          <a:prstGeom prst="rect">
            <a:avLst/>
          </a:prstGeom>
        </p:spPr>
        <p:txBody>
          <a:bodyPr wrap="none">
            <a:spAutoFit/>
          </a:bodyPr>
          <a:lstStyle/>
          <a:p>
            <a:r>
              <a:rPr lang="bin-NG" dirty="0">
                <a:solidFill>
                  <a:srgbClr val="000000"/>
                </a:solidFill>
                <a:latin typeface="Calibri" panose="020F0502020204030204" pitchFamily="34" charset="0"/>
              </a:rPr>
              <a:t>angular.module("app", ["ngRoute"])</a:t>
            </a:r>
            <a:endParaRPr lang="bin-NG" dirty="0">
              <a:solidFill>
                <a:srgbClr val="000000"/>
              </a:solidFill>
              <a:effectLst/>
              <a:latin typeface="Calibri" panose="020F0502020204030204" pitchFamily="34" charset="0"/>
            </a:endParaRPr>
          </a:p>
        </p:txBody>
      </p:sp>
      <p:sp>
        <p:nvSpPr>
          <p:cNvPr id="14" name="Rectángulo 13"/>
          <p:cNvSpPr/>
          <p:nvPr/>
        </p:nvSpPr>
        <p:spPr>
          <a:xfrm>
            <a:off x="2555875" y="4713811"/>
            <a:ext cx="4352041" cy="1200329"/>
          </a:xfrm>
          <a:prstGeom prst="rect">
            <a:avLst/>
          </a:prstGeom>
        </p:spPr>
        <p:txBody>
          <a:bodyPr wrap="square">
            <a:spAutoFit/>
          </a:bodyPr>
          <a:lstStyle/>
          <a:p>
            <a:r>
              <a:rPr lang="es-ES" dirty="0" err="1"/>
              <a:t>angular.module</a:t>
            </a:r>
            <a:r>
              <a:rPr lang="es-ES" dirty="0"/>
              <a:t>("</a:t>
            </a:r>
            <a:r>
              <a:rPr lang="es-ES" dirty="0" err="1"/>
              <a:t>appModule</a:t>
            </a:r>
            <a:r>
              <a:rPr lang="es-ES" dirty="0"/>
              <a:t>", ["</a:t>
            </a:r>
            <a:r>
              <a:rPr lang="es-ES" dirty="0" err="1"/>
              <a:t>ngRoute</a:t>
            </a:r>
            <a:r>
              <a:rPr lang="es-ES" dirty="0"/>
              <a:t>"])</a:t>
            </a:r>
          </a:p>
          <a:p>
            <a:r>
              <a:rPr lang="es-ES" dirty="0"/>
              <a:t>.</a:t>
            </a:r>
            <a:r>
              <a:rPr lang="es-ES" dirty="0" err="1"/>
              <a:t>config</a:t>
            </a:r>
            <a:r>
              <a:rPr lang="es-ES" dirty="0"/>
              <a:t>(</a:t>
            </a:r>
            <a:r>
              <a:rPr lang="es-ES" dirty="0" err="1"/>
              <a:t>function</a:t>
            </a:r>
            <a:r>
              <a:rPr lang="es-ES" dirty="0"/>
              <a:t>($</a:t>
            </a:r>
            <a:r>
              <a:rPr lang="es-ES" dirty="0" err="1"/>
              <a:t>routeProvider</a:t>
            </a:r>
            <a:r>
              <a:rPr lang="es-ES" dirty="0"/>
              <a:t>){</a:t>
            </a:r>
          </a:p>
          <a:p>
            <a:r>
              <a:rPr lang="es-ES" dirty="0"/>
              <a:t>	configuración…</a:t>
            </a:r>
          </a:p>
          <a:p>
            <a:r>
              <a:rPr lang="es-ES" dirty="0"/>
              <a:t>}</a:t>
            </a:r>
          </a:p>
        </p:txBody>
      </p:sp>
      <p:sp>
        <p:nvSpPr>
          <p:cNvPr id="4" name="CuadroTexto 3"/>
          <p:cNvSpPr txBox="1"/>
          <p:nvPr/>
        </p:nvSpPr>
        <p:spPr>
          <a:xfrm>
            <a:off x="1123121" y="3082258"/>
            <a:ext cx="6334539" cy="1200329"/>
          </a:xfrm>
          <a:prstGeom prst="rect">
            <a:avLst/>
          </a:prstGeom>
          <a:noFill/>
        </p:spPr>
        <p:txBody>
          <a:bodyPr wrap="square" rtlCol="0">
            <a:spAutoFit/>
          </a:bodyPr>
          <a:lstStyle/>
          <a:p>
            <a:r>
              <a:rPr lang="es-ES" dirty="0"/>
              <a:t>Este módulo proporciona un servicio, $</a:t>
            </a:r>
            <a:r>
              <a:rPr lang="en-US" noProof="1"/>
              <a:t>routeProvider</a:t>
            </a:r>
            <a:r>
              <a:rPr lang="es-ES" dirty="0"/>
              <a:t> , que sólo puede ser inyectado en el método </a:t>
            </a:r>
            <a:r>
              <a:rPr lang="en-US" noProof="1"/>
              <a:t>config</a:t>
            </a:r>
            <a:r>
              <a:rPr lang="es-ES" dirty="0"/>
              <a:t>() del módulo principal de la aplicación, donde se realizara la configuración dentro de una función en la que se ha inyectado $</a:t>
            </a:r>
            <a:r>
              <a:rPr lang="en-US" noProof="1"/>
              <a:t>routeProvider</a:t>
            </a:r>
            <a:r>
              <a:rPr lang="es-ES" dirty="0"/>
              <a:t>.</a:t>
            </a:r>
          </a:p>
        </p:txBody>
      </p:sp>
    </p:spTree>
    <p:extLst>
      <p:ext uri="{BB962C8B-B14F-4D97-AF65-F5344CB8AC3E}">
        <p14:creationId xmlns:p14="http://schemas.microsoft.com/office/powerpoint/2010/main" val="32713234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Configuración de las rutas</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3" name="Rectángulo 12"/>
          <p:cNvSpPr/>
          <p:nvPr/>
        </p:nvSpPr>
        <p:spPr>
          <a:xfrm>
            <a:off x="1146313" y="1310381"/>
            <a:ext cx="5969198" cy="369332"/>
          </a:xfrm>
          <a:prstGeom prst="rect">
            <a:avLst/>
          </a:prstGeom>
        </p:spPr>
        <p:txBody>
          <a:bodyPr wrap="none">
            <a:spAutoFit/>
          </a:bodyPr>
          <a:lstStyle/>
          <a:p>
            <a:r>
              <a:rPr lang="es-ES" dirty="0"/>
              <a:t>Configurar las rutas mediante los métodos de $</a:t>
            </a:r>
            <a:r>
              <a:rPr lang="es-ES" noProof="1"/>
              <a:t>routeprovider </a:t>
            </a:r>
          </a:p>
        </p:txBody>
      </p:sp>
      <p:sp>
        <p:nvSpPr>
          <p:cNvPr id="14" name="Rectángulo 13"/>
          <p:cNvSpPr/>
          <p:nvPr/>
        </p:nvSpPr>
        <p:spPr>
          <a:xfrm>
            <a:off x="1286890" y="1854382"/>
            <a:ext cx="6531893" cy="1200329"/>
          </a:xfrm>
          <a:prstGeom prst="rect">
            <a:avLst/>
          </a:prstGeom>
        </p:spPr>
        <p:txBody>
          <a:bodyPr wrap="square">
            <a:spAutoFit/>
          </a:bodyPr>
          <a:lstStyle/>
          <a:p>
            <a:pPr marL="285750" indent="-285750">
              <a:buFont typeface="Arial" panose="020B0604020202020204" pitchFamily="34" charset="0"/>
              <a:buChar char="•"/>
            </a:pPr>
            <a:r>
              <a:rPr lang="en-US" b="1" dirty="0"/>
              <a:t>when(), </a:t>
            </a:r>
            <a:r>
              <a:rPr lang="es-ES" dirty="0"/>
              <a:t>que permite indicar qué se debe hacer en cada ruta que se desee configurar,</a:t>
            </a:r>
          </a:p>
          <a:p>
            <a:pPr marL="285750" indent="-285750">
              <a:buFont typeface="Arial" panose="020B0604020202020204" pitchFamily="34" charset="0"/>
              <a:buChar char="•"/>
            </a:pPr>
            <a:r>
              <a:rPr lang="en-US" b="1" dirty="0"/>
              <a:t>otherwise()</a:t>
            </a:r>
            <a:r>
              <a:rPr lang="es-ES" dirty="0"/>
              <a:t> que permite definir un comportamiento para cuando se intente acceder a cualquier otra ruta no declarada</a:t>
            </a:r>
          </a:p>
        </p:txBody>
      </p:sp>
      <p:sp>
        <p:nvSpPr>
          <p:cNvPr id="15" name="Rectángulo 14"/>
          <p:cNvSpPr/>
          <p:nvPr/>
        </p:nvSpPr>
        <p:spPr>
          <a:xfrm>
            <a:off x="2024190" y="3803289"/>
            <a:ext cx="5794593" cy="923330"/>
          </a:xfrm>
          <a:prstGeom prst="rect">
            <a:avLst/>
          </a:prstGeom>
        </p:spPr>
        <p:txBody>
          <a:bodyPr wrap="square">
            <a:spAutoFit/>
          </a:bodyPr>
          <a:lstStyle/>
          <a:p>
            <a:r>
              <a:rPr lang="es-ES" b="1" i="1" noProof="1"/>
              <a:t>templateUrl</a:t>
            </a:r>
            <a:r>
              <a:rPr lang="es-ES" dirty="0"/>
              <a:t>, con la URL de la vista, plantilla o parcial, y </a:t>
            </a:r>
          </a:p>
          <a:p>
            <a:r>
              <a:rPr lang="en-US" b="1" i="1" dirty="0"/>
              <a:t>controller</a:t>
            </a:r>
            <a:r>
              <a:rPr lang="es-ES" dirty="0"/>
              <a:t> el nombre des controlador que se hará cargo de la ruta</a:t>
            </a:r>
          </a:p>
        </p:txBody>
      </p:sp>
      <p:sp>
        <p:nvSpPr>
          <p:cNvPr id="16" name="CuadroTexto 15"/>
          <p:cNvSpPr txBox="1"/>
          <p:nvPr/>
        </p:nvSpPr>
        <p:spPr>
          <a:xfrm>
            <a:off x="1513354" y="3244334"/>
            <a:ext cx="6548075" cy="369332"/>
          </a:xfrm>
          <a:prstGeom prst="rect">
            <a:avLst/>
          </a:prstGeom>
          <a:noFill/>
        </p:spPr>
        <p:txBody>
          <a:bodyPr wrap="none" rtlCol="0">
            <a:spAutoFit/>
          </a:bodyPr>
          <a:lstStyle/>
          <a:p>
            <a:r>
              <a:rPr lang="es-ES" dirty="0"/>
              <a:t>Cualquiera de ellos incluye como parámetro un objeto con 2 valores</a:t>
            </a:r>
          </a:p>
        </p:txBody>
      </p:sp>
      <p:sp>
        <p:nvSpPr>
          <p:cNvPr id="17" name="CuadroTexto 16"/>
          <p:cNvSpPr txBox="1"/>
          <p:nvPr/>
        </p:nvSpPr>
        <p:spPr>
          <a:xfrm>
            <a:off x="1513354" y="5088241"/>
            <a:ext cx="6164634" cy="646331"/>
          </a:xfrm>
          <a:prstGeom prst="rect">
            <a:avLst/>
          </a:prstGeom>
          <a:noFill/>
        </p:spPr>
        <p:txBody>
          <a:bodyPr wrap="square" rtlCol="0">
            <a:spAutoFit/>
          </a:bodyPr>
          <a:lstStyle/>
          <a:p>
            <a:r>
              <a:rPr lang="es-ES" dirty="0"/>
              <a:t>El método </a:t>
            </a:r>
            <a:r>
              <a:rPr lang="en-US" i="1" dirty="0"/>
              <a:t>when</a:t>
            </a:r>
            <a:r>
              <a:rPr lang="es-ES" dirty="0"/>
              <a:t> asocia este objeto con un primer parámetro, correspondiente a la ruta que se esta definiendo</a:t>
            </a:r>
          </a:p>
        </p:txBody>
      </p:sp>
    </p:spTree>
    <p:extLst>
      <p:ext uri="{BB962C8B-B14F-4D97-AF65-F5344CB8AC3E}">
        <p14:creationId xmlns:p14="http://schemas.microsoft.com/office/powerpoint/2010/main" val="402329739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a:t>Ejemplo rutas</a:t>
            </a:r>
          </a:p>
        </p:txBody>
      </p:sp>
      <p:sp>
        <p:nvSpPr>
          <p:cNvPr id="2" name="Rectángulo 1"/>
          <p:cNvSpPr/>
          <p:nvPr/>
        </p:nvSpPr>
        <p:spPr>
          <a:xfrm>
            <a:off x="957469" y="1616119"/>
            <a:ext cx="6513443" cy="452431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angular.module("appModule", ["ngRoute"])</a:t>
            </a:r>
          </a:p>
          <a:p>
            <a:r>
              <a:rPr lang="es-ES" noProof="1"/>
              <a:t>.config(function($routeProvider){</a:t>
            </a:r>
          </a:p>
          <a:p>
            <a:endParaRPr lang="es-ES" noProof="1"/>
          </a:p>
          <a:p>
            <a:r>
              <a:rPr lang="es-ES" noProof="1"/>
              <a:t>$routeProvider</a:t>
            </a:r>
          </a:p>
          <a:p>
            <a:pPr lvl="1"/>
            <a:r>
              <a:rPr lang="es-ES" noProof="1"/>
              <a:t>.when('/', { // route for the home page</a:t>
            </a:r>
          </a:p>
          <a:p>
            <a:pPr lvl="2"/>
            <a:r>
              <a:rPr lang="es-ES" noProof="1"/>
              <a:t>templateUrl: 'view/view_inicio.html',</a:t>
            </a:r>
          </a:p>
          <a:p>
            <a:pPr lvl="2"/>
            <a:r>
              <a:rPr lang="es-ES" noProof="1"/>
              <a:t>controller: 'AppController'</a:t>
            </a:r>
          </a:p>
          <a:p>
            <a:pPr lvl="1"/>
            <a:r>
              <a:rPr lang="es-ES" noProof="1"/>
              <a:t>})</a:t>
            </a:r>
          </a:p>
          <a:p>
            <a:pPr lvl="1"/>
            <a:r>
              <a:rPr lang="es-ES" noProof="1"/>
              <a:t>.when('/about', {// route for the about page = Acerca de</a:t>
            </a:r>
          </a:p>
          <a:p>
            <a:pPr lvl="2"/>
            <a:r>
              <a:rPr lang="es-ES" noProof="1"/>
              <a:t>templateUrl: 'view/view_about.html',</a:t>
            </a:r>
          </a:p>
          <a:p>
            <a:pPr lvl="2"/>
            <a:r>
              <a:rPr lang="es-ES" noProof="1"/>
              <a:t>controller: 'AboutController'</a:t>
            </a:r>
          </a:p>
          <a:p>
            <a:pPr lvl="1"/>
            <a:r>
              <a:rPr lang="es-ES" noProof="1"/>
              <a:t>})</a:t>
            </a:r>
          </a:p>
          <a:p>
            <a:pPr lvl="1"/>
            <a:r>
              <a:rPr lang="es-ES" noProof="1"/>
              <a:t>.otherwise({ // when all else fails</a:t>
            </a:r>
          </a:p>
          <a:p>
            <a:pPr lvl="2"/>
            <a:r>
              <a:rPr lang="es-ES" noProof="1"/>
              <a:t>templateUrl: 'view/view_routeNotFound.html',</a:t>
            </a:r>
          </a:p>
          <a:p>
            <a:pPr lvl="2"/>
            <a:r>
              <a:rPr lang="es-ES" noProof="1"/>
              <a:t>controller: 'NotFoundController'</a:t>
            </a:r>
          </a:p>
          <a:p>
            <a:pPr lvl="1"/>
            <a:r>
              <a:rPr lang="es-ES" noProof="1"/>
              <a:t>});</a:t>
            </a:r>
          </a:p>
        </p:txBody>
      </p:sp>
      <p:sp>
        <p:nvSpPr>
          <p:cNvPr id="4" name="Rectángulo 3"/>
          <p:cNvSpPr/>
          <p:nvPr/>
        </p:nvSpPr>
        <p:spPr>
          <a:xfrm>
            <a:off x="6288157" y="1450684"/>
            <a:ext cx="2087217"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Llamadas a métodos </a:t>
            </a:r>
            <a:r>
              <a:rPr lang="en-US" i="1" dirty="0"/>
              <a:t>when</a:t>
            </a:r>
            <a:r>
              <a:rPr lang="es-ES" dirty="0"/>
              <a:t>() </a:t>
            </a:r>
            <a:r>
              <a:rPr lang="es-ES" b="1" dirty="0"/>
              <a:t>encadenadas</a:t>
            </a:r>
            <a:r>
              <a:rPr lang="es-ES" dirty="0"/>
              <a:t> sobre el $</a:t>
            </a:r>
            <a:r>
              <a:rPr lang="es-ES" i="1" noProof="1"/>
              <a:t>routeProvider</a:t>
            </a:r>
            <a:r>
              <a:rPr lang="es-ES" dirty="0"/>
              <a:t>, para definir cada una de las rutas</a:t>
            </a:r>
          </a:p>
        </p:txBody>
      </p:sp>
    </p:spTree>
    <p:extLst>
      <p:ext uri="{BB962C8B-B14F-4D97-AF65-F5344CB8AC3E}">
        <p14:creationId xmlns:p14="http://schemas.microsoft.com/office/powerpoint/2010/main" val="22435421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Menú y directiva ngView</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CuadroTexto 3"/>
          <p:cNvSpPr txBox="1"/>
          <p:nvPr/>
        </p:nvSpPr>
        <p:spPr>
          <a:xfrm>
            <a:off x="628650" y="1374695"/>
            <a:ext cx="7023652" cy="1200329"/>
          </a:xfrm>
          <a:prstGeom prst="rect">
            <a:avLst/>
          </a:prstGeom>
          <a:noFill/>
        </p:spPr>
        <p:txBody>
          <a:bodyPr wrap="square" rtlCol="0">
            <a:spAutoFit/>
          </a:bodyPr>
          <a:lstStyle/>
          <a:p>
            <a:r>
              <a:rPr lang="es-ES" dirty="0"/>
              <a:t>Diversas rutas definidas mediante $</a:t>
            </a:r>
            <a:r>
              <a:rPr lang="es-ES" noProof="1"/>
              <a:t>routeProvider</a:t>
            </a:r>
            <a:r>
              <a:rPr lang="es-ES" dirty="0"/>
              <a:t> significa que cada una de ellas a quedado asociada con un fichero HTML conocido como vista, plantilla o parcial, que debe incorporarse en un punto determinado del HTML principal</a:t>
            </a:r>
          </a:p>
        </p:txBody>
      </p:sp>
      <p:sp>
        <p:nvSpPr>
          <p:cNvPr id="5" name="CuadroTexto 4"/>
          <p:cNvSpPr txBox="1"/>
          <p:nvPr/>
        </p:nvSpPr>
        <p:spPr>
          <a:xfrm>
            <a:off x="628650" y="2713692"/>
            <a:ext cx="5817704" cy="646331"/>
          </a:xfrm>
          <a:prstGeom prst="rect">
            <a:avLst/>
          </a:prstGeom>
          <a:noFill/>
        </p:spPr>
        <p:txBody>
          <a:bodyPr wrap="square" rtlCol="0">
            <a:spAutoFit/>
          </a:bodyPr>
          <a:lstStyle/>
          <a:p>
            <a:r>
              <a:rPr lang="es-ES" dirty="0"/>
              <a:t>El papel de la directiva </a:t>
            </a:r>
            <a:r>
              <a:rPr lang="es-ES" b="1" noProof="1"/>
              <a:t>ngView</a:t>
            </a:r>
            <a:r>
              <a:rPr lang="es-ES" dirty="0"/>
              <a:t> es indicar el punto en el que se realizara automáticamente esta incorporación</a:t>
            </a:r>
          </a:p>
        </p:txBody>
      </p:sp>
      <p:sp>
        <p:nvSpPr>
          <p:cNvPr id="6" name="Rectángulo 5"/>
          <p:cNvSpPr/>
          <p:nvPr/>
        </p:nvSpPr>
        <p:spPr>
          <a:xfrm>
            <a:off x="1874354" y="3500843"/>
            <a:ext cx="4572000" cy="923330"/>
          </a:xfrm>
          <a:prstGeom prst="rect">
            <a:avLst/>
          </a:prstGeom>
        </p:spPr>
        <p:txBody>
          <a:bodyPr>
            <a:spAutoFit/>
          </a:bodyPr>
          <a:lstStyle/>
          <a:p>
            <a:r>
              <a:rPr lang="en-US" dirty="0"/>
              <a:t>	&lt;article&gt;</a:t>
            </a:r>
          </a:p>
          <a:p>
            <a:r>
              <a:rPr lang="en-US" dirty="0"/>
              <a:t>		&lt;p ng-view&gt;&lt;/p&gt;</a:t>
            </a:r>
          </a:p>
          <a:p>
            <a:r>
              <a:rPr lang="en-US" dirty="0"/>
              <a:t>	&lt;/article&gt;</a:t>
            </a:r>
          </a:p>
        </p:txBody>
      </p:sp>
      <p:sp>
        <p:nvSpPr>
          <p:cNvPr id="7" name="CuadroTexto 6"/>
          <p:cNvSpPr txBox="1"/>
          <p:nvPr/>
        </p:nvSpPr>
        <p:spPr>
          <a:xfrm>
            <a:off x="628650" y="4668524"/>
            <a:ext cx="7200038" cy="646331"/>
          </a:xfrm>
          <a:prstGeom prst="rect">
            <a:avLst/>
          </a:prstGeom>
          <a:noFill/>
        </p:spPr>
        <p:txBody>
          <a:bodyPr wrap="square" rtlCol="0">
            <a:spAutoFit/>
          </a:bodyPr>
          <a:lstStyle/>
          <a:p>
            <a:r>
              <a:rPr lang="es-ES" dirty="0"/>
              <a:t>El HTML incluirá también un </a:t>
            </a:r>
            <a:r>
              <a:rPr lang="es-ES" b="1" dirty="0"/>
              <a:t>menú</a:t>
            </a:r>
            <a:r>
              <a:rPr lang="es-ES" dirty="0"/>
              <a:t>, con enlaces a cada una de las rutas que hemos definido</a:t>
            </a:r>
          </a:p>
        </p:txBody>
      </p:sp>
      <p:sp>
        <p:nvSpPr>
          <p:cNvPr id="8" name="Rectángulo 7"/>
          <p:cNvSpPr/>
          <p:nvPr/>
        </p:nvSpPr>
        <p:spPr>
          <a:xfrm>
            <a:off x="2672228" y="5451203"/>
            <a:ext cx="4810837" cy="646331"/>
          </a:xfrm>
          <a:prstGeom prst="rect">
            <a:avLst/>
          </a:prstGeom>
        </p:spPr>
        <p:txBody>
          <a:bodyPr wrap="square">
            <a:spAutoFit/>
          </a:bodyPr>
          <a:lstStyle/>
          <a:p>
            <a:r>
              <a:rPr lang="it-IT" dirty="0"/>
              <a:t>&lt;li&gt;&lt;a href="#/"&gt;Inicio&lt;/a&gt;&lt;/li&gt;</a:t>
            </a:r>
          </a:p>
          <a:p>
            <a:r>
              <a:rPr lang="it-IT" dirty="0"/>
              <a:t>&lt;li&gt;&lt;a href="#/about"&gt;Acerca de&lt;/a&gt;&lt;/li&gt;...</a:t>
            </a:r>
            <a:endParaRPr lang="es-ES" dirty="0"/>
          </a:p>
        </p:txBody>
      </p:sp>
    </p:spTree>
    <p:extLst>
      <p:ext uri="{BB962C8B-B14F-4D97-AF65-F5344CB8AC3E}">
        <p14:creationId xmlns:p14="http://schemas.microsoft.com/office/powerpoint/2010/main" val="41635555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Menú: Rutas</a:t>
            </a:r>
          </a:p>
        </p:txBody>
      </p:sp>
      <p:pic>
        <p:nvPicPr>
          <p:cNvPr id="4" name="Imagen 3"/>
          <p:cNvPicPr>
            <a:picLocks noChangeAspect="1"/>
          </p:cNvPicPr>
          <p:nvPr/>
        </p:nvPicPr>
        <p:blipFill>
          <a:blip r:embed="rId2"/>
          <a:stretch>
            <a:fillRect/>
          </a:stretch>
        </p:blipFill>
        <p:spPr>
          <a:xfrm>
            <a:off x="1840582" y="1596788"/>
            <a:ext cx="6443181" cy="4194554"/>
          </a:xfrm>
          <a:prstGeom prst="rect">
            <a:avLst/>
          </a:prstGeom>
        </p:spPr>
      </p:pic>
    </p:spTree>
    <p:extLst>
      <p:ext uri="{BB962C8B-B14F-4D97-AF65-F5344CB8AC3E}">
        <p14:creationId xmlns:p14="http://schemas.microsoft.com/office/powerpoint/2010/main" val="29503655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Servicio $location</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810081" y="2381249"/>
            <a:ext cx="6565687" cy="923330"/>
          </a:xfrm>
          <a:prstGeom prst="rect">
            <a:avLst/>
          </a:prstGeom>
        </p:spPr>
        <p:txBody>
          <a:bodyPr wrap="square">
            <a:spAutoFit/>
          </a:bodyPr>
          <a:lstStyle/>
          <a:p>
            <a:r>
              <a:rPr lang="es-ES" dirty="0"/>
              <a:t>$implementa una interfaz para el acceso a la propiedad nativa de</a:t>
            </a:r>
          </a:p>
          <a:p>
            <a:r>
              <a:rPr lang="es-ES" dirty="0"/>
              <a:t>JS (BOM) </a:t>
            </a:r>
            <a:r>
              <a:rPr lang="en-US" b="1" i="1" noProof="1"/>
              <a:t>window.location</a:t>
            </a:r>
            <a:r>
              <a:rPr lang="es-ES" dirty="0"/>
              <a:t>, que permite  para acceder a elementos de la ruta actual, conocer su estado y modificarlo</a:t>
            </a:r>
          </a:p>
        </p:txBody>
      </p:sp>
      <p:sp>
        <p:nvSpPr>
          <p:cNvPr id="5" name="Rectángulo 4"/>
          <p:cNvSpPr/>
          <p:nvPr/>
        </p:nvSpPr>
        <p:spPr>
          <a:xfrm>
            <a:off x="810081" y="1507609"/>
            <a:ext cx="1229183" cy="400110"/>
          </a:xfrm>
          <a:prstGeom prst="rect">
            <a:avLst/>
          </a:prstGeom>
        </p:spPr>
        <p:txBody>
          <a:bodyPr wrap="none">
            <a:spAutoFit/>
          </a:bodyPr>
          <a:lstStyle/>
          <a:p>
            <a:r>
              <a:rPr lang="es-ES" sz="2000" b="1" dirty="0"/>
              <a:t>$</a:t>
            </a:r>
            <a:r>
              <a:rPr lang="en-US" sz="2000" b="1" dirty="0"/>
              <a:t>location </a:t>
            </a:r>
          </a:p>
        </p:txBody>
      </p:sp>
      <p:sp>
        <p:nvSpPr>
          <p:cNvPr id="6" name="Rectángulo 5"/>
          <p:cNvSpPr/>
          <p:nvPr/>
        </p:nvSpPr>
        <p:spPr>
          <a:xfrm>
            <a:off x="2803768" y="1476831"/>
            <a:ext cx="4572000" cy="646331"/>
          </a:xfrm>
          <a:prstGeom prst="rect">
            <a:avLst/>
          </a:prstGeom>
        </p:spPr>
        <p:txBody>
          <a:bodyPr>
            <a:spAutoFit/>
          </a:bodyPr>
          <a:lstStyle/>
          <a:p>
            <a:r>
              <a:rPr lang="es-ES" dirty="0"/>
              <a:t>permite mantener y trasladar información de la ruta actual del navegador. </a:t>
            </a:r>
          </a:p>
        </p:txBody>
      </p:sp>
      <p:sp>
        <p:nvSpPr>
          <p:cNvPr id="7" name="Rectángulo 6"/>
          <p:cNvSpPr/>
          <p:nvPr/>
        </p:nvSpPr>
        <p:spPr>
          <a:xfrm>
            <a:off x="2039264" y="3562666"/>
            <a:ext cx="6463735" cy="1477328"/>
          </a:xfrm>
          <a:prstGeom prst="rect">
            <a:avLst/>
          </a:prstGeom>
        </p:spPr>
        <p:txBody>
          <a:bodyPr wrap="square">
            <a:spAutoFit/>
          </a:bodyPr>
          <a:lstStyle/>
          <a:p>
            <a:r>
              <a:rPr lang="es-ES" dirty="0"/>
              <a:t>existe un enlace entre $</a:t>
            </a:r>
            <a:r>
              <a:rPr lang="es-ES" dirty="0" err="1"/>
              <a:t>location</a:t>
            </a:r>
            <a:r>
              <a:rPr lang="es-ES" dirty="0"/>
              <a:t> y </a:t>
            </a:r>
            <a:r>
              <a:rPr lang="es-ES" dirty="0" err="1"/>
              <a:t>window.location</a:t>
            </a:r>
            <a:r>
              <a:rPr lang="es-ES" dirty="0"/>
              <a:t> en las dos direcciones. Todo cambio </a:t>
            </a:r>
            <a:r>
              <a:rPr lang="es-ES" dirty="0" err="1"/>
              <a:t>querealicemos</a:t>
            </a:r>
            <a:r>
              <a:rPr lang="es-ES" dirty="0"/>
              <a:t> en $</a:t>
            </a:r>
            <a:r>
              <a:rPr lang="es-ES" dirty="0" err="1"/>
              <a:t>location</a:t>
            </a:r>
            <a:r>
              <a:rPr lang="es-ES" dirty="0"/>
              <a:t> también tendrá una respuesta en lo que se está mostrando en la barra de direcciones del navegador. Así como todo cambio de URL en el navegador tiene un efecto en el </a:t>
            </a:r>
            <a:r>
              <a:rPr lang="es-ES" dirty="0" err="1"/>
              <a:t>service</a:t>
            </a:r>
            <a:r>
              <a:rPr lang="es-ES" dirty="0"/>
              <a:t> $</a:t>
            </a:r>
            <a:r>
              <a:rPr lang="es-ES" dirty="0" err="1"/>
              <a:t>location</a:t>
            </a:r>
            <a:r>
              <a:rPr lang="es-ES" dirty="0"/>
              <a:t>.</a:t>
            </a:r>
          </a:p>
        </p:txBody>
      </p:sp>
    </p:spTree>
    <p:extLst>
      <p:ext uri="{BB962C8B-B14F-4D97-AF65-F5344CB8AC3E}">
        <p14:creationId xmlns:p14="http://schemas.microsoft.com/office/powerpoint/2010/main" val="38566445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Controller para el menú</a:t>
            </a:r>
            <a:endParaRPr lang="es-ES" dirty="0"/>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CuadroTexto 3"/>
          <p:cNvSpPr txBox="1"/>
          <p:nvPr/>
        </p:nvSpPr>
        <p:spPr>
          <a:xfrm>
            <a:off x="1050878" y="1473959"/>
            <a:ext cx="5683031" cy="369332"/>
          </a:xfrm>
          <a:prstGeom prst="rect">
            <a:avLst/>
          </a:prstGeom>
          <a:noFill/>
        </p:spPr>
        <p:txBody>
          <a:bodyPr wrap="none" rtlCol="0">
            <a:spAutoFit/>
          </a:bodyPr>
          <a:lstStyle/>
          <a:p>
            <a:r>
              <a:rPr lang="es-ES" dirty="0"/>
              <a:t>Añadimos un controlador específico para la barra de menú</a:t>
            </a:r>
          </a:p>
        </p:txBody>
      </p:sp>
      <p:sp>
        <p:nvSpPr>
          <p:cNvPr id="5" name="CuadroTexto 4"/>
          <p:cNvSpPr txBox="1"/>
          <p:nvPr/>
        </p:nvSpPr>
        <p:spPr>
          <a:xfrm>
            <a:off x="1400943" y="2088107"/>
            <a:ext cx="5614006" cy="923330"/>
          </a:xfrm>
          <a:prstGeom prst="rect">
            <a:avLst/>
          </a:prstGeom>
          <a:noFill/>
        </p:spPr>
        <p:txBody>
          <a:bodyPr wrap="square" rtlCol="0">
            <a:spAutoFit/>
          </a:bodyPr>
          <a:lstStyle/>
          <a:p>
            <a:r>
              <a:rPr lang="es-ES" dirty="0"/>
              <a:t>en el situamos una función booleana que comprueba si el valor pasado por parámetro coincide con la </a:t>
            </a:r>
            <a:r>
              <a:rPr lang="es-ES" dirty="0" err="1"/>
              <a:t>url</a:t>
            </a:r>
            <a:r>
              <a:rPr lang="es-ES" dirty="0"/>
              <a:t> real, contenida en $</a:t>
            </a:r>
            <a:r>
              <a:rPr lang="es-ES" dirty="0" err="1"/>
              <a:t>locaton</a:t>
            </a:r>
            <a:endParaRPr lang="es-ES" dirty="0"/>
          </a:p>
        </p:txBody>
      </p:sp>
      <p:sp>
        <p:nvSpPr>
          <p:cNvPr id="6" name="CuadroTexto 5"/>
          <p:cNvSpPr txBox="1"/>
          <p:nvPr/>
        </p:nvSpPr>
        <p:spPr>
          <a:xfrm>
            <a:off x="1400943" y="4252539"/>
            <a:ext cx="6237027" cy="923330"/>
          </a:xfrm>
          <a:prstGeom prst="rect">
            <a:avLst/>
          </a:prstGeom>
          <a:noFill/>
        </p:spPr>
        <p:txBody>
          <a:bodyPr wrap="square" rtlCol="0">
            <a:spAutoFit/>
          </a:bodyPr>
          <a:lstStyle/>
          <a:p>
            <a:r>
              <a:rPr lang="es-ES" dirty="0"/>
              <a:t>de esta forma detectamos en que vista estamos en cada momento y es posible resaltar la correspondiente opción del menú </a:t>
            </a:r>
          </a:p>
        </p:txBody>
      </p:sp>
      <p:sp>
        <p:nvSpPr>
          <p:cNvPr id="7" name="Rectángulo 6"/>
          <p:cNvSpPr/>
          <p:nvPr/>
        </p:nvSpPr>
        <p:spPr>
          <a:xfrm>
            <a:off x="2879677" y="3084393"/>
            <a:ext cx="3630305" cy="923330"/>
          </a:xfrm>
          <a:prstGeom prst="rect">
            <a:avLst/>
          </a:prstGeom>
        </p:spPr>
        <p:txBody>
          <a:bodyPr wrap="square">
            <a:spAutoFit/>
          </a:bodyPr>
          <a:lstStyle/>
          <a:p>
            <a:r>
              <a:rPr lang="es-ES" dirty="0"/>
              <a:t>$</a:t>
            </a:r>
            <a:r>
              <a:rPr lang="es-ES" dirty="0" err="1"/>
              <a:t>scope.estoy</a:t>
            </a:r>
            <a:r>
              <a:rPr lang="es-ES" dirty="0"/>
              <a:t> = </a:t>
            </a:r>
            <a:r>
              <a:rPr lang="es-ES" dirty="0" err="1"/>
              <a:t>function</a:t>
            </a:r>
            <a:r>
              <a:rPr lang="es-ES" dirty="0"/>
              <a:t>(ruta){</a:t>
            </a:r>
          </a:p>
          <a:p>
            <a:pPr lvl="1"/>
            <a:r>
              <a:rPr lang="es-ES" dirty="0" err="1"/>
              <a:t>return</a:t>
            </a:r>
            <a:r>
              <a:rPr lang="es-ES" dirty="0"/>
              <a:t> $</a:t>
            </a:r>
            <a:r>
              <a:rPr lang="es-ES" dirty="0" err="1"/>
              <a:t>location.path</a:t>
            </a:r>
            <a:r>
              <a:rPr lang="es-ES" dirty="0"/>
              <a:t>() == ruta;</a:t>
            </a:r>
          </a:p>
          <a:p>
            <a:pPr lvl="1"/>
            <a:r>
              <a:rPr lang="es-ES" dirty="0"/>
              <a:t>}</a:t>
            </a:r>
          </a:p>
        </p:txBody>
      </p:sp>
      <p:sp>
        <p:nvSpPr>
          <p:cNvPr id="8" name="Rectángulo 7"/>
          <p:cNvSpPr/>
          <p:nvPr/>
        </p:nvSpPr>
        <p:spPr>
          <a:xfrm>
            <a:off x="2879677" y="5248825"/>
            <a:ext cx="3947171" cy="369332"/>
          </a:xfrm>
          <a:prstGeom prst="rect">
            <a:avLst/>
          </a:prstGeom>
        </p:spPr>
        <p:txBody>
          <a:bodyPr wrap="none">
            <a:spAutoFit/>
          </a:bodyPr>
          <a:lstStyle/>
          <a:p>
            <a:r>
              <a:rPr lang="es-ES" dirty="0"/>
              <a:t>&lt;li </a:t>
            </a:r>
            <a:r>
              <a:rPr lang="es-ES" dirty="0" err="1"/>
              <a:t>ng-class</a:t>
            </a:r>
            <a:r>
              <a:rPr lang="es-ES" dirty="0"/>
              <a:t>="{marcado: estoy('&lt;ruta&gt;')}"</a:t>
            </a:r>
          </a:p>
        </p:txBody>
      </p:sp>
    </p:spTree>
    <p:extLst>
      <p:ext uri="{BB962C8B-B14F-4D97-AF65-F5344CB8AC3E}">
        <p14:creationId xmlns:p14="http://schemas.microsoft.com/office/powerpoint/2010/main" val="2671487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de AngularJS</a:t>
            </a:r>
          </a:p>
        </p:txBody>
      </p:sp>
      <p:pic>
        <p:nvPicPr>
          <p:cNvPr id="4" name="Imagen 3"/>
          <p:cNvPicPr>
            <a:picLocks noChangeAspect="1"/>
          </p:cNvPicPr>
          <p:nvPr/>
        </p:nvPicPr>
        <p:blipFill rotWithShape="1">
          <a:blip r:embed="rId3"/>
          <a:srcRect l="-610" t="16810" r="610" b="3690"/>
          <a:stretch/>
        </p:blipFill>
        <p:spPr>
          <a:xfrm>
            <a:off x="2668792" y="1951628"/>
            <a:ext cx="4951859" cy="2279177"/>
          </a:xfrm>
          <a:prstGeom prst="rect">
            <a:avLst/>
          </a:prstGeom>
        </p:spPr>
      </p:pic>
      <p:sp>
        <p:nvSpPr>
          <p:cNvPr id="5" name="Rectángulo 4"/>
          <p:cNvSpPr/>
          <p:nvPr/>
        </p:nvSpPr>
        <p:spPr>
          <a:xfrm>
            <a:off x="4296679" y="3389244"/>
            <a:ext cx="1653548"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dirty="0">
                <a:solidFill>
                  <a:srgbClr val="000000"/>
                </a:solidFill>
                <a:latin typeface="Calibri" panose="020F0502020204030204" pitchFamily="34" charset="0"/>
              </a:rPr>
              <a:t>El </a:t>
            </a:r>
            <a:r>
              <a:rPr lang="en-US" i="1" dirty="0">
                <a:solidFill>
                  <a:srgbClr val="000000"/>
                </a:solidFill>
                <a:latin typeface="Calibri" panose="020F0502020204030204" pitchFamily="34" charset="0"/>
              </a:rPr>
              <a:t>binding</a:t>
            </a:r>
            <a:r>
              <a:rPr lang="es-ES" dirty="0">
                <a:solidFill>
                  <a:srgbClr val="000000"/>
                </a:solidFill>
                <a:latin typeface="Calibri" panose="020F0502020204030204" pitchFamily="34" charset="0"/>
              </a:rPr>
              <a:t> entre ambos es responsabilidad del </a:t>
            </a:r>
            <a:r>
              <a:rPr lang="en-US" i="1" dirty="0">
                <a:solidFill>
                  <a:srgbClr val="000000"/>
                </a:solidFill>
                <a:latin typeface="Calibri" panose="020F0502020204030204" pitchFamily="34" charset="0"/>
              </a:rPr>
              <a:t>scope</a:t>
            </a:r>
            <a:endParaRPr lang="es-ES" dirty="0">
              <a:solidFill>
                <a:srgbClr val="000000"/>
              </a:solidFill>
              <a:effectLst/>
              <a:latin typeface="Calibri" panose="020F0502020204030204" pitchFamily="34" charset="0"/>
            </a:endParaRPr>
          </a:p>
        </p:txBody>
      </p:sp>
      <p:sp>
        <p:nvSpPr>
          <p:cNvPr id="8" name="Rectángulo 7"/>
          <p:cNvSpPr/>
          <p:nvPr/>
        </p:nvSpPr>
        <p:spPr>
          <a:xfrm>
            <a:off x="942548" y="1408857"/>
            <a:ext cx="6399947" cy="369332"/>
          </a:xfrm>
          <a:prstGeom prst="rect">
            <a:avLst/>
          </a:prstGeom>
        </p:spPr>
        <p:txBody>
          <a:bodyPr wrap="square">
            <a:spAutoFit/>
          </a:bodyPr>
          <a:lstStyle/>
          <a:p>
            <a:r>
              <a:rPr lang="es-ES" dirty="0">
                <a:solidFill>
                  <a:srgbClr val="000000"/>
                </a:solidFill>
                <a:latin typeface="Calibri" panose="020F0502020204030204" pitchFamily="34" charset="0"/>
              </a:rPr>
              <a:t>Al margen de MVC, en términos prácticos, se distingue</a:t>
            </a:r>
          </a:p>
        </p:txBody>
      </p:sp>
      <p:sp>
        <p:nvSpPr>
          <p:cNvPr id="9" name="Rectángulo 8"/>
          <p:cNvSpPr/>
          <p:nvPr/>
        </p:nvSpPr>
        <p:spPr>
          <a:xfrm>
            <a:off x="942548" y="2107955"/>
            <a:ext cx="1248498" cy="646331"/>
          </a:xfrm>
          <a:prstGeom prst="rect">
            <a:avLst/>
          </a:prstGeom>
        </p:spPr>
        <p:txBody>
          <a:bodyPr wrap="square">
            <a:spAutoFit/>
          </a:bodyPr>
          <a:lstStyle/>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HTML</a:t>
            </a:r>
          </a:p>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JS</a:t>
            </a:r>
          </a:p>
        </p:txBody>
      </p:sp>
      <p:cxnSp>
        <p:nvCxnSpPr>
          <p:cNvPr id="15" name="Conector recto de flecha 14"/>
          <p:cNvCxnSpPr>
            <a:stCxn id="5" idx="0"/>
          </p:cNvCxnSpPr>
          <p:nvPr/>
        </p:nvCxnSpPr>
        <p:spPr>
          <a:xfrm flipV="1">
            <a:off x="5123453" y="2766847"/>
            <a:ext cx="5138" cy="622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194098" y="5102319"/>
            <a:ext cx="745397" cy="369332"/>
          </a:xfrm>
          <a:prstGeom prst="rect">
            <a:avLst/>
          </a:prstGeom>
          <a:noFill/>
        </p:spPr>
        <p:txBody>
          <a:bodyPr wrap="none" rtlCol="0">
            <a:spAutoFit/>
          </a:bodyPr>
          <a:lstStyle/>
          <a:p>
            <a:r>
              <a:rPr lang="en-US" b="1" i="1" dirty="0"/>
              <a:t>Scope</a:t>
            </a:r>
          </a:p>
        </p:txBody>
      </p:sp>
      <p:sp>
        <p:nvSpPr>
          <p:cNvPr id="19" name="CuadroTexto 18"/>
          <p:cNvSpPr txBox="1"/>
          <p:nvPr/>
        </p:nvSpPr>
        <p:spPr>
          <a:xfrm>
            <a:off x="2915479" y="4996301"/>
            <a:ext cx="4652164" cy="1200329"/>
          </a:xfrm>
          <a:prstGeom prst="rect">
            <a:avLst/>
          </a:prstGeom>
          <a:noFill/>
        </p:spPr>
        <p:txBody>
          <a:bodyPr wrap="square" rtlCol="0">
            <a:spAutoFit/>
          </a:bodyPr>
          <a:lstStyle/>
          <a:p>
            <a:r>
              <a:rPr lang="es-ES" dirty="0"/>
              <a:t>objeto normal de JavaScript que almacena los datos de un modelo</a:t>
            </a:r>
          </a:p>
          <a:p>
            <a:r>
              <a:rPr lang="es-ES" dirty="0"/>
              <a:t>recibe su nombre porque sustituye a </a:t>
            </a:r>
            <a:r>
              <a:rPr lang="en-US" i="1" dirty="0"/>
              <a:t>window</a:t>
            </a:r>
            <a:r>
              <a:rPr lang="es-ES" dirty="0"/>
              <a:t> como ámbito global a nivel de las vistas</a:t>
            </a:r>
          </a:p>
        </p:txBody>
      </p:sp>
    </p:spTree>
    <p:extLst>
      <p:ext uri="{BB962C8B-B14F-4D97-AF65-F5344CB8AC3E}">
        <p14:creationId xmlns:p14="http://schemas.microsoft.com/office/powerpoint/2010/main" val="278208355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Menú: Rutas y </a:t>
            </a:r>
            <a:r>
              <a:rPr lang="en-US" dirty="0"/>
              <a:t>location</a:t>
            </a:r>
          </a:p>
        </p:txBody>
      </p:sp>
      <p:pic>
        <p:nvPicPr>
          <p:cNvPr id="4" name="Imagen 3"/>
          <p:cNvPicPr>
            <a:picLocks noChangeAspect="1"/>
          </p:cNvPicPr>
          <p:nvPr/>
        </p:nvPicPr>
        <p:blipFill>
          <a:blip r:embed="rId2"/>
          <a:stretch>
            <a:fillRect/>
          </a:stretch>
        </p:blipFill>
        <p:spPr>
          <a:xfrm>
            <a:off x="2552957" y="1531247"/>
            <a:ext cx="5962393" cy="3795505"/>
          </a:xfrm>
          <a:prstGeom prst="rect">
            <a:avLst/>
          </a:prstGeom>
        </p:spPr>
      </p:pic>
    </p:spTree>
    <p:extLst>
      <p:ext uri="{BB962C8B-B14F-4D97-AF65-F5344CB8AC3E}">
        <p14:creationId xmlns:p14="http://schemas.microsoft.com/office/powerpoint/2010/main" val="11843670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Rutas dinámicas</a:t>
            </a:r>
            <a:endParaRPr lang="es-ES" dirty="0"/>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Rectángulo 8"/>
          <p:cNvSpPr/>
          <p:nvPr/>
        </p:nvSpPr>
        <p:spPr>
          <a:xfrm>
            <a:off x="3496860" y="2454550"/>
            <a:ext cx="3128164" cy="369332"/>
          </a:xfrm>
          <a:prstGeom prst="rect">
            <a:avLst/>
          </a:prstGeom>
        </p:spPr>
        <p:txBody>
          <a:bodyPr wrap="none">
            <a:spAutoFit/>
          </a:bodyPr>
          <a:lstStyle/>
          <a:p>
            <a:r>
              <a:rPr lang="es-ES" dirty="0"/>
              <a:t>.</a:t>
            </a:r>
            <a:r>
              <a:rPr lang="es-ES" dirty="0" err="1"/>
              <a:t>when</a:t>
            </a:r>
            <a:r>
              <a:rPr lang="es-ES" dirty="0"/>
              <a:t>('/view2/:var1/:var2',{…})</a:t>
            </a:r>
          </a:p>
        </p:txBody>
      </p:sp>
      <p:sp>
        <p:nvSpPr>
          <p:cNvPr id="10" name="CuadroTexto 9"/>
          <p:cNvSpPr txBox="1"/>
          <p:nvPr/>
        </p:nvSpPr>
        <p:spPr>
          <a:xfrm>
            <a:off x="1048872" y="1707776"/>
            <a:ext cx="5230904" cy="646331"/>
          </a:xfrm>
          <a:prstGeom prst="rect">
            <a:avLst/>
          </a:prstGeom>
          <a:noFill/>
        </p:spPr>
        <p:txBody>
          <a:bodyPr wrap="square" rtlCol="0">
            <a:spAutoFit/>
          </a:bodyPr>
          <a:lstStyle/>
          <a:p>
            <a:r>
              <a:rPr lang="es-ES" dirty="0"/>
              <a:t>Al definir una ruta en la propiedad </a:t>
            </a:r>
            <a:r>
              <a:rPr lang="en-US" i="1" dirty="0"/>
              <a:t>when</a:t>
            </a:r>
            <a:r>
              <a:rPr lang="es-ES" dirty="0"/>
              <a:t> de </a:t>
            </a:r>
            <a:r>
              <a:rPr lang="es-ES" i="1" noProof="1"/>
              <a:t>$routeProvider </a:t>
            </a:r>
            <a:r>
              <a:rPr lang="es-ES" dirty="0"/>
              <a:t>es posible añadir valores variables</a:t>
            </a:r>
            <a:endParaRPr lang="es-ES" i="1" noProof="1"/>
          </a:p>
        </p:txBody>
      </p:sp>
      <p:sp>
        <p:nvSpPr>
          <p:cNvPr id="11" name="CuadroTexto 10"/>
          <p:cNvSpPr txBox="1"/>
          <p:nvPr/>
        </p:nvSpPr>
        <p:spPr>
          <a:xfrm>
            <a:off x="1183342" y="3159025"/>
            <a:ext cx="6373906" cy="646331"/>
          </a:xfrm>
          <a:prstGeom prst="rect">
            <a:avLst/>
          </a:prstGeom>
          <a:noFill/>
        </p:spPr>
        <p:txBody>
          <a:bodyPr wrap="square" rtlCol="0">
            <a:spAutoFit/>
          </a:bodyPr>
          <a:lstStyle/>
          <a:p>
            <a:r>
              <a:rPr lang="es-ES" dirty="0"/>
              <a:t>Estos valores son recibidos como parámetros por el controlador de la vista correspondiente, gracias al servicio </a:t>
            </a:r>
            <a:r>
              <a:rPr lang="es-ES" b="1" i="1" noProof="1"/>
              <a:t>$routeParams</a:t>
            </a:r>
            <a:r>
              <a:rPr lang="es-ES" dirty="0"/>
              <a:t>.</a:t>
            </a:r>
          </a:p>
        </p:txBody>
      </p:sp>
      <p:sp>
        <p:nvSpPr>
          <p:cNvPr id="12" name="Rectángulo 11"/>
          <p:cNvSpPr/>
          <p:nvPr/>
        </p:nvSpPr>
        <p:spPr>
          <a:xfrm>
            <a:off x="1793306" y="4206754"/>
            <a:ext cx="6535271"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.controller('View2Controller', ['$scope', '$routeParams', function($scope, $routeParams){</a:t>
            </a:r>
          </a:p>
          <a:p>
            <a:r>
              <a:rPr lang="es-ES" noProof="1"/>
              <a:t>	$scope.firstname = $routeParams.firstname;</a:t>
            </a:r>
          </a:p>
          <a:p>
            <a:r>
              <a:rPr lang="es-ES" noProof="1"/>
              <a:t>	$scope.lastname = $routeParams.lastname;</a:t>
            </a:r>
          </a:p>
          <a:p>
            <a:endParaRPr lang="es-ES" noProof="1"/>
          </a:p>
          <a:p>
            <a:r>
              <a:rPr lang="es-ES" noProof="1"/>
              <a:t>}])</a:t>
            </a:r>
          </a:p>
        </p:txBody>
      </p:sp>
    </p:spTree>
    <p:extLst>
      <p:ext uri="{BB962C8B-B14F-4D97-AF65-F5344CB8AC3E}">
        <p14:creationId xmlns:p14="http://schemas.microsoft.com/office/powerpoint/2010/main" val="4699870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Usuario: Rutas con parámetros</a:t>
            </a:r>
          </a:p>
        </p:txBody>
      </p:sp>
      <p:pic>
        <p:nvPicPr>
          <p:cNvPr id="4" name="Imagen 3"/>
          <p:cNvPicPr>
            <a:picLocks noChangeAspect="1"/>
          </p:cNvPicPr>
          <p:nvPr/>
        </p:nvPicPr>
        <p:blipFill>
          <a:blip r:embed="rId2"/>
          <a:stretch>
            <a:fillRect/>
          </a:stretch>
        </p:blipFill>
        <p:spPr>
          <a:xfrm>
            <a:off x="1411941" y="1372397"/>
            <a:ext cx="3661522" cy="3074658"/>
          </a:xfrm>
          <a:prstGeom prst="rect">
            <a:avLst/>
          </a:prstGeom>
        </p:spPr>
      </p:pic>
      <p:pic>
        <p:nvPicPr>
          <p:cNvPr id="5" name="Imagen 4"/>
          <p:cNvPicPr>
            <a:picLocks noChangeAspect="1"/>
          </p:cNvPicPr>
          <p:nvPr/>
        </p:nvPicPr>
        <p:blipFill>
          <a:blip r:embed="rId3"/>
          <a:stretch>
            <a:fillRect/>
          </a:stretch>
        </p:blipFill>
        <p:spPr>
          <a:xfrm>
            <a:off x="4262717" y="3080174"/>
            <a:ext cx="3579998" cy="3074658"/>
          </a:xfrm>
          <a:prstGeom prst="rect">
            <a:avLst/>
          </a:prstGeom>
        </p:spPr>
      </p:pic>
      <p:sp>
        <p:nvSpPr>
          <p:cNvPr id="6" name="Flecha curvada hacia abajo 5"/>
          <p:cNvSpPr/>
          <p:nvPr/>
        </p:nvSpPr>
        <p:spPr>
          <a:xfrm rot="3151781">
            <a:off x="4925010" y="1775811"/>
            <a:ext cx="1461808" cy="90095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CuadroTexto 6"/>
          <p:cNvSpPr txBox="1"/>
          <p:nvPr/>
        </p:nvSpPr>
        <p:spPr>
          <a:xfrm>
            <a:off x="926224" y="2895508"/>
            <a:ext cx="757964"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dirty="0"/>
              <a:t>Vista1</a:t>
            </a:r>
          </a:p>
        </p:txBody>
      </p:sp>
      <p:sp>
        <p:nvSpPr>
          <p:cNvPr id="8" name="CuadroTexto 7"/>
          <p:cNvSpPr txBox="1"/>
          <p:nvPr/>
        </p:nvSpPr>
        <p:spPr>
          <a:xfrm>
            <a:off x="3614794" y="4816151"/>
            <a:ext cx="757964"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dirty="0"/>
              <a:t>Vista2</a:t>
            </a:r>
          </a:p>
        </p:txBody>
      </p:sp>
      <p:sp>
        <p:nvSpPr>
          <p:cNvPr id="9" name="CuadroTexto 8"/>
          <p:cNvSpPr txBox="1"/>
          <p:nvPr/>
        </p:nvSpPr>
        <p:spPr>
          <a:xfrm>
            <a:off x="628650" y="4617503"/>
            <a:ext cx="2228906" cy="1200329"/>
          </a:xfrm>
          <a:prstGeom prst="rect">
            <a:avLst/>
          </a:prstGeom>
          <a:noFill/>
        </p:spPr>
        <p:txBody>
          <a:bodyPr wrap="square" rtlCol="0">
            <a:spAutoFit/>
          </a:bodyPr>
          <a:lstStyle/>
          <a:p>
            <a:r>
              <a:rPr lang="es-ES" dirty="0"/>
              <a:t>El botón llama a una función que utiliza el servicio $</a:t>
            </a:r>
            <a:r>
              <a:rPr lang="en-US" i="1" dirty="0"/>
              <a:t>location</a:t>
            </a:r>
            <a:r>
              <a:rPr lang="es-ES" dirty="0"/>
              <a:t>, ya conocido</a:t>
            </a:r>
          </a:p>
        </p:txBody>
      </p:sp>
      <p:cxnSp>
        <p:nvCxnSpPr>
          <p:cNvPr id="11" name="Conector recto de flecha 10"/>
          <p:cNvCxnSpPr>
            <a:stCxn id="9" idx="0"/>
          </p:cNvCxnSpPr>
          <p:nvPr/>
        </p:nvCxnSpPr>
        <p:spPr>
          <a:xfrm flipV="1">
            <a:off x="1743103" y="3913094"/>
            <a:ext cx="433277" cy="70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2488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La propiedad </a:t>
            </a:r>
            <a:r>
              <a:rPr lang="en-US" noProof="1"/>
              <a:t>resolve</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Rectángulo 8"/>
          <p:cNvSpPr/>
          <p:nvPr/>
        </p:nvSpPr>
        <p:spPr>
          <a:xfrm>
            <a:off x="3182811" y="2228671"/>
            <a:ext cx="3164200" cy="1200329"/>
          </a:xfrm>
          <a:prstGeom prst="rect">
            <a:avLst/>
          </a:prstGeom>
        </p:spPr>
        <p:txBody>
          <a:bodyPr wrap="none">
            <a:spAutoFit/>
          </a:bodyPr>
          <a:lstStyle/>
          <a:p>
            <a:r>
              <a:rPr lang="es-ES" dirty="0"/>
              <a:t>.</a:t>
            </a:r>
            <a:r>
              <a:rPr lang="en-US" dirty="0"/>
              <a:t>when</a:t>
            </a:r>
            <a:r>
              <a:rPr lang="es-ES" dirty="0"/>
              <a:t>('/view2/:var1/:var2',{</a:t>
            </a:r>
          </a:p>
          <a:p>
            <a:pPr lvl="1"/>
            <a:r>
              <a:rPr lang="es-ES" noProof="1"/>
              <a:t>templateUrl</a:t>
            </a:r>
            <a:r>
              <a:rPr lang="es-ES" dirty="0"/>
              <a:t> … </a:t>
            </a:r>
            <a:r>
              <a:rPr lang="en-US" dirty="0"/>
              <a:t>controller</a:t>
            </a:r>
            <a:r>
              <a:rPr lang="es-ES" dirty="0"/>
              <a:t> …</a:t>
            </a:r>
          </a:p>
          <a:p>
            <a:pPr lvl="1"/>
            <a:r>
              <a:rPr lang="en-US" b="1" i="1" dirty="0"/>
              <a:t>resolve</a:t>
            </a:r>
            <a:r>
              <a:rPr lang="es-ES" dirty="0"/>
              <a:t>:</a:t>
            </a:r>
          </a:p>
          <a:p>
            <a:r>
              <a:rPr lang="es-ES" dirty="0"/>
              <a:t>})</a:t>
            </a:r>
          </a:p>
        </p:txBody>
      </p:sp>
      <p:sp>
        <p:nvSpPr>
          <p:cNvPr id="10" name="CuadroTexto 9"/>
          <p:cNvSpPr txBox="1"/>
          <p:nvPr/>
        </p:nvSpPr>
        <p:spPr>
          <a:xfrm>
            <a:off x="1116107" y="1405760"/>
            <a:ext cx="5230904" cy="646331"/>
          </a:xfrm>
          <a:prstGeom prst="rect">
            <a:avLst/>
          </a:prstGeom>
          <a:noFill/>
        </p:spPr>
        <p:txBody>
          <a:bodyPr wrap="square" rtlCol="0">
            <a:spAutoFit/>
          </a:bodyPr>
          <a:lstStyle/>
          <a:p>
            <a:r>
              <a:rPr lang="es-ES" dirty="0"/>
              <a:t>En la propiedad </a:t>
            </a:r>
            <a:r>
              <a:rPr lang="en-US" i="1" dirty="0"/>
              <a:t>when</a:t>
            </a:r>
            <a:r>
              <a:rPr lang="es-ES" dirty="0"/>
              <a:t> de </a:t>
            </a:r>
            <a:r>
              <a:rPr lang="es-ES" i="1" noProof="1"/>
              <a:t>$routeProvider </a:t>
            </a:r>
            <a:r>
              <a:rPr lang="es-ES" dirty="0"/>
              <a:t>es posible añadir al objeto configuración la propiedad </a:t>
            </a:r>
            <a:r>
              <a:rPr lang="en-US" b="1" i="1" dirty="0"/>
              <a:t>resolve</a:t>
            </a:r>
          </a:p>
        </p:txBody>
      </p:sp>
      <p:sp>
        <p:nvSpPr>
          <p:cNvPr id="5" name="CuadroTexto 4"/>
          <p:cNvSpPr txBox="1"/>
          <p:nvPr/>
        </p:nvSpPr>
        <p:spPr>
          <a:xfrm>
            <a:off x="1021978" y="3792070"/>
            <a:ext cx="6911788" cy="923330"/>
          </a:xfrm>
          <a:prstGeom prst="rect">
            <a:avLst/>
          </a:prstGeom>
          <a:noFill/>
        </p:spPr>
        <p:txBody>
          <a:bodyPr wrap="square" rtlCol="0">
            <a:spAutoFit/>
          </a:bodyPr>
          <a:lstStyle/>
          <a:p>
            <a:r>
              <a:rPr lang="es-ES" dirty="0"/>
              <a:t>Así se define un objeto cuyas propiedades serán dependencias adicionales para el </a:t>
            </a:r>
            <a:r>
              <a:rPr lang="en-US" dirty="0"/>
              <a:t>controller </a:t>
            </a:r>
            <a:r>
              <a:rPr lang="es-ES" dirty="0"/>
              <a:t>: servicios existente o funciones, generalmente promesas e.g. el resultado de una solicitud AJAX.</a:t>
            </a:r>
          </a:p>
        </p:txBody>
      </p:sp>
    </p:spTree>
    <p:extLst>
      <p:ext uri="{BB962C8B-B14F-4D97-AF65-F5344CB8AC3E}">
        <p14:creationId xmlns:p14="http://schemas.microsoft.com/office/powerpoint/2010/main" val="37411806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Resumen AngularJS</a:t>
            </a:r>
          </a:p>
        </p:txBody>
      </p:sp>
      <p:pic>
        <p:nvPicPr>
          <p:cNvPr id="30" name="Imagen 29"/>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8" name="Imagen 27"/>
          <p:cNvPicPr>
            <a:picLocks noChangeAspect="1"/>
          </p:cNvPicPr>
          <p:nvPr/>
        </p:nvPicPr>
        <p:blipFill>
          <a:blip r:embed="rId4"/>
          <a:stretch>
            <a:fillRect/>
          </a:stretch>
        </p:blipFill>
        <p:spPr>
          <a:xfrm>
            <a:off x="2825912" y="1115314"/>
            <a:ext cx="4528958" cy="5193205"/>
          </a:xfrm>
          <a:prstGeom prst="rect">
            <a:avLst/>
          </a:prstGeom>
        </p:spPr>
      </p:pic>
      <p:pic>
        <p:nvPicPr>
          <p:cNvPr id="1028" name="Picture 4" descr="http://www.vconferenceonline.com/speakerimages/dan_wahl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125" y="3575283"/>
            <a:ext cx="1905000" cy="2009776"/>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p:cNvPicPr>
            <a:picLocks noChangeAspect="1"/>
          </p:cNvPicPr>
          <p:nvPr/>
        </p:nvPicPr>
        <p:blipFill>
          <a:blip r:embed="rId6"/>
          <a:stretch>
            <a:fillRect/>
          </a:stretch>
        </p:blipFill>
        <p:spPr>
          <a:xfrm>
            <a:off x="301942" y="1932473"/>
            <a:ext cx="3419475" cy="2781300"/>
          </a:xfrm>
          <a:prstGeom prst="rect">
            <a:avLst/>
          </a:prstGeom>
        </p:spPr>
      </p:pic>
    </p:spTree>
    <p:extLst>
      <p:ext uri="{BB962C8B-B14F-4D97-AF65-F5344CB8AC3E}">
        <p14:creationId xmlns:p14="http://schemas.microsoft.com/office/powerpoint/2010/main" val="6592723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244815" cy="638174"/>
          </a:xfrm>
        </p:spPr>
        <p:txBody>
          <a:bodyPr/>
          <a:lstStyle/>
          <a:p>
            <a:pPr algn="ctr"/>
            <a:r>
              <a:rPr lang="es-ES" dirty="0"/>
              <a:t>Enrutamiento alternativo</a:t>
            </a:r>
          </a:p>
        </p:txBody>
      </p:sp>
      <p:pic>
        <p:nvPicPr>
          <p:cNvPr id="3" name="Imagen 2"/>
          <p:cNvPicPr>
            <a:picLocks noChangeAspect="1"/>
          </p:cNvPicPr>
          <p:nvPr/>
        </p:nvPicPr>
        <p:blipFill>
          <a:blip r:embed="rId2"/>
          <a:stretch>
            <a:fillRect/>
          </a:stretch>
        </p:blipFill>
        <p:spPr>
          <a:xfrm>
            <a:off x="831582" y="1518587"/>
            <a:ext cx="3419475" cy="2781300"/>
          </a:xfrm>
          <a:prstGeom prst="rect">
            <a:avLst/>
          </a:prstGeom>
        </p:spPr>
      </p:pic>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4744980" y="3155168"/>
            <a:ext cx="3384643" cy="646331"/>
          </a:xfrm>
          <a:prstGeom prst="rect">
            <a:avLst/>
          </a:prstGeom>
        </p:spPr>
        <p:txBody>
          <a:bodyPr wrap="square">
            <a:spAutoFit/>
          </a:bodyPr>
          <a:lstStyle/>
          <a:p>
            <a:r>
              <a:rPr lang="es-ES" dirty="0"/>
              <a:t>&lt;</a:t>
            </a:r>
            <a:r>
              <a:rPr lang="es-ES" dirty="0" err="1"/>
              <a:t>ng-include</a:t>
            </a:r>
            <a:r>
              <a:rPr lang="es-ES" dirty="0"/>
              <a:t> </a:t>
            </a:r>
            <a:r>
              <a:rPr lang="es-ES" dirty="0" err="1"/>
              <a:t>src</a:t>
            </a:r>
            <a:r>
              <a:rPr lang="es-ES" dirty="0"/>
              <a:t>="</a:t>
            </a:r>
            <a:r>
              <a:rPr lang="es-ES" dirty="0" err="1"/>
              <a:t>template</a:t>
            </a:r>
            <a:r>
              <a:rPr lang="es-ES" dirty="0"/>
              <a:t>"&gt;&lt;/</a:t>
            </a:r>
            <a:r>
              <a:rPr lang="es-ES" dirty="0" err="1"/>
              <a:t>ng-include</a:t>
            </a:r>
            <a:r>
              <a:rPr lang="es-ES" dirty="0"/>
              <a:t>&gt;</a:t>
            </a:r>
          </a:p>
        </p:txBody>
      </p:sp>
      <p:sp>
        <p:nvSpPr>
          <p:cNvPr id="6" name="Rectángulo 5"/>
          <p:cNvSpPr/>
          <p:nvPr/>
        </p:nvSpPr>
        <p:spPr>
          <a:xfrm>
            <a:off x="4740240" y="1708318"/>
            <a:ext cx="3590150" cy="646331"/>
          </a:xfrm>
          <a:prstGeom prst="rect">
            <a:avLst/>
          </a:prstGeom>
        </p:spPr>
        <p:txBody>
          <a:bodyPr wrap="none">
            <a:spAutoFit/>
          </a:bodyPr>
          <a:lstStyle/>
          <a:p>
            <a:r>
              <a:rPr lang="es-ES" dirty="0"/>
              <a:t>data-</a:t>
            </a:r>
            <a:r>
              <a:rPr lang="es-ES" dirty="0" err="1"/>
              <a:t>ng</a:t>
            </a:r>
            <a:r>
              <a:rPr lang="es-ES" dirty="0"/>
              <a:t>-</a:t>
            </a:r>
            <a:r>
              <a:rPr lang="es-ES" dirty="0" err="1"/>
              <a:t>repeat</a:t>
            </a:r>
            <a:r>
              <a:rPr lang="es-ES" dirty="0"/>
              <a:t>="page in </a:t>
            </a:r>
            <a:r>
              <a:rPr lang="es-ES" dirty="0" err="1"/>
              <a:t>pages</a:t>
            </a:r>
            <a:r>
              <a:rPr lang="es-ES" dirty="0"/>
              <a:t>"&gt;</a:t>
            </a:r>
          </a:p>
          <a:p>
            <a:pPr lvl="1"/>
            <a:r>
              <a:rPr lang="es-ES" dirty="0"/>
              <a:t>data-</a:t>
            </a:r>
            <a:r>
              <a:rPr lang="es-ES" dirty="0" err="1"/>
              <a:t>ng</a:t>
            </a:r>
            <a:r>
              <a:rPr lang="es-ES" dirty="0"/>
              <a:t>-</a:t>
            </a:r>
            <a:r>
              <a:rPr lang="es-ES" dirty="0" err="1"/>
              <a:t>click</a:t>
            </a:r>
            <a:r>
              <a:rPr lang="es-ES" dirty="0"/>
              <a:t>="</a:t>
            </a:r>
            <a:r>
              <a:rPr lang="es-ES" dirty="0" err="1"/>
              <a:t>loadPage</a:t>
            </a:r>
            <a:r>
              <a:rPr lang="es-ES" dirty="0"/>
              <a:t>(page)"</a:t>
            </a:r>
          </a:p>
        </p:txBody>
      </p:sp>
      <p:sp>
        <p:nvSpPr>
          <p:cNvPr id="7" name="Rectángulo 6"/>
          <p:cNvSpPr/>
          <p:nvPr/>
        </p:nvSpPr>
        <p:spPr>
          <a:xfrm>
            <a:off x="4744980" y="4602018"/>
            <a:ext cx="3585410" cy="923330"/>
          </a:xfrm>
          <a:prstGeom prst="rect">
            <a:avLst/>
          </a:prstGeom>
        </p:spPr>
        <p:txBody>
          <a:bodyPr wrap="square">
            <a:spAutoFit/>
          </a:bodyPr>
          <a:lstStyle/>
          <a:p>
            <a:r>
              <a:rPr lang="es-ES" dirty="0"/>
              <a:t> $</a:t>
            </a:r>
            <a:r>
              <a:rPr lang="es-ES" dirty="0" err="1"/>
              <a:t>scope.loadPage</a:t>
            </a:r>
            <a:r>
              <a:rPr lang="es-ES" dirty="0"/>
              <a:t> = </a:t>
            </a:r>
            <a:r>
              <a:rPr lang="es-ES" dirty="0" err="1"/>
              <a:t>function</a:t>
            </a:r>
            <a:r>
              <a:rPr lang="es-ES" dirty="0"/>
              <a:t> (page) {</a:t>
            </a:r>
          </a:p>
          <a:p>
            <a:pPr lvl="1"/>
            <a:r>
              <a:rPr lang="es-ES" dirty="0"/>
              <a:t>…</a:t>
            </a:r>
          </a:p>
          <a:p>
            <a:pPr lvl="1"/>
            <a:r>
              <a:rPr lang="es-ES" dirty="0"/>
              <a:t>$</a:t>
            </a:r>
            <a:r>
              <a:rPr lang="es-ES" dirty="0" err="1"/>
              <a:t>scope.template</a:t>
            </a:r>
            <a:r>
              <a:rPr lang="es-ES" dirty="0"/>
              <a:t> = page.url;</a:t>
            </a:r>
          </a:p>
        </p:txBody>
      </p:sp>
      <p:sp>
        <p:nvSpPr>
          <p:cNvPr id="8" name="CuadroTexto 7"/>
          <p:cNvSpPr txBox="1"/>
          <p:nvPr/>
        </p:nvSpPr>
        <p:spPr>
          <a:xfrm>
            <a:off x="1068405" y="4602018"/>
            <a:ext cx="2810577" cy="923330"/>
          </a:xfrm>
          <a:prstGeom prst="rect">
            <a:avLst/>
          </a:prstGeom>
          <a:noFill/>
        </p:spPr>
        <p:txBody>
          <a:bodyPr wrap="square" rtlCol="0">
            <a:spAutoFit/>
          </a:bodyPr>
          <a:lstStyle/>
          <a:p>
            <a:r>
              <a:rPr lang="es-ES" dirty="0"/>
              <a:t>Sin </a:t>
            </a:r>
            <a:r>
              <a:rPr lang="es-ES" dirty="0" err="1"/>
              <a:t>ngRoutes</a:t>
            </a:r>
            <a:r>
              <a:rPr lang="es-ES" dirty="0"/>
              <a:t> se genera un menú que aparentemente carga sucesivas página"</a:t>
            </a:r>
          </a:p>
        </p:txBody>
      </p:sp>
      <p:sp>
        <p:nvSpPr>
          <p:cNvPr id="9" name="CuadroTexto 8"/>
          <p:cNvSpPr txBox="1"/>
          <p:nvPr/>
        </p:nvSpPr>
        <p:spPr>
          <a:xfrm>
            <a:off x="1212783" y="5864202"/>
            <a:ext cx="7500387" cy="369332"/>
          </a:xfrm>
          <a:prstGeom prst="rect">
            <a:avLst/>
          </a:prstGeom>
          <a:noFill/>
        </p:spPr>
        <p:txBody>
          <a:bodyPr wrap="none" rtlCol="0">
            <a:spAutoFit/>
          </a:bodyPr>
          <a:lstStyle/>
          <a:p>
            <a:r>
              <a:rPr lang="es-ES" dirty="0"/>
              <a:t>Es también interesante como se lee el código de las páginas / $</a:t>
            </a:r>
            <a:r>
              <a:rPr lang="es-ES" dirty="0" err="1"/>
              <a:t>templateCache</a:t>
            </a:r>
            <a:endParaRPr lang="es-ES" dirty="0"/>
          </a:p>
        </p:txBody>
      </p:sp>
    </p:spTree>
    <p:extLst>
      <p:ext uri="{BB962C8B-B14F-4D97-AF65-F5344CB8AC3E}">
        <p14:creationId xmlns:p14="http://schemas.microsoft.com/office/powerpoint/2010/main" val="123909186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244815" cy="638174"/>
          </a:xfrm>
        </p:spPr>
        <p:txBody>
          <a:bodyPr/>
          <a:lstStyle/>
          <a:p>
            <a:pPr algn="ctr"/>
            <a:r>
              <a:rPr lang="es-ES" dirty="0"/>
              <a:t>Enrutamiento habitual</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5" name="Imagen 4"/>
          <p:cNvPicPr>
            <a:picLocks noChangeAspect="1"/>
          </p:cNvPicPr>
          <p:nvPr/>
        </p:nvPicPr>
        <p:blipFill>
          <a:blip r:embed="rId4"/>
          <a:stretch>
            <a:fillRect/>
          </a:stretch>
        </p:blipFill>
        <p:spPr>
          <a:xfrm>
            <a:off x="628650" y="1206083"/>
            <a:ext cx="6099146" cy="3885649"/>
          </a:xfrm>
          <a:prstGeom prst="rect">
            <a:avLst/>
          </a:prstGeom>
        </p:spPr>
        <p:style>
          <a:lnRef idx="0">
            <a:schemeClr val="dk1"/>
          </a:lnRef>
          <a:fillRef idx="3">
            <a:schemeClr val="dk1"/>
          </a:fillRef>
          <a:effectRef idx="3">
            <a:schemeClr val="dk1"/>
          </a:effectRef>
          <a:fontRef idx="minor">
            <a:schemeClr val="lt1"/>
          </a:fontRef>
        </p:style>
      </p:pic>
      <p:sp>
        <p:nvSpPr>
          <p:cNvPr id="8" name="Rectángulo 7"/>
          <p:cNvSpPr/>
          <p:nvPr/>
        </p:nvSpPr>
        <p:spPr>
          <a:xfrm>
            <a:off x="1645772" y="5368373"/>
            <a:ext cx="6227693" cy="923330"/>
          </a:xfrm>
          <a:prstGeom prst="rect">
            <a:avLst/>
          </a:prstGeom>
        </p:spPr>
        <p:txBody>
          <a:bodyPr wrap="square">
            <a:spAutoFit/>
          </a:bodyPr>
          <a:lstStyle/>
          <a:p>
            <a:r>
              <a:rPr lang="es-ES" dirty="0"/>
              <a:t>En este segundo ejemplo se utiliza </a:t>
            </a:r>
            <a:r>
              <a:rPr lang="es-ES" dirty="0" err="1"/>
              <a:t>ngRoutes</a:t>
            </a:r>
            <a:r>
              <a:rPr lang="es-ES" dirty="0"/>
              <a:t> de la forma habitual</a:t>
            </a:r>
          </a:p>
          <a:p>
            <a:r>
              <a:rPr lang="es-ES" dirty="0"/>
              <a:t>Destaca especialmente el uso de la directiva propia &lt;div </a:t>
            </a:r>
            <a:r>
              <a:rPr lang="es-ES" dirty="0" err="1"/>
              <a:t>animated-view</a:t>
            </a:r>
            <a:r>
              <a:rPr lang="es-ES" dirty="0"/>
              <a:t>&gt;&lt;/div&gt; en lugar de </a:t>
            </a:r>
            <a:r>
              <a:rPr lang="es-ES" dirty="0" err="1"/>
              <a:t>ngView</a:t>
            </a:r>
            <a:endParaRPr lang="es-ES" dirty="0"/>
          </a:p>
        </p:txBody>
      </p:sp>
      <p:pic>
        <p:nvPicPr>
          <p:cNvPr id="10" name="Imagen 9"/>
          <p:cNvPicPr>
            <a:picLocks noChangeAspect="1"/>
          </p:cNvPicPr>
          <p:nvPr/>
        </p:nvPicPr>
        <p:blipFill>
          <a:blip r:embed="rId5"/>
          <a:stretch>
            <a:fillRect/>
          </a:stretch>
        </p:blipFill>
        <p:spPr>
          <a:xfrm>
            <a:off x="5483051" y="3100780"/>
            <a:ext cx="3343275" cy="120967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250496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Angular UI Router</a:t>
            </a:r>
            <a:endParaRPr lang="en-US" noProof="1"/>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CuadroTexto 3"/>
          <p:cNvSpPr txBox="1"/>
          <p:nvPr/>
        </p:nvSpPr>
        <p:spPr>
          <a:xfrm>
            <a:off x="1035424" y="1425388"/>
            <a:ext cx="4772653" cy="646331"/>
          </a:xfrm>
          <a:prstGeom prst="rect">
            <a:avLst/>
          </a:prstGeom>
          <a:noFill/>
        </p:spPr>
        <p:txBody>
          <a:bodyPr wrap="none" rtlCol="0">
            <a:spAutoFit/>
          </a:bodyPr>
          <a:lstStyle/>
          <a:p>
            <a:pPr marL="285750" indent="-285750">
              <a:buFont typeface="Arial" panose="020B0604020202020204" pitchFamily="34" charset="0"/>
              <a:buChar char="•"/>
            </a:pPr>
            <a:r>
              <a:rPr lang="es-ES" dirty="0"/>
              <a:t>Alternativa más potente para el enrutamiento</a:t>
            </a:r>
          </a:p>
          <a:p>
            <a:pPr marL="285750" indent="-285750">
              <a:buFont typeface="Arial" panose="020B0604020202020204" pitchFamily="34" charset="0"/>
              <a:buChar char="•"/>
            </a:pPr>
            <a:r>
              <a:rPr lang="es-ES" dirty="0"/>
              <a:t>Admite múltiples niveles</a:t>
            </a:r>
          </a:p>
        </p:txBody>
      </p:sp>
      <p:sp>
        <p:nvSpPr>
          <p:cNvPr id="6" name="Rectángulo 5"/>
          <p:cNvSpPr/>
          <p:nvPr/>
        </p:nvSpPr>
        <p:spPr>
          <a:xfrm>
            <a:off x="2328914" y="2309140"/>
            <a:ext cx="2887522"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ibb-NG" noProof="1"/>
              <a:t>bower install ui-router --save</a:t>
            </a:r>
          </a:p>
        </p:txBody>
      </p:sp>
      <p:sp>
        <p:nvSpPr>
          <p:cNvPr id="7" name="Rectángulo 6"/>
          <p:cNvSpPr/>
          <p:nvPr/>
        </p:nvSpPr>
        <p:spPr>
          <a:xfrm>
            <a:off x="1264023" y="3128700"/>
            <a:ext cx="7301753" cy="923330"/>
          </a:xfrm>
          <a:prstGeom prst="rect">
            <a:avLst/>
          </a:prstGeom>
        </p:spPr>
        <p:txBody>
          <a:bodyPr wrap="square">
            <a:spAutoFit/>
          </a:bodyPr>
          <a:lstStyle/>
          <a:p>
            <a:r>
              <a:rPr lang="es-ES" noProof="1"/>
              <a:t>&lt;script type="text/javascript"</a:t>
            </a:r>
            <a:br>
              <a:rPr lang="es-ES" noProof="1"/>
            </a:br>
            <a:r>
              <a:rPr lang="es-ES" noProof="1"/>
              <a:t>	 src="../lib/angular-ui-router/release/angular-ui-router.min.js"&gt;</a:t>
            </a:r>
            <a:br>
              <a:rPr lang="es-ES" noProof="1"/>
            </a:br>
            <a:r>
              <a:rPr lang="es-ES" noProof="1"/>
              <a:t>&lt;/script&gt;</a:t>
            </a:r>
          </a:p>
        </p:txBody>
      </p:sp>
      <p:sp>
        <p:nvSpPr>
          <p:cNvPr id="8" name="Rectángulo 7"/>
          <p:cNvSpPr/>
          <p:nvPr/>
        </p:nvSpPr>
        <p:spPr>
          <a:xfrm>
            <a:off x="2036826" y="5172652"/>
            <a:ext cx="4316631" cy="369332"/>
          </a:xfrm>
          <a:prstGeom prst="rect">
            <a:avLst/>
          </a:prstGeom>
        </p:spPr>
        <p:txBody>
          <a:bodyPr wrap="none">
            <a:spAutoFit/>
          </a:bodyPr>
          <a:lstStyle/>
          <a:p>
            <a:r>
              <a:rPr lang="es-ES" noProof="1"/>
              <a:t>angular.module("appModule", ["ui.router"])</a:t>
            </a:r>
          </a:p>
        </p:txBody>
      </p:sp>
      <p:sp>
        <p:nvSpPr>
          <p:cNvPr id="11" name="CuadroTexto 10"/>
          <p:cNvSpPr txBox="1"/>
          <p:nvPr/>
        </p:nvSpPr>
        <p:spPr>
          <a:xfrm>
            <a:off x="1264023" y="4612341"/>
            <a:ext cx="6875344" cy="369332"/>
          </a:xfrm>
          <a:prstGeom prst="rect">
            <a:avLst/>
          </a:prstGeom>
          <a:noFill/>
        </p:spPr>
        <p:txBody>
          <a:bodyPr wrap="none" rtlCol="0">
            <a:spAutoFit/>
          </a:bodyPr>
          <a:lstStyle/>
          <a:p>
            <a:r>
              <a:rPr lang="es-ES" dirty="0"/>
              <a:t>Inyectamos la correspondiente dependencia en al módulo de AngularJS</a:t>
            </a:r>
          </a:p>
        </p:txBody>
      </p:sp>
    </p:spTree>
    <p:extLst>
      <p:ext uri="{BB962C8B-B14F-4D97-AF65-F5344CB8AC3E}">
        <p14:creationId xmlns:p14="http://schemas.microsoft.com/office/powerpoint/2010/main" val="31672324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Uso de UI Router</a:t>
            </a:r>
            <a:endParaRPr lang="en-US" noProof="1"/>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2" name="Rectángulo 11"/>
          <p:cNvSpPr/>
          <p:nvPr/>
        </p:nvSpPr>
        <p:spPr>
          <a:xfrm>
            <a:off x="6347049" y="1657036"/>
            <a:ext cx="1714380" cy="369332"/>
          </a:xfrm>
          <a:prstGeom prst="rect">
            <a:avLst/>
          </a:prstGeom>
        </p:spPr>
        <p:txBody>
          <a:bodyPr wrap="none">
            <a:spAutoFit/>
          </a:bodyPr>
          <a:lstStyle/>
          <a:p>
            <a:r>
              <a:rPr lang="es-ES" dirty="0"/>
              <a:t>&lt;p </a:t>
            </a:r>
            <a:r>
              <a:rPr lang="es-ES" dirty="0" err="1"/>
              <a:t>ui-view</a:t>
            </a:r>
            <a:r>
              <a:rPr lang="es-ES" dirty="0"/>
              <a:t>&gt;&lt;/p&gt;</a:t>
            </a:r>
          </a:p>
        </p:txBody>
      </p:sp>
      <p:sp>
        <p:nvSpPr>
          <p:cNvPr id="13" name="CuadroTexto 12"/>
          <p:cNvSpPr txBox="1"/>
          <p:nvPr/>
        </p:nvSpPr>
        <p:spPr>
          <a:xfrm>
            <a:off x="816908" y="1518537"/>
            <a:ext cx="4669492" cy="646331"/>
          </a:xfrm>
          <a:prstGeom prst="rect">
            <a:avLst/>
          </a:prstGeom>
          <a:noFill/>
        </p:spPr>
        <p:txBody>
          <a:bodyPr wrap="square" rtlCol="0">
            <a:spAutoFit/>
          </a:bodyPr>
          <a:lstStyle/>
          <a:p>
            <a:r>
              <a:rPr lang="es-ES" dirty="0"/>
              <a:t>En el punto de inserción de las vistas (parciales) utilizamos </a:t>
            </a:r>
            <a:r>
              <a:rPr lang="es-ES" dirty="0" err="1"/>
              <a:t>ui-view</a:t>
            </a:r>
            <a:r>
              <a:rPr lang="es-ES" dirty="0"/>
              <a:t> en lugar de </a:t>
            </a:r>
            <a:r>
              <a:rPr lang="es-ES" dirty="0" err="1"/>
              <a:t>ng-view</a:t>
            </a:r>
            <a:endParaRPr lang="es-ES" dirty="0"/>
          </a:p>
        </p:txBody>
      </p:sp>
      <p:sp>
        <p:nvSpPr>
          <p:cNvPr id="14" name="Rectángulo 13"/>
          <p:cNvSpPr/>
          <p:nvPr/>
        </p:nvSpPr>
        <p:spPr>
          <a:xfrm>
            <a:off x="1470983" y="2972914"/>
            <a:ext cx="5721252" cy="1754326"/>
          </a:xfrm>
          <a:prstGeom prst="rect">
            <a:avLst/>
          </a:prstGeom>
        </p:spPr>
        <p:txBody>
          <a:bodyPr wrap="square">
            <a:spAutoFit/>
          </a:bodyPr>
          <a:lstStyle/>
          <a:p>
            <a:r>
              <a:rPr lang="es-ES" dirty="0"/>
              <a:t>.</a:t>
            </a:r>
            <a:r>
              <a:rPr lang="es-ES" dirty="0" err="1"/>
              <a:t>config</a:t>
            </a:r>
            <a:r>
              <a:rPr lang="es-ES" dirty="0"/>
              <a:t>(</a:t>
            </a:r>
            <a:r>
              <a:rPr lang="es-ES" dirty="0" err="1"/>
              <a:t>function</a:t>
            </a:r>
            <a:r>
              <a:rPr lang="es-ES" dirty="0"/>
              <a:t>($</a:t>
            </a:r>
            <a:r>
              <a:rPr lang="es-ES" dirty="0" err="1"/>
              <a:t>stateProvider</a:t>
            </a:r>
            <a:r>
              <a:rPr lang="es-ES" dirty="0"/>
              <a:t>, $</a:t>
            </a:r>
            <a:r>
              <a:rPr lang="es-ES" dirty="0" err="1"/>
              <a:t>urlRouterProvider</a:t>
            </a:r>
            <a:r>
              <a:rPr lang="es-ES" dirty="0"/>
              <a:t>){</a:t>
            </a:r>
          </a:p>
          <a:p>
            <a:r>
              <a:rPr lang="es-ES" dirty="0"/>
              <a:t>	$</a:t>
            </a:r>
            <a:r>
              <a:rPr lang="es-ES" dirty="0" err="1"/>
              <a:t>stateProvider.state</a:t>
            </a:r>
            <a:r>
              <a:rPr lang="es-ES" dirty="0"/>
              <a:t>('home', {</a:t>
            </a:r>
          </a:p>
          <a:p>
            <a:r>
              <a:rPr lang="es-ES" dirty="0"/>
              <a:t>		url:'/',  </a:t>
            </a:r>
          </a:p>
          <a:p>
            <a:r>
              <a:rPr lang="es-ES" dirty="0"/>
              <a:t>		</a:t>
            </a:r>
            <a:r>
              <a:rPr lang="es-ES" dirty="0" err="1"/>
              <a:t>templateUrl</a:t>
            </a:r>
            <a:r>
              <a:rPr lang="es-ES" dirty="0"/>
              <a:t>: '</a:t>
            </a:r>
            <a:r>
              <a:rPr lang="es-ES" dirty="0" err="1"/>
              <a:t>view</a:t>
            </a:r>
            <a:r>
              <a:rPr lang="es-ES" dirty="0"/>
              <a:t>/view_inicio.html',</a:t>
            </a:r>
          </a:p>
          <a:p>
            <a:r>
              <a:rPr lang="es-ES" dirty="0"/>
              <a:t>		</a:t>
            </a:r>
            <a:r>
              <a:rPr lang="es-ES" dirty="0" err="1"/>
              <a:t>controller</a:t>
            </a:r>
            <a:r>
              <a:rPr lang="es-ES" dirty="0"/>
              <a:t>: '</a:t>
            </a:r>
            <a:r>
              <a:rPr lang="es-ES" dirty="0" err="1"/>
              <a:t>AppController</a:t>
            </a:r>
            <a:r>
              <a:rPr lang="es-ES" dirty="0"/>
              <a:t>'		})	</a:t>
            </a:r>
          </a:p>
        </p:txBody>
      </p:sp>
      <p:sp>
        <p:nvSpPr>
          <p:cNvPr id="15" name="CuadroTexto 14"/>
          <p:cNvSpPr txBox="1"/>
          <p:nvPr/>
        </p:nvSpPr>
        <p:spPr>
          <a:xfrm>
            <a:off x="803498" y="2416331"/>
            <a:ext cx="6388737" cy="369332"/>
          </a:xfrm>
          <a:prstGeom prst="rect">
            <a:avLst/>
          </a:prstGeom>
          <a:noFill/>
        </p:spPr>
        <p:txBody>
          <a:bodyPr wrap="none" rtlCol="0">
            <a:spAutoFit/>
          </a:bodyPr>
          <a:lstStyle/>
          <a:p>
            <a:r>
              <a:rPr lang="es-ES" dirty="0"/>
              <a:t>Reconstruimos la definición de las rutas que pasan a ser "estados"</a:t>
            </a:r>
          </a:p>
        </p:txBody>
      </p:sp>
      <p:sp>
        <p:nvSpPr>
          <p:cNvPr id="16" name="CuadroTexto 15"/>
          <p:cNvSpPr txBox="1"/>
          <p:nvPr/>
        </p:nvSpPr>
        <p:spPr>
          <a:xfrm>
            <a:off x="934708" y="5025091"/>
            <a:ext cx="5909845" cy="646331"/>
          </a:xfrm>
          <a:prstGeom prst="rect">
            <a:avLst/>
          </a:prstGeom>
          <a:noFill/>
        </p:spPr>
        <p:txBody>
          <a:bodyPr wrap="square" rtlCol="0">
            <a:spAutoFit/>
          </a:bodyPr>
          <a:lstStyle/>
          <a:p>
            <a:r>
              <a:rPr lang="es-ES" dirty="0"/>
              <a:t>Reconstruimos la llamada a las distintas rutas (ahora estados) con la directiva </a:t>
            </a:r>
            <a:r>
              <a:rPr lang="pt-BR" dirty="0"/>
              <a:t>ui-</a:t>
            </a:r>
            <a:r>
              <a:rPr lang="pt-BR" dirty="0" err="1"/>
              <a:t>sref</a:t>
            </a:r>
            <a:endParaRPr lang="es-ES" dirty="0"/>
          </a:p>
        </p:txBody>
      </p:sp>
      <p:sp>
        <p:nvSpPr>
          <p:cNvPr id="17" name="Rectángulo 16"/>
          <p:cNvSpPr/>
          <p:nvPr/>
        </p:nvSpPr>
        <p:spPr>
          <a:xfrm>
            <a:off x="3677566" y="5868092"/>
            <a:ext cx="2951834" cy="369332"/>
          </a:xfrm>
          <a:prstGeom prst="rect">
            <a:avLst/>
          </a:prstGeom>
        </p:spPr>
        <p:txBody>
          <a:bodyPr wrap="none">
            <a:spAutoFit/>
          </a:bodyPr>
          <a:lstStyle/>
          <a:p>
            <a:r>
              <a:rPr lang="pt-BR" dirty="0"/>
              <a:t>&lt;a ui-</a:t>
            </a:r>
            <a:r>
              <a:rPr lang="pt-BR" dirty="0" err="1"/>
              <a:t>sref</a:t>
            </a:r>
            <a:r>
              <a:rPr lang="pt-BR" dirty="0"/>
              <a:t>="home"&gt;Inicio&lt;/a&gt;</a:t>
            </a:r>
            <a:endParaRPr lang="es-ES" dirty="0"/>
          </a:p>
        </p:txBody>
      </p:sp>
    </p:spTree>
    <p:extLst>
      <p:ext uri="{BB962C8B-B14F-4D97-AF65-F5344CB8AC3E}">
        <p14:creationId xmlns:p14="http://schemas.microsoft.com/office/powerpoint/2010/main" val="16392450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Menú: Rutas con UI </a:t>
            </a:r>
            <a:r>
              <a:rPr lang="en-US" dirty="0"/>
              <a:t>Router</a:t>
            </a:r>
          </a:p>
        </p:txBody>
      </p:sp>
      <p:pic>
        <p:nvPicPr>
          <p:cNvPr id="4" name="Imagen 3"/>
          <p:cNvPicPr>
            <a:picLocks noChangeAspect="1"/>
          </p:cNvPicPr>
          <p:nvPr/>
        </p:nvPicPr>
        <p:blipFill>
          <a:blip r:embed="rId2"/>
          <a:stretch>
            <a:fillRect/>
          </a:stretch>
        </p:blipFill>
        <p:spPr>
          <a:xfrm>
            <a:off x="2552957" y="1531247"/>
            <a:ext cx="5962393" cy="3795505"/>
          </a:xfrm>
          <a:prstGeom prst="rect">
            <a:avLst/>
          </a:prstGeom>
        </p:spPr>
      </p:pic>
      <p:sp>
        <p:nvSpPr>
          <p:cNvPr id="2" name="CuadroTexto 1"/>
          <p:cNvSpPr txBox="1"/>
          <p:nvPr/>
        </p:nvSpPr>
        <p:spPr>
          <a:xfrm>
            <a:off x="927847" y="4477871"/>
            <a:ext cx="2608729" cy="646331"/>
          </a:xfrm>
          <a:prstGeom prst="rect">
            <a:avLst/>
          </a:prstGeom>
          <a:noFill/>
        </p:spPr>
        <p:txBody>
          <a:bodyPr wrap="square" rtlCol="0">
            <a:spAutoFit/>
          </a:bodyPr>
          <a:lstStyle/>
          <a:p>
            <a:r>
              <a:rPr lang="es-ES" dirty="0"/>
              <a:t>Rehacemos el ejemplo utilizando </a:t>
            </a:r>
            <a:r>
              <a:rPr lang="en-US" i="1" dirty="0"/>
              <a:t>UI Router</a:t>
            </a:r>
          </a:p>
        </p:txBody>
      </p:sp>
    </p:spTree>
    <p:extLst>
      <p:ext uri="{BB962C8B-B14F-4D97-AF65-F5344CB8AC3E}">
        <p14:creationId xmlns:p14="http://schemas.microsoft.com/office/powerpoint/2010/main" val="241015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 HTML</a:t>
            </a:r>
          </a:p>
        </p:txBody>
      </p:sp>
      <p:sp>
        <p:nvSpPr>
          <p:cNvPr id="2" name="CuadroTexto 1"/>
          <p:cNvSpPr txBox="1"/>
          <p:nvPr/>
        </p:nvSpPr>
        <p:spPr>
          <a:xfrm>
            <a:off x="3909150" y="945823"/>
            <a:ext cx="974369" cy="400110"/>
          </a:xfrm>
          <a:prstGeom prst="rect">
            <a:avLst/>
          </a:prstGeom>
          <a:noFill/>
        </p:spPr>
        <p:txBody>
          <a:bodyPr wrap="none" rtlCol="0">
            <a:spAutoFit/>
          </a:bodyPr>
          <a:lstStyle/>
          <a:p>
            <a:r>
              <a:rPr lang="es-ES" sz="2000" b="1" dirty="0"/>
              <a:t>(Vistas)</a:t>
            </a:r>
          </a:p>
        </p:txBody>
      </p:sp>
      <p:sp>
        <p:nvSpPr>
          <p:cNvPr id="6" name="Rectángulo 5"/>
          <p:cNvSpPr/>
          <p:nvPr/>
        </p:nvSpPr>
        <p:spPr>
          <a:xfrm>
            <a:off x="962166" y="1641475"/>
            <a:ext cx="2572604" cy="923330"/>
          </a:xfrm>
          <a:prstGeom prst="rect">
            <a:avLst/>
          </a:prstGeom>
        </p:spPr>
        <p:txBody>
          <a:bodyPr wrap="square">
            <a:spAutoFit/>
          </a:bodyPr>
          <a:lstStyle/>
          <a:p>
            <a:pPr algn="ctr"/>
            <a:r>
              <a:rPr lang="es-ES" dirty="0"/>
              <a:t>AngularJS</a:t>
            </a:r>
            <a:br>
              <a:rPr lang="es-ES" dirty="0"/>
            </a:br>
            <a:r>
              <a:rPr lang="es-ES" dirty="0"/>
              <a:t> </a:t>
            </a:r>
            <a:r>
              <a:rPr lang="es-ES" b="1" dirty="0"/>
              <a:t>extiende el vocabulario del código HTML</a:t>
            </a:r>
            <a:endParaRPr lang="es-ES" dirty="0"/>
          </a:p>
        </p:txBody>
      </p:sp>
      <p:sp>
        <p:nvSpPr>
          <p:cNvPr id="10" name="Rectángulo 9"/>
          <p:cNvSpPr/>
          <p:nvPr/>
        </p:nvSpPr>
        <p:spPr>
          <a:xfrm>
            <a:off x="4780927" y="1641475"/>
            <a:ext cx="3201111" cy="923330"/>
          </a:xfrm>
          <a:prstGeom prst="rect">
            <a:avLst/>
          </a:prstGeom>
        </p:spPr>
        <p:txBody>
          <a:bodyPr wrap="square">
            <a:spAutoFit/>
          </a:bodyPr>
          <a:lstStyle/>
          <a:p>
            <a:r>
              <a:rPr lang="es-ES" dirty="0"/>
              <a:t>proporcionarnos la introducción de lógica en la representación de nuestra información</a:t>
            </a:r>
          </a:p>
        </p:txBody>
      </p:sp>
      <p:cxnSp>
        <p:nvCxnSpPr>
          <p:cNvPr id="12" name="Conector recto de flecha 11"/>
          <p:cNvCxnSpPr>
            <a:stCxn id="6" idx="3"/>
            <a:endCxn id="10" idx="1"/>
          </p:cNvCxnSpPr>
          <p:nvPr/>
        </p:nvCxnSpPr>
        <p:spPr>
          <a:xfrm>
            <a:off x="3534770" y="2103140"/>
            <a:ext cx="1246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3237666" y="2726849"/>
            <a:ext cx="4572000" cy="1477328"/>
          </a:xfrm>
          <a:prstGeom prst="rect">
            <a:avLst/>
          </a:prstGeom>
        </p:spPr>
        <p:txBody>
          <a:bodyPr>
            <a:spAutoFit/>
          </a:bodyPr>
          <a:lstStyle/>
          <a:p>
            <a:r>
              <a:rPr lang="es-ES" b="1" dirty="0">
                <a:solidFill>
                  <a:srgbClr val="000000"/>
                </a:solidFill>
                <a:latin typeface="Calibri" panose="020F0502020204030204" pitchFamily="34" charset="0"/>
              </a:rPr>
              <a:t>Directivas</a:t>
            </a:r>
            <a:endParaRPr lang="es-ES" dirty="0">
              <a:solidFill>
                <a:srgbClr val="000000"/>
              </a:solidFill>
              <a:latin typeface="Calibri" panose="020F0502020204030204" pitchFamily="34" charset="0"/>
            </a:endParaRPr>
          </a:p>
          <a:p>
            <a:pPr marL="742950" lvl="1" indent="-285750">
              <a:buFont typeface="Arial" panose="020B0604020202020204" pitchFamily="34" charset="0"/>
              <a:buChar char="•"/>
            </a:pPr>
            <a:r>
              <a:rPr lang="es-ES" dirty="0">
                <a:solidFill>
                  <a:srgbClr val="000000"/>
                </a:solidFill>
                <a:latin typeface="Calibri" panose="020F0502020204030204" pitchFamily="34" charset="0"/>
              </a:rPr>
              <a:t>Son atributos HTML </a:t>
            </a:r>
            <a:r>
              <a:rPr lang="bin-NG" b="1" dirty="0">
                <a:solidFill>
                  <a:srgbClr val="000000"/>
                </a:solidFill>
                <a:latin typeface="Calibri" panose="020F0502020204030204" pitchFamily="34" charset="0"/>
              </a:rPr>
              <a:t>ng-…</a:t>
            </a:r>
            <a:r>
              <a:rPr lang="es-ES" dirty="0">
                <a:solidFill>
                  <a:srgbClr val="000000"/>
                </a:solidFill>
                <a:latin typeface="Calibri" panose="020F0502020204030204" pitchFamily="34" charset="0"/>
              </a:rPr>
              <a:t>.</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Suponen la posibilidad de modificar los elementos del DOM</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Pueden ser predefinidas o propias</a:t>
            </a:r>
            <a:endParaRPr lang="es-ES" dirty="0">
              <a:solidFill>
                <a:srgbClr val="000000"/>
              </a:solidFill>
              <a:effectLst/>
              <a:latin typeface="Calibri" panose="020F0502020204030204" pitchFamily="34" charset="0"/>
            </a:endParaRPr>
          </a:p>
        </p:txBody>
      </p:sp>
      <p:sp>
        <p:nvSpPr>
          <p:cNvPr id="17" name="Rectángulo 16"/>
          <p:cNvSpPr/>
          <p:nvPr/>
        </p:nvSpPr>
        <p:spPr>
          <a:xfrm>
            <a:off x="3237666" y="4366221"/>
            <a:ext cx="5365344" cy="2031325"/>
          </a:xfrm>
          <a:prstGeom prst="rect">
            <a:avLst/>
          </a:prstGeom>
        </p:spPr>
        <p:txBody>
          <a:bodyPr wrap="square">
            <a:spAutoFit/>
          </a:bodyPr>
          <a:lstStyle/>
          <a:p>
            <a:r>
              <a:rPr lang="es-ES" b="1" dirty="0">
                <a:solidFill>
                  <a:srgbClr val="000000"/>
                </a:solidFill>
                <a:latin typeface="Calibri" panose="020F0502020204030204" pitchFamily="34" charset="0"/>
              </a:rPr>
              <a:t>Expresiones {{}}</a:t>
            </a:r>
            <a:endParaRPr lang="es-ES" dirty="0">
              <a:solidFill>
                <a:srgbClr val="000000"/>
              </a:solidFill>
              <a:latin typeface="Calibri" panose="020F0502020204030204" pitchFamily="34" charset="0"/>
            </a:endParaRPr>
          </a:p>
          <a:p>
            <a:pPr marL="742950" lvl="1" indent="-285750">
              <a:buFont typeface="Arial" panose="020B0604020202020204" pitchFamily="34" charset="0"/>
              <a:buChar char="•"/>
            </a:pPr>
            <a:r>
              <a:rPr lang="es-ES" dirty="0">
                <a:solidFill>
                  <a:srgbClr val="000000"/>
                </a:solidFill>
                <a:latin typeface="Calibri" panose="020F0502020204030204" pitchFamily="34" charset="0"/>
              </a:rPr>
              <a:t>permite el uso de los elementos del modelo a nivel de las vistas</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También permite expresiones, e.g. operaciones matemáticas</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Lenguaje de plantillas :  Similar a otros motores, como </a:t>
            </a:r>
            <a:r>
              <a:rPr lang="en-US" i="1" dirty="0">
                <a:solidFill>
                  <a:srgbClr val="000000"/>
                </a:solidFill>
                <a:latin typeface="Calibri" panose="020F0502020204030204" pitchFamily="34" charset="0"/>
              </a:rPr>
              <a:t>Mustache</a:t>
            </a:r>
            <a:r>
              <a:rPr lang="es-ES" dirty="0">
                <a:solidFill>
                  <a:srgbClr val="000000"/>
                </a:solidFill>
                <a:latin typeface="Calibri" panose="020F0502020204030204" pitchFamily="34" charset="0"/>
              </a:rPr>
              <a:t>, </a:t>
            </a:r>
            <a:r>
              <a:rPr lang="en-US" i="1" dirty="0">
                <a:solidFill>
                  <a:srgbClr val="000000"/>
                </a:solidFill>
                <a:latin typeface="Calibri" panose="020F0502020204030204" pitchFamily="34" charset="0"/>
              </a:rPr>
              <a:t>Smarty</a:t>
            </a:r>
            <a:r>
              <a:rPr lang="es-ES" dirty="0">
                <a:solidFill>
                  <a:srgbClr val="000000"/>
                </a:solidFill>
                <a:latin typeface="Calibri" panose="020F0502020204030204" pitchFamily="34" charset="0"/>
              </a:rPr>
              <a:t> o </a:t>
            </a:r>
            <a:r>
              <a:rPr lang="en-US" i="1" dirty="0">
                <a:solidFill>
                  <a:srgbClr val="000000"/>
                </a:solidFill>
                <a:latin typeface="Calibri" panose="020F0502020204030204" pitchFamily="34" charset="0"/>
              </a:rPr>
              <a:t>Jade</a:t>
            </a:r>
            <a:endParaRPr lang="es-ES" dirty="0">
              <a:solidFill>
                <a:srgbClr val="000000"/>
              </a:solidFill>
              <a:effectLst/>
              <a:latin typeface="Calibri" panose="020F0502020204030204" pitchFamily="34" charset="0"/>
            </a:endParaRPr>
          </a:p>
        </p:txBody>
      </p:sp>
      <p:pic>
        <p:nvPicPr>
          <p:cNvPr id="18" name="Imagen 17"/>
          <p:cNvPicPr>
            <a:picLocks noChangeAspect="1"/>
          </p:cNvPicPr>
          <p:nvPr/>
        </p:nvPicPr>
        <p:blipFill rotWithShape="1">
          <a:blip r:embed="rId3"/>
          <a:srcRect l="-610" t="16810" r="66691" b="3690"/>
          <a:stretch/>
        </p:blipFill>
        <p:spPr>
          <a:xfrm>
            <a:off x="949878" y="2767162"/>
            <a:ext cx="1679609" cy="2279177"/>
          </a:xfrm>
          <a:prstGeom prst="rect">
            <a:avLst/>
          </a:prstGeom>
        </p:spPr>
      </p:pic>
    </p:spTree>
    <p:extLst>
      <p:ext uri="{BB962C8B-B14F-4D97-AF65-F5344CB8AC3E}">
        <p14:creationId xmlns:p14="http://schemas.microsoft.com/office/powerpoint/2010/main" val="177094848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Enrutamiento complejo</a:t>
            </a:r>
            <a:endParaRPr lang="en-US" noProof="1"/>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4" name="Imagen 3"/>
          <p:cNvPicPr>
            <a:picLocks noChangeAspect="1"/>
          </p:cNvPicPr>
          <p:nvPr/>
        </p:nvPicPr>
        <p:blipFill>
          <a:blip r:embed="rId4"/>
          <a:stretch>
            <a:fillRect/>
          </a:stretch>
        </p:blipFill>
        <p:spPr>
          <a:xfrm>
            <a:off x="4139382" y="1216422"/>
            <a:ext cx="4071001" cy="4775728"/>
          </a:xfrm>
          <a:prstGeom prst="rect">
            <a:avLst/>
          </a:prstGeom>
        </p:spPr>
      </p:pic>
      <p:sp>
        <p:nvSpPr>
          <p:cNvPr id="5" name="Rectángulo 4"/>
          <p:cNvSpPr/>
          <p:nvPr/>
        </p:nvSpPr>
        <p:spPr>
          <a:xfrm>
            <a:off x="373627" y="1603306"/>
            <a:ext cx="3647768" cy="3970318"/>
          </a:xfrm>
          <a:prstGeom prst="rect">
            <a:avLst/>
          </a:prstGeom>
        </p:spPr>
        <p:txBody>
          <a:bodyPr wrap="square">
            <a:spAutoFit/>
          </a:bodyPr>
          <a:lstStyle/>
          <a:p>
            <a:r>
              <a:rPr lang="en-US" dirty="0"/>
              <a:t>$</a:t>
            </a:r>
            <a:r>
              <a:rPr lang="en-US" dirty="0" err="1"/>
              <a:t>routeProvider</a:t>
            </a:r>
            <a:endParaRPr lang="en-US" dirty="0"/>
          </a:p>
          <a:p>
            <a:pPr lvl="1"/>
            <a:r>
              <a:rPr lang="en-US" dirty="0"/>
              <a:t>.when(</a:t>
            </a:r>
          </a:p>
          <a:p>
            <a:pPr lvl="2"/>
            <a:r>
              <a:rPr lang="en-US" dirty="0"/>
              <a:t>"/home",</a:t>
            </a:r>
          </a:p>
          <a:p>
            <a:pPr lvl="2"/>
            <a:r>
              <a:rPr lang="en-US" dirty="0"/>
              <a:t>{</a:t>
            </a:r>
          </a:p>
          <a:p>
            <a:pPr lvl="2"/>
            <a:r>
              <a:rPr lang="en-US" dirty="0"/>
              <a:t>action: "</a:t>
            </a:r>
            <a:r>
              <a:rPr lang="en-US" dirty="0" err="1"/>
              <a:t>splash.home</a:t>
            </a:r>
            <a:r>
              <a:rPr lang="en-US" dirty="0"/>
              <a:t>"</a:t>
            </a:r>
          </a:p>
          <a:p>
            <a:pPr lvl="2"/>
            <a:r>
              <a:rPr lang="en-US" dirty="0"/>
              <a:t>}</a:t>
            </a:r>
          </a:p>
          <a:p>
            <a:pPr lvl="1"/>
            <a:r>
              <a:rPr lang="en-US" dirty="0"/>
              <a:t>)</a:t>
            </a:r>
          </a:p>
          <a:p>
            <a:pPr lvl="1"/>
            <a:r>
              <a:rPr lang="en-US" dirty="0"/>
              <a:t>.when(</a:t>
            </a:r>
          </a:p>
          <a:p>
            <a:pPr lvl="2"/>
            <a:r>
              <a:rPr lang="en-US" dirty="0"/>
              <a:t>"/pets",</a:t>
            </a:r>
          </a:p>
          <a:p>
            <a:pPr lvl="2"/>
            <a:r>
              <a:rPr lang="en-US" dirty="0"/>
              <a:t>{</a:t>
            </a:r>
          </a:p>
          <a:p>
            <a:pPr lvl="2"/>
            <a:r>
              <a:rPr lang="en-US" dirty="0"/>
              <a:t>action: "</a:t>
            </a:r>
            <a:r>
              <a:rPr lang="en-US" dirty="0" err="1"/>
              <a:t>standard.pets.categories</a:t>
            </a:r>
            <a:r>
              <a:rPr lang="en-US" dirty="0"/>
              <a:t>"</a:t>
            </a:r>
          </a:p>
          <a:p>
            <a:pPr lvl="2"/>
            <a:r>
              <a:rPr lang="en-US" dirty="0"/>
              <a:t>}</a:t>
            </a:r>
          </a:p>
          <a:p>
            <a:pPr lvl="1"/>
            <a:r>
              <a:rPr lang="en-US" dirty="0"/>
              <a:t>)</a:t>
            </a:r>
            <a:endParaRPr lang="es-ES" dirty="0"/>
          </a:p>
        </p:txBody>
      </p:sp>
      <p:pic>
        <p:nvPicPr>
          <p:cNvPr id="6146" name="Picture 2" descr="http://www.bennadel.com/images/global/ben-nadel-avata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0569" y="4860541"/>
            <a:ext cx="1426166" cy="142616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5791902" y="5992150"/>
            <a:ext cx="1149674" cy="369332"/>
          </a:xfrm>
          <a:prstGeom prst="rect">
            <a:avLst/>
          </a:prstGeom>
          <a:noFill/>
        </p:spPr>
        <p:txBody>
          <a:bodyPr wrap="none" rtlCol="0">
            <a:spAutoFit/>
          </a:bodyPr>
          <a:lstStyle/>
          <a:p>
            <a:r>
              <a:rPr lang="es-ES" dirty="0"/>
              <a:t>Ben </a:t>
            </a:r>
            <a:r>
              <a:rPr lang="es-ES" dirty="0" err="1"/>
              <a:t>Nadel</a:t>
            </a:r>
            <a:endParaRPr lang="es-ES" dirty="0"/>
          </a:p>
        </p:txBody>
      </p:sp>
    </p:spTree>
    <p:extLst>
      <p:ext uri="{BB962C8B-B14F-4D97-AF65-F5344CB8AC3E}">
        <p14:creationId xmlns:p14="http://schemas.microsoft.com/office/powerpoint/2010/main" val="17873566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Creación de un servicio</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546412" y="1384612"/>
            <a:ext cx="4948517" cy="646331"/>
          </a:xfrm>
          <a:prstGeom prst="rect">
            <a:avLst/>
          </a:prstGeom>
        </p:spPr>
        <p:txBody>
          <a:bodyPr wrap="square">
            <a:spAutoFit/>
          </a:bodyPr>
          <a:lstStyle/>
          <a:p>
            <a:r>
              <a:rPr lang="en-US" noProof="1"/>
              <a:t>angular.module</a:t>
            </a:r>
            <a:r>
              <a:rPr lang="es-ES" dirty="0"/>
              <a:t>() proporciona la función </a:t>
            </a:r>
            <a:r>
              <a:rPr lang="en-US" b="1" dirty="0"/>
              <a:t>service</a:t>
            </a:r>
            <a:r>
              <a:rPr lang="es-ES" b="1" dirty="0"/>
              <a:t>() </a:t>
            </a:r>
            <a:r>
              <a:rPr lang="es-ES" dirty="0"/>
              <a:t>que permite registrar un servicio</a:t>
            </a:r>
          </a:p>
        </p:txBody>
      </p:sp>
      <p:sp>
        <p:nvSpPr>
          <p:cNvPr id="6" name="CuadroTexto 5"/>
          <p:cNvSpPr txBox="1"/>
          <p:nvPr/>
        </p:nvSpPr>
        <p:spPr>
          <a:xfrm>
            <a:off x="1680162" y="2398965"/>
            <a:ext cx="1331326" cy="369332"/>
          </a:xfrm>
          <a:prstGeom prst="rect">
            <a:avLst/>
          </a:prstGeom>
          <a:noFill/>
        </p:spPr>
        <p:txBody>
          <a:bodyPr wrap="none" rtlCol="0">
            <a:spAutoFit/>
          </a:bodyPr>
          <a:lstStyle/>
          <a:p>
            <a:r>
              <a:rPr lang="es-ES" dirty="0"/>
              <a:t>Argumentos</a:t>
            </a:r>
          </a:p>
        </p:txBody>
      </p:sp>
      <p:sp>
        <p:nvSpPr>
          <p:cNvPr id="7" name="CuadroTexto 6"/>
          <p:cNvSpPr txBox="1"/>
          <p:nvPr/>
        </p:nvSpPr>
        <p:spPr>
          <a:xfrm>
            <a:off x="3723858" y="2260466"/>
            <a:ext cx="4505743" cy="646331"/>
          </a:xfrm>
          <a:prstGeom prst="rect">
            <a:avLst/>
          </a:prstGeom>
          <a:noFill/>
        </p:spPr>
        <p:txBody>
          <a:bodyPr wrap="square" rtlCol="0">
            <a:spAutoFit/>
          </a:bodyPr>
          <a:lstStyle/>
          <a:p>
            <a:pPr marL="285750" indent="-285750">
              <a:buFont typeface="Arial" panose="020B0604020202020204" pitchFamily="34" charset="0"/>
              <a:buChar char="•"/>
            </a:pPr>
            <a:r>
              <a:rPr lang="es-ES" dirty="0"/>
              <a:t>el nombre del servicio</a:t>
            </a:r>
          </a:p>
          <a:p>
            <a:pPr marL="285750" indent="-285750">
              <a:buFont typeface="Arial" panose="020B0604020202020204" pitchFamily="34" charset="0"/>
              <a:buChar char="•"/>
            </a:pPr>
            <a:r>
              <a:rPr lang="es-ES" dirty="0"/>
              <a:t>la </a:t>
            </a:r>
            <a:r>
              <a:rPr lang="es-ES" b="1" dirty="0"/>
              <a:t>función constructora </a:t>
            </a:r>
            <a:r>
              <a:rPr lang="es-ES" dirty="0"/>
              <a:t>que lo constituye. </a:t>
            </a:r>
          </a:p>
        </p:txBody>
      </p:sp>
      <p:cxnSp>
        <p:nvCxnSpPr>
          <p:cNvPr id="9" name="Conector recto de flecha 8"/>
          <p:cNvCxnSpPr>
            <a:stCxn id="6" idx="3"/>
            <a:endCxn id="7" idx="1"/>
          </p:cNvCxnSpPr>
          <p:nvPr/>
        </p:nvCxnSpPr>
        <p:spPr>
          <a:xfrm>
            <a:off x="3011488" y="2583631"/>
            <a:ext cx="7123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835656" y="4163961"/>
            <a:ext cx="6600867" cy="1477328"/>
          </a:xfrm>
          <a:prstGeom prst="rect">
            <a:avLst/>
          </a:prstGeom>
        </p:spPr>
        <p:txBody>
          <a:bodyPr wrap="square">
            <a:spAutoFit/>
          </a:bodyPr>
          <a:lstStyle/>
          <a:p>
            <a:r>
              <a:rPr lang="es-ES" dirty="0"/>
              <a:t>.</a:t>
            </a:r>
            <a:r>
              <a:rPr lang="es-ES" dirty="0" err="1"/>
              <a:t>service</a:t>
            </a:r>
            <a:r>
              <a:rPr lang="es-ES" dirty="0"/>
              <a:t>('pruebaService1',function(){</a:t>
            </a:r>
          </a:p>
          <a:p>
            <a:r>
              <a:rPr lang="es-ES" dirty="0"/>
              <a:t>	</a:t>
            </a:r>
            <a:r>
              <a:rPr lang="es-ES" dirty="0" err="1"/>
              <a:t>this.saludar</a:t>
            </a:r>
            <a:r>
              <a:rPr lang="es-ES" dirty="0"/>
              <a:t> = </a:t>
            </a:r>
            <a:r>
              <a:rPr lang="es-ES" dirty="0" err="1"/>
              <a:t>function</a:t>
            </a:r>
            <a:r>
              <a:rPr lang="es-ES" dirty="0"/>
              <a:t>(){ // define un método de instancia</a:t>
            </a:r>
          </a:p>
          <a:p>
            <a:r>
              <a:rPr lang="es-ES" dirty="0"/>
              <a:t>		</a:t>
            </a:r>
            <a:r>
              <a:rPr lang="es-ES" dirty="0" err="1"/>
              <a:t>alert</a:t>
            </a:r>
            <a:r>
              <a:rPr lang="es-ES" dirty="0"/>
              <a:t>('Hola!! Prueba de un servicio.');</a:t>
            </a:r>
          </a:p>
          <a:p>
            <a:r>
              <a:rPr lang="es-ES" dirty="0"/>
              <a:t>	}</a:t>
            </a:r>
          </a:p>
          <a:p>
            <a:r>
              <a:rPr lang="es-ES" dirty="0"/>
              <a:t>})</a:t>
            </a:r>
          </a:p>
        </p:txBody>
      </p:sp>
      <p:sp>
        <p:nvSpPr>
          <p:cNvPr id="14" name="Rectángulo 13"/>
          <p:cNvSpPr/>
          <p:nvPr/>
        </p:nvSpPr>
        <p:spPr>
          <a:xfrm>
            <a:off x="4020670" y="3032529"/>
            <a:ext cx="4208931" cy="646331"/>
          </a:xfrm>
          <a:prstGeom prst="rect">
            <a:avLst/>
          </a:prstGeom>
        </p:spPr>
        <p:txBody>
          <a:bodyPr wrap="square">
            <a:spAutoFit/>
          </a:bodyPr>
          <a:lstStyle/>
          <a:p>
            <a:r>
              <a:rPr lang="es-ES" dirty="0"/>
              <a:t>En ella se incluyen las habituales variables o funciones propias de instancia</a:t>
            </a:r>
          </a:p>
        </p:txBody>
      </p:sp>
    </p:spTree>
    <p:extLst>
      <p:ext uri="{BB962C8B-B14F-4D97-AF65-F5344CB8AC3E}">
        <p14:creationId xmlns:p14="http://schemas.microsoft.com/office/powerpoint/2010/main" val="38612228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Servicios: Creación</a:t>
            </a:r>
          </a:p>
        </p:txBody>
      </p:sp>
      <p:pic>
        <p:nvPicPr>
          <p:cNvPr id="4" name="Imagen 3"/>
          <p:cNvPicPr>
            <a:picLocks noChangeAspect="1"/>
          </p:cNvPicPr>
          <p:nvPr/>
        </p:nvPicPr>
        <p:blipFill>
          <a:blip r:embed="rId2"/>
          <a:stretch>
            <a:fillRect/>
          </a:stretch>
        </p:blipFill>
        <p:spPr>
          <a:xfrm>
            <a:off x="1686554" y="1640540"/>
            <a:ext cx="4421212" cy="2870387"/>
          </a:xfrm>
          <a:prstGeom prst="rect">
            <a:avLst/>
          </a:prstGeom>
        </p:spPr>
      </p:pic>
      <p:pic>
        <p:nvPicPr>
          <p:cNvPr id="5" name="Imagen 4"/>
          <p:cNvPicPr>
            <a:picLocks noChangeAspect="1"/>
          </p:cNvPicPr>
          <p:nvPr/>
        </p:nvPicPr>
        <p:blipFill>
          <a:blip r:embed="rId3"/>
          <a:stretch>
            <a:fillRect/>
          </a:stretch>
        </p:blipFill>
        <p:spPr>
          <a:xfrm>
            <a:off x="5733154" y="2323398"/>
            <a:ext cx="2487767" cy="1023377"/>
          </a:xfrm>
          <a:prstGeom prst="rect">
            <a:avLst/>
          </a:prstGeom>
        </p:spPr>
      </p:pic>
      <p:pic>
        <p:nvPicPr>
          <p:cNvPr id="6" name="Imagen 5"/>
          <p:cNvPicPr>
            <a:picLocks noChangeAspect="1"/>
          </p:cNvPicPr>
          <p:nvPr/>
        </p:nvPicPr>
        <p:blipFill>
          <a:blip r:embed="rId4"/>
          <a:stretch>
            <a:fillRect/>
          </a:stretch>
        </p:blipFill>
        <p:spPr>
          <a:xfrm>
            <a:off x="5692238" y="3973045"/>
            <a:ext cx="2528683" cy="1054098"/>
          </a:xfrm>
          <a:prstGeom prst="rect">
            <a:avLst/>
          </a:prstGeom>
        </p:spPr>
      </p:pic>
      <p:cxnSp>
        <p:nvCxnSpPr>
          <p:cNvPr id="8" name="Conector recto de flecha 7"/>
          <p:cNvCxnSpPr/>
          <p:nvPr/>
        </p:nvCxnSpPr>
        <p:spPr>
          <a:xfrm flipV="1">
            <a:off x="3214781" y="2835086"/>
            <a:ext cx="2477457" cy="511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4800600" y="3778623"/>
            <a:ext cx="891638" cy="7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2339789" y="5494614"/>
            <a:ext cx="3884910" cy="369332"/>
          </a:xfrm>
          <a:prstGeom prst="rect">
            <a:avLst/>
          </a:prstGeom>
          <a:noFill/>
        </p:spPr>
        <p:txBody>
          <a:bodyPr wrap="none" rtlCol="0">
            <a:spAutoFit/>
          </a:bodyPr>
          <a:lstStyle/>
          <a:p>
            <a:r>
              <a:rPr lang="es-ES" dirty="0"/>
              <a:t>Ejemplos de dos servicios muy sencillos</a:t>
            </a:r>
          </a:p>
        </p:txBody>
      </p:sp>
    </p:spTree>
    <p:extLst>
      <p:ext uri="{BB962C8B-B14F-4D97-AF65-F5344CB8AC3E}">
        <p14:creationId xmlns:p14="http://schemas.microsoft.com/office/powerpoint/2010/main" val="1110420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Creación de una factoría</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546412" y="1384612"/>
            <a:ext cx="4948517" cy="646331"/>
          </a:xfrm>
          <a:prstGeom prst="rect">
            <a:avLst/>
          </a:prstGeom>
        </p:spPr>
        <p:txBody>
          <a:bodyPr wrap="square">
            <a:spAutoFit/>
          </a:bodyPr>
          <a:lstStyle/>
          <a:p>
            <a:r>
              <a:rPr lang="en-US" noProof="1"/>
              <a:t>angular.module</a:t>
            </a:r>
            <a:r>
              <a:rPr lang="es-ES" dirty="0"/>
              <a:t>() proporciona la función </a:t>
            </a:r>
            <a:r>
              <a:rPr lang="en-US" b="1" dirty="0"/>
              <a:t>factory</a:t>
            </a:r>
            <a:r>
              <a:rPr lang="es-ES" b="1" dirty="0"/>
              <a:t>() </a:t>
            </a:r>
            <a:r>
              <a:rPr lang="es-ES" dirty="0"/>
              <a:t>que permite registrar una factoría</a:t>
            </a:r>
          </a:p>
        </p:txBody>
      </p:sp>
      <p:sp>
        <p:nvSpPr>
          <p:cNvPr id="6" name="CuadroTexto 5"/>
          <p:cNvSpPr txBox="1"/>
          <p:nvPr/>
        </p:nvSpPr>
        <p:spPr>
          <a:xfrm>
            <a:off x="1721224" y="2412254"/>
            <a:ext cx="1331326" cy="369332"/>
          </a:xfrm>
          <a:prstGeom prst="rect">
            <a:avLst/>
          </a:prstGeom>
          <a:noFill/>
        </p:spPr>
        <p:txBody>
          <a:bodyPr wrap="none" rtlCol="0">
            <a:spAutoFit/>
          </a:bodyPr>
          <a:lstStyle/>
          <a:p>
            <a:r>
              <a:rPr lang="es-ES" dirty="0"/>
              <a:t>Argumentos</a:t>
            </a:r>
          </a:p>
        </p:txBody>
      </p:sp>
      <p:sp>
        <p:nvSpPr>
          <p:cNvPr id="7" name="CuadroTexto 6"/>
          <p:cNvSpPr txBox="1"/>
          <p:nvPr/>
        </p:nvSpPr>
        <p:spPr>
          <a:xfrm>
            <a:off x="3723858" y="2260466"/>
            <a:ext cx="4505743" cy="646331"/>
          </a:xfrm>
          <a:prstGeom prst="rect">
            <a:avLst/>
          </a:prstGeom>
          <a:noFill/>
        </p:spPr>
        <p:txBody>
          <a:bodyPr wrap="square" rtlCol="0">
            <a:spAutoFit/>
          </a:bodyPr>
          <a:lstStyle/>
          <a:p>
            <a:pPr marL="285750" indent="-285750">
              <a:buFont typeface="Arial" panose="020B0604020202020204" pitchFamily="34" charset="0"/>
              <a:buChar char="•"/>
            </a:pPr>
            <a:r>
              <a:rPr lang="es-ES" dirty="0"/>
              <a:t>el nombre de la factoría</a:t>
            </a:r>
          </a:p>
          <a:p>
            <a:pPr marL="285750" indent="-285750">
              <a:buFont typeface="Arial" panose="020B0604020202020204" pitchFamily="34" charset="0"/>
              <a:buChar char="•"/>
            </a:pPr>
            <a:r>
              <a:rPr lang="es-ES" dirty="0"/>
              <a:t>la función que se ejecutara.</a:t>
            </a:r>
          </a:p>
        </p:txBody>
      </p:sp>
      <p:cxnSp>
        <p:nvCxnSpPr>
          <p:cNvPr id="9" name="Conector recto de flecha 8"/>
          <p:cNvCxnSpPr>
            <a:stCxn id="6" idx="3"/>
            <a:endCxn id="7" idx="1"/>
          </p:cNvCxnSpPr>
          <p:nvPr/>
        </p:nvCxnSpPr>
        <p:spPr>
          <a:xfrm flipV="1">
            <a:off x="3052550" y="2583632"/>
            <a:ext cx="671308" cy="13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4020670" y="2951654"/>
            <a:ext cx="4585448" cy="646331"/>
          </a:xfrm>
          <a:prstGeom prst="rect">
            <a:avLst/>
          </a:prstGeom>
        </p:spPr>
        <p:txBody>
          <a:bodyPr wrap="square">
            <a:spAutoFit/>
          </a:bodyPr>
          <a:lstStyle/>
          <a:p>
            <a:r>
              <a:rPr lang="es-ES" dirty="0"/>
              <a:t>el retorno puede ser una función o un objeto, proporcionando así un conjunto de funciones</a:t>
            </a:r>
          </a:p>
        </p:txBody>
      </p:sp>
      <p:sp>
        <p:nvSpPr>
          <p:cNvPr id="10" name="Rectángulo 9"/>
          <p:cNvSpPr/>
          <p:nvPr/>
        </p:nvSpPr>
        <p:spPr>
          <a:xfrm>
            <a:off x="2129853" y="3979295"/>
            <a:ext cx="5790465" cy="2308324"/>
          </a:xfrm>
          <a:prstGeom prst="rect">
            <a:avLst/>
          </a:prstGeom>
        </p:spPr>
        <p:txBody>
          <a:bodyPr wrap="square">
            <a:spAutoFit/>
          </a:bodyPr>
          <a:lstStyle/>
          <a:p>
            <a:r>
              <a:rPr lang="es-ES" dirty="0"/>
              <a:t>.</a:t>
            </a:r>
            <a:r>
              <a:rPr lang="es-ES" dirty="0" err="1"/>
              <a:t>factory</a:t>
            </a:r>
            <a:r>
              <a:rPr lang="es-ES" dirty="0"/>
              <a:t>('</a:t>
            </a:r>
            <a:r>
              <a:rPr lang="es-ES" dirty="0" err="1"/>
              <a:t>pruebaFactory</a:t>
            </a:r>
            <a:r>
              <a:rPr lang="es-ES" dirty="0"/>
              <a:t>',</a:t>
            </a:r>
            <a:r>
              <a:rPr lang="es-ES" dirty="0" err="1"/>
              <a:t>function</a:t>
            </a:r>
            <a:r>
              <a:rPr lang="es-ES" dirty="0"/>
              <a:t>(){</a:t>
            </a:r>
          </a:p>
          <a:p>
            <a:pPr lvl="1"/>
            <a:r>
              <a:rPr lang="es-ES" dirty="0" err="1"/>
              <a:t>return</a:t>
            </a:r>
            <a:r>
              <a:rPr lang="es-ES" dirty="0"/>
              <a:t> {</a:t>
            </a:r>
          </a:p>
          <a:p>
            <a:r>
              <a:rPr lang="es-ES" dirty="0"/>
              <a:t>	mensaje : </a:t>
            </a:r>
            <a:r>
              <a:rPr lang="es-ES" dirty="0" err="1"/>
              <a:t>function</a:t>
            </a:r>
            <a:r>
              <a:rPr lang="es-ES" dirty="0"/>
              <a:t>(){ </a:t>
            </a:r>
          </a:p>
          <a:p>
            <a:r>
              <a:rPr lang="es-ES" dirty="0"/>
              <a:t>		</a:t>
            </a:r>
            <a:r>
              <a:rPr lang="es-ES" dirty="0" err="1"/>
              <a:t>alert</a:t>
            </a:r>
            <a:r>
              <a:rPr lang="es-ES" dirty="0"/>
              <a:t>('Hola!! Prueba de una factoría.');},</a:t>
            </a:r>
          </a:p>
          <a:p>
            <a:r>
              <a:rPr lang="es-ES" dirty="0"/>
              <a:t>	saludar : </a:t>
            </a:r>
            <a:r>
              <a:rPr lang="es-ES" dirty="0" err="1"/>
              <a:t>function</a:t>
            </a:r>
            <a:r>
              <a:rPr lang="es-ES" dirty="0"/>
              <a:t>(</a:t>
            </a:r>
            <a:r>
              <a:rPr lang="es-ES" dirty="0" err="1"/>
              <a:t>name</a:t>
            </a:r>
            <a:r>
              <a:rPr lang="es-ES" dirty="0"/>
              <a:t>){</a:t>
            </a:r>
          </a:p>
          <a:p>
            <a:r>
              <a:rPr lang="es-ES" dirty="0"/>
              <a:t>		</a:t>
            </a:r>
            <a:r>
              <a:rPr lang="es-ES" dirty="0" err="1"/>
              <a:t>alert</a:t>
            </a:r>
            <a:r>
              <a:rPr lang="es-ES" dirty="0"/>
              <a:t>('Hola ' + </a:t>
            </a:r>
            <a:r>
              <a:rPr lang="es-ES" dirty="0" err="1"/>
              <a:t>name</a:t>
            </a:r>
            <a:r>
              <a:rPr lang="es-ES" dirty="0"/>
              <a:t>);}</a:t>
            </a:r>
          </a:p>
          <a:p>
            <a:pPr lvl="1"/>
            <a:r>
              <a:rPr lang="es-ES" dirty="0"/>
              <a:t>}</a:t>
            </a:r>
          </a:p>
          <a:p>
            <a:r>
              <a:rPr lang="es-ES" dirty="0"/>
              <a:t>})</a:t>
            </a:r>
          </a:p>
        </p:txBody>
      </p:sp>
    </p:spTree>
    <p:extLst>
      <p:ext uri="{BB962C8B-B14F-4D97-AF65-F5344CB8AC3E}">
        <p14:creationId xmlns:p14="http://schemas.microsoft.com/office/powerpoint/2010/main" val="4806952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Factorías: Creación</a:t>
            </a:r>
          </a:p>
        </p:txBody>
      </p:sp>
      <p:pic>
        <p:nvPicPr>
          <p:cNvPr id="2" name="Imagen 1"/>
          <p:cNvPicPr>
            <a:picLocks noChangeAspect="1"/>
          </p:cNvPicPr>
          <p:nvPr/>
        </p:nvPicPr>
        <p:blipFill>
          <a:blip r:embed="rId2"/>
          <a:stretch>
            <a:fillRect/>
          </a:stretch>
        </p:blipFill>
        <p:spPr>
          <a:xfrm>
            <a:off x="1636059" y="1723768"/>
            <a:ext cx="4148995" cy="2776538"/>
          </a:xfrm>
          <a:prstGeom prst="rect">
            <a:avLst/>
          </a:prstGeom>
        </p:spPr>
      </p:pic>
      <p:pic>
        <p:nvPicPr>
          <p:cNvPr id="4" name="Imagen 3"/>
          <p:cNvPicPr>
            <a:picLocks noChangeAspect="1"/>
          </p:cNvPicPr>
          <p:nvPr/>
        </p:nvPicPr>
        <p:blipFill>
          <a:blip r:embed="rId3"/>
          <a:stretch>
            <a:fillRect/>
          </a:stretch>
        </p:blipFill>
        <p:spPr>
          <a:xfrm>
            <a:off x="5419314" y="1962874"/>
            <a:ext cx="2784510" cy="1149163"/>
          </a:xfrm>
          <a:prstGeom prst="rect">
            <a:avLst/>
          </a:prstGeom>
        </p:spPr>
      </p:pic>
      <p:pic>
        <p:nvPicPr>
          <p:cNvPr id="5" name="Imagen 4"/>
          <p:cNvPicPr>
            <a:picLocks noChangeAspect="1"/>
          </p:cNvPicPr>
          <p:nvPr/>
        </p:nvPicPr>
        <p:blipFill>
          <a:blip r:embed="rId4"/>
          <a:stretch>
            <a:fillRect/>
          </a:stretch>
        </p:blipFill>
        <p:spPr>
          <a:xfrm>
            <a:off x="5419314" y="3621703"/>
            <a:ext cx="2784510" cy="1130221"/>
          </a:xfrm>
          <a:prstGeom prst="rect">
            <a:avLst/>
          </a:prstGeom>
        </p:spPr>
      </p:pic>
      <p:sp>
        <p:nvSpPr>
          <p:cNvPr id="6" name="CuadroTexto 5"/>
          <p:cNvSpPr txBox="1"/>
          <p:nvPr/>
        </p:nvSpPr>
        <p:spPr>
          <a:xfrm>
            <a:off x="1976717" y="5220773"/>
            <a:ext cx="5962273" cy="369332"/>
          </a:xfrm>
          <a:prstGeom prst="rect">
            <a:avLst/>
          </a:prstGeom>
          <a:noFill/>
        </p:spPr>
        <p:txBody>
          <a:bodyPr wrap="none" rtlCol="0">
            <a:spAutoFit/>
          </a:bodyPr>
          <a:lstStyle/>
          <a:p>
            <a:r>
              <a:rPr lang="es-ES" dirty="0"/>
              <a:t>Ejemplo de una sencilla factoría, con dos funciones diferentes</a:t>
            </a:r>
          </a:p>
        </p:txBody>
      </p:sp>
      <p:cxnSp>
        <p:nvCxnSpPr>
          <p:cNvPr id="8" name="Conector recto de flecha 7"/>
          <p:cNvCxnSpPr>
            <a:endCxn id="4" idx="1"/>
          </p:cNvCxnSpPr>
          <p:nvPr/>
        </p:nvCxnSpPr>
        <p:spPr>
          <a:xfrm flipV="1">
            <a:off x="2770094" y="2537456"/>
            <a:ext cx="2649220" cy="94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886200" y="3733915"/>
            <a:ext cx="1533114" cy="47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52357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Creación de un proveedor</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546412" y="1384612"/>
            <a:ext cx="4948517" cy="646331"/>
          </a:xfrm>
          <a:prstGeom prst="rect">
            <a:avLst/>
          </a:prstGeom>
        </p:spPr>
        <p:txBody>
          <a:bodyPr wrap="square">
            <a:spAutoFit/>
          </a:bodyPr>
          <a:lstStyle/>
          <a:p>
            <a:r>
              <a:rPr lang="en-US" noProof="1"/>
              <a:t>angular.module</a:t>
            </a:r>
            <a:r>
              <a:rPr lang="es-ES" dirty="0"/>
              <a:t>() proporciona la función </a:t>
            </a:r>
            <a:r>
              <a:rPr lang="en-US" b="1" dirty="0"/>
              <a:t>provider</a:t>
            </a:r>
            <a:r>
              <a:rPr lang="es-ES" b="1" dirty="0"/>
              <a:t>() </a:t>
            </a:r>
            <a:r>
              <a:rPr lang="es-ES" dirty="0"/>
              <a:t>que permite registrar un proveedor</a:t>
            </a:r>
          </a:p>
        </p:txBody>
      </p:sp>
      <p:sp>
        <p:nvSpPr>
          <p:cNvPr id="6" name="CuadroTexto 5"/>
          <p:cNvSpPr txBox="1"/>
          <p:nvPr/>
        </p:nvSpPr>
        <p:spPr>
          <a:xfrm>
            <a:off x="1628028" y="2537363"/>
            <a:ext cx="1331326" cy="369332"/>
          </a:xfrm>
          <a:prstGeom prst="rect">
            <a:avLst/>
          </a:prstGeom>
          <a:noFill/>
        </p:spPr>
        <p:txBody>
          <a:bodyPr wrap="none" rtlCol="0">
            <a:spAutoFit/>
          </a:bodyPr>
          <a:lstStyle/>
          <a:p>
            <a:r>
              <a:rPr lang="es-ES" dirty="0"/>
              <a:t>Argumentos</a:t>
            </a:r>
          </a:p>
        </p:txBody>
      </p:sp>
      <p:sp>
        <p:nvSpPr>
          <p:cNvPr id="7" name="CuadroTexto 6"/>
          <p:cNvSpPr txBox="1"/>
          <p:nvPr/>
        </p:nvSpPr>
        <p:spPr>
          <a:xfrm>
            <a:off x="3723858" y="2260466"/>
            <a:ext cx="4505743" cy="923330"/>
          </a:xfrm>
          <a:prstGeom prst="rect">
            <a:avLst/>
          </a:prstGeom>
          <a:noFill/>
        </p:spPr>
        <p:txBody>
          <a:bodyPr wrap="square" rtlCol="0">
            <a:spAutoFit/>
          </a:bodyPr>
          <a:lstStyle/>
          <a:p>
            <a:pPr marL="285750" indent="-285750">
              <a:buFont typeface="Arial" panose="020B0604020202020204" pitchFamily="34" charset="0"/>
              <a:buChar char="•"/>
            </a:pPr>
            <a:r>
              <a:rPr lang="es-ES" dirty="0"/>
              <a:t>el nombre del proveedor</a:t>
            </a:r>
          </a:p>
          <a:p>
            <a:pPr marL="285750" indent="-285750">
              <a:buFont typeface="Arial" panose="020B0604020202020204" pitchFamily="34" charset="0"/>
              <a:buChar char="•"/>
            </a:pPr>
            <a:r>
              <a:rPr lang="es-ES" dirty="0"/>
              <a:t>una función con un formato predefinido, que incluye </a:t>
            </a:r>
            <a:r>
              <a:rPr lang="es-ES" dirty="0" err="1"/>
              <a:t>this</a:t>
            </a:r>
            <a:r>
              <a:rPr lang="es-ES" dirty="0"/>
              <a:t>.$</a:t>
            </a:r>
            <a:r>
              <a:rPr lang="es-ES" dirty="0" err="1"/>
              <a:t>get</a:t>
            </a:r>
            <a:endParaRPr lang="es-ES" dirty="0"/>
          </a:p>
        </p:txBody>
      </p:sp>
      <p:cxnSp>
        <p:nvCxnSpPr>
          <p:cNvPr id="9" name="Conector recto de flecha 8"/>
          <p:cNvCxnSpPr>
            <a:stCxn id="6" idx="3"/>
            <a:endCxn id="7" idx="1"/>
          </p:cNvCxnSpPr>
          <p:nvPr/>
        </p:nvCxnSpPr>
        <p:spPr>
          <a:xfrm>
            <a:off x="2959354" y="2722029"/>
            <a:ext cx="764504" cy="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812177" y="3376428"/>
            <a:ext cx="4572000" cy="646331"/>
          </a:xfrm>
          <a:prstGeom prst="rect">
            <a:avLst/>
          </a:prstGeom>
        </p:spPr>
        <p:txBody>
          <a:bodyPr>
            <a:spAutoFit/>
          </a:bodyPr>
          <a:lstStyle/>
          <a:p>
            <a:r>
              <a:rPr lang="es-ES" dirty="0"/>
              <a:t>Es como un </a:t>
            </a:r>
            <a:r>
              <a:rPr lang="en-US" dirty="0"/>
              <a:t>factory</a:t>
            </a:r>
            <a:r>
              <a:rPr lang="es-ES" dirty="0"/>
              <a:t> pero permite que se configure antes de crear el valor del servicio.</a:t>
            </a:r>
          </a:p>
        </p:txBody>
      </p:sp>
      <p:sp>
        <p:nvSpPr>
          <p:cNvPr id="10" name="Rectángulo 9"/>
          <p:cNvSpPr/>
          <p:nvPr/>
        </p:nvSpPr>
        <p:spPr>
          <a:xfrm>
            <a:off x="2525035" y="4529281"/>
            <a:ext cx="5911488" cy="1477328"/>
          </a:xfrm>
          <a:prstGeom prst="rect">
            <a:avLst/>
          </a:prstGeom>
        </p:spPr>
        <p:txBody>
          <a:bodyPr wrap="square">
            <a:spAutoFit/>
          </a:bodyPr>
          <a:lstStyle/>
          <a:p>
            <a:pPr marL="285750" indent="-285750">
              <a:buFont typeface="Arial" panose="020B0604020202020204" pitchFamily="34" charset="0"/>
              <a:buChar char="•"/>
            </a:pPr>
            <a:r>
              <a:rPr lang="es-ES" dirty="0"/>
              <a:t>El </a:t>
            </a:r>
            <a:r>
              <a:rPr lang="en-US" i="1" dirty="0"/>
              <a:t>provider</a:t>
            </a:r>
            <a:r>
              <a:rPr lang="es-ES" dirty="0"/>
              <a:t> que es una clase JavaScript de la que se crea un único objeto , el cual puede ser configurado en un bloque </a:t>
            </a:r>
            <a:r>
              <a:rPr lang="en-US" i="1" noProof="1"/>
              <a:t>config</a:t>
            </a:r>
            <a:r>
              <a:rPr lang="es-ES" dirty="0"/>
              <a:t> antes de que se llame al </a:t>
            </a:r>
            <a:r>
              <a:rPr lang="en-US" i="1" dirty="0"/>
              <a:t>factory-provider</a:t>
            </a:r>
            <a:r>
              <a:rPr lang="es-ES" dirty="0"/>
              <a:t>.</a:t>
            </a:r>
          </a:p>
          <a:p>
            <a:pPr marL="285750" indent="-285750">
              <a:buFont typeface="Arial" panose="020B0604020202020204" pitchFamily="34" charset="0"/>
              <a:buChar char="•"/>
            </a:pPr>
            <a:r>
              <a:rPr lang="es-ES" dirty="0"/>
              <a:t>El </a:t>
            </a:r>
            <a:r>
              <a:rPr lang="en-US" i="1" dirty="0"/>
              <a:t>factory-provider,</a:t>
            </a:r>
            <a:r>
              <a:rPr lang="es-ES" dirty="0"/>
              <a:t> el cual crea el valor del servicio. Es prácticamente como la función </a:t>
            </a:r>
            <a:r>
              <a:rPr lang="en-US" i="1" dirty="0"/>
              <a:t>factory.</a:t>
            </a:r>
          </a:p>
        </p:txBody>
      </p:sp>
      <p:sp>
        <p:nvSpPr>
          <p:cNvPr id="11" name="Rectángulo 10"/>
          <p:cNvSpPr/>
          <p:nvPr/>
        </p:nvSpPr>
        <p:spPr>
          <a:xfrm>
            <a:off x="813111" y="4898613"/>
            <a:ext cx="1009315" cy="369332"/>
          </a:xfrm>
          <a:prstGeom prst="rect">
            <a:avLst/>
          </a:prstGeom>
        </p:spPr>
        <p:txBody>
          <a:bodyPr wrap="none">
            <a:spAutoFit/>
          </a:bodyPr>
          <a:lstStyle/>
          <a:p>
            <a:r>
              <a:rPr lang="es-ES" dirty="0"/>
              <a:t>2 partes:</a:t>
            </a:r>
          </a:p>
        </p:txBody>
      </p:sp>
    </p:spTree>
    <p:extLst>
      <p:ext uri="{BB962C8B-B14F-4D97-AF65-F5344CB8AC3E}">
        <p14:creationId xmlns:p14="http://schemas.microsoft.com/office/powerpoint/2010/main" val="41255363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Creación de un proveedor</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220321" y="1473457"/>
            <a:ext cx="4185396" cy="1754326"/>
          </a:xfrm>
          <a:prstGeom prst="rect">
            <a:avLst/>
          </a:prstGeom>
        </p:spPr>
        <p:txBody>
          <a:bodyPr wrap="square">
            <a:spAutoFit/>
          </a:bodyPr>
          <a:lstStyle/>
          <a:p>
            <a:r>
              <a:rPr lang="es-ES" noProof="1"/>
              <a:t>.provider('saludar',function(){</a:t>
            </a:r>
          </a:p>
          <a:p>
            <a:r>
              <a:rPr lang="es-ES" noProof="1"/>
              <a:t>	this….;</a:t>
            </a:r>
          </a:p>
          <a:p>
            <a:r>
              <a:rPr lang="es-ES" noProof="1"/>
              <a:t>	this.$get = function () {</a:t>
            </a:r>
          </a:p>
          <a:p>
            <a:r>
              <a:rPr lang="es-ES" noProof="1"/>
              <a:t>		return function(…){…}</a:t>
            </a:r>
          </a:p>
          <a:p>
            <a:r>
              <a:rPr lang="es-ES" noProof="1"/>
              <a:t>	};</a:t>
            </a:r>
          </a:p>
          <a:p>
            <a:r>
              <a:rPr lang="es-ES" noProof="1"/>
              <a:t>})</a:t>
            </a:r>
          </a:p>
        </p:txBody>
      </p:sp>
      <p:sp>
        <p:nvSpPr>
          <p:cNvPr id="12" name="CuadroTexto 11"/>
          <p:cNvSpPr txBox="1"/>
          <p:nvPr/>
        </p:nvSpPr>
        <p:spPr>
          <a:xfrm>
            <a:off x="6177417" y="1888955"/>
            <a:ext cx="2259106" cy="923330"/>
          </a:xfrm>
          <a:prstGeom prst="rect">
            <a:avLst/>
          </a:prstGeom>
          <a:noFill/>
        </p:spPr>
        <p:txBody>
          <a:bodyPr wrap="square" rtlCol="0">
            <a:spAutoFit/>
          </a:bodyPr>
          <a:lstStyle/>
          <a:p>
            <a:r>
              <a:rPr lang="es-ES" dirty="0"/>
              <a:t>La función retornada será la que se inyecte al utilizar el </a:t>
            </a:r>
            <a:r>
              <a:rPr lang="en-US" i="1" dirty="0"/>
              <a:t>provider</a:t>
            </a:r>
          </a:p>
        </p:txBody>
      </p:sp>
      <p:sp>
        <p:nvSpPr>
          <p:cNvPr id="13" name="Rectángulo 12"/>
          <p:cNvSpPr/>
          <p:nvPr/>
        </p:nvSpPr>
        <p:spPr>
          <a:xfrm>
            <a:off x="1220321" y="3651771"/>
            <a:ext cx="6713444" cy="923330"/>
          </a:xfrm>
          <a:prstGeom prst="rect">
            <a:avLst/>
          </a:prstGeom>
        </p:spPr>
        <p:txBody>
          <a:bodyPr wrap="square">
            <a:spAutoFit/>
          </a:bodyPr>
          <a:lstStyle/>
          <a:p>
            <a:r>
              <a:rPr lang="es-ES" noProof="1"/>
              <a:t>.config(function(saludarProvider) {</a:t>
            </a:r>
          </a:p>
          <a:p>
            <a:pPr lvl="1"/>
            <a:r>
              <a:rPr lang="es-ES" noProof="1"/>
              <a:t>saludarProvider.&gt;funciones definidas para la configuración&gt;; </a:t>
            </a:r>
          </a:p>
          <a:p>
            <a:r>
              <a:rPr lang="es-ES" noProof="1"/>
              <a:t>})</a:t>
            </a:r>
          </a:p>
        </p:txBody>
      </p:sp>
      <p:sp>
        <p:nvSpPr>
          <p:cNvPr id="14" name="Rectángulo 13"/>
          <p:cNvSpPr/>
          <p:nvPr/>
        </p:nvSpPr>
        <p:spPr>
          <a:xfrm>
            <a:off x="1301003" y="5091421"/>
            <a:ext cx="4790514" cy="646331"/>
          </a:xfrm>
          <a:prstGeom prst="rect">
            <a:avLst/>
          </a:prstGeom>
        </p:spPr>
        <p:txBody>
          <a:bodyPr wrap="square">
            <a:spAutoFit/>
          </a:bodyPr>
          <a:lstStyle/>
          <a:p>
            <a:r>
              <a:rPr lang="es-ES" dirty="0"/>
              <a:t>.</a:t>
            </a:r>
            <a:r>
              <a:rPr lang="es-ES" dirty="0" err="1"/>
              <a:t>controller</a:t>
            </a:r>
            <a:r>
              <a:rPr lang="es-ES" dirty="0"/>
              <a:t>('</a:t>
            </a:r>
            <a:r>
              <a:rPr lang="es-ES" dirty="0" err="1"/>
              <a:t>AppController</a:t>
            </a:r>
            <a:r>
              <a:rPr lang="es-ES" dirty="0"/>
              <a:t>', ['$</a:t>
            </a:r>
            <a:r>
              <a:rPr lang="es-ES" dirty="0" err="1"/>
              <a:t>scope</a:t>
            </a:r>
            <a:r>
              <a:rPr lang="es-ES" dirty="0"/>
              <a:t>','saludar',</a:t>
            </a:r>
          </a:p>
          <a:p>
            <a:pPr lvl="3"/>
            <a:r>
              <a:rPr lang="es-ES" dirty="0" err="1"/>
              <a:t>function</a:t>
            </a:r>
            <a:r>
              <a:rPr lang="es-ES" dirty="0"/>
              <a:t>($</a:t>
            </a:r>
            <a:r>
              <a:rPr lang="es-ES" dirty="0" err="1"/>
              <a:t>scope</a:t>
            </a:r>
            <a:r>
              <a:rPr lang="es-ES" dirty="0"/>
              <a:t>, saludar){}</a:t>
            </a:r>
          </a:p>
        </p:txBody>
      </p:sp>
      <p:cxnSp>
        <p:nvCxnSpPr>
          <p:cNvPr id="16" name="Conector angular 15"/>
          <p:cNvCxnSpPr>
            <a:stCxn id="12" idx="3"/>
            <a:endCxn id="14" idx="3"/>
          </p:cNvCxnSpPr>
          <p:nvPr/>
        </p:nvCxnSpPr>
        <p:spPr>
          <a:xfrm flipH="1">
            <a:off x="6091517" y="2350620"/>
            <a:ext cx="2345006" cy="3063967"/>
          </a:xfrm>
          <a:prstGeom prst="bentConnector3">
            <a:avLst>
              <a:gd name="adj1" fmla="val -974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4138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Proveedores: Creación</a:t>
            </a:r>
          </a:p>
        </p:txBody>
      </p:sp>
      <p:pic>
        <p:nvPicPr>
          <p:cNvPr id="2" name="Imagen 1"/>
          <p:cNvPicPr>
            <a:picLocks noChangeAspect="1"/>
          </p:cNvPicPr>
          <p:nvPr/>
        </p:nvPicPr>
        <p:blipFill>
          <a:blip r:embed="rId2"/>
          <a:stretch>
            <a:fillRect/>
          </a:stretch>
        </p:blipFill>
        <p:spPr>
          <a:xfrm>
            <a:off x="1332660" y="1518118"/>
            <a:ext cx="4692612" cy="2892518"/>
          </a:xfrm>
          <a:prstGeom prst="rect">
            <a:avLst/>
          </a:prstGeom>
        </p:spPr>
      </p:pic>
      <p:sp>
        <p:nvSpPr>
          <p:cNvPr id="4" name="CuadroTexto 3"/>
          <p:cNvSpPr txBox="1"/>
          <p:nvPr/>
        </p:nvSpPr>
        <p:spPr>
          <a:xfrm>
            <a:off x="1694330" y="5190565"/>
            <a:ext cx="5082988" cy="646331"/>
          </a:xfrm>
          <a:prstGeom prst="rect">
            <a:avLst/>
          </a:prstGeom>
          <a:noFill/>
        </p:spPr>
        <p:txBody>
          <a:bodyPr wrap="square" rtlCol="0">
            <a:spAutoFit/>
          </a:bodyPr>
          <a:lstStyle/>
          <a:p>
            <a:r>
              <a:rPr lang="es-ES" dirty="0"/>
              <a:t>Ejemplo de un proveedor, que primero se configura, para cambiar el saludo, y luego se utiliza</a:t>
            </a:r>
          </a:p>
        </p:txBody>
      </p:sp>
      <p:pic>
        <p:nvPicPr>
          <p:cNvPr id="5" name="Imagen 4"/>
          <p:cNvPicPr>
            <a:picLocks noChangeAspect="1"/>
          </p:cNvPicPr>
          <p:nvPr/>
        </p:nvPicPr>
        <p:blipFill>
          <a:blip r:embed="rId3"/>
          <a:stretch>
            <a:fillRect/>
          </a:stretch>
        </p:blipFill>
        <p:spPr>
          <a:xfrm>
            <a:off x="5042646" y="2772934"/>
            <a:ext cx="3196028" cy="1312131"/>
          </a:xfrm>
          <a:prstGeom prst="rect">
            <a:avLst/>
          </a:prstGeom>
        </p:spPr>
      </p:pic>
      <p:cxnSp>
        <p:nvCxnSpPr>
          <p:cNvPr id="7" name="Conector recto de flecha 6"/>
          <p:cNvCxnSpPr/>
          <p:nvPr/>
        </p:nvCxnSpPr>
        <p:spPr>
          <a:xfrm flipV="1">
            <a:off x="3227294" y="3429000"/>
            <a:ext cx="1801906" cy="16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5925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Lista de tareas (1): </a:t>
            </a:r>
            <a:r>
              <a:rPr lang="es-ES" noProof="1"/>
              <a:t>formulario</a:t>
            </a:r>
          </a:p>
        </p:txBody>
      </p:sp>
      <p:pic>
        <p:nvPicPr>
          <p:cNvPr id="4" name="Imagen 3"/>
          <p:cNvPicPr>
            <a:picLocks noChangeAspect="1"/>
          </p:cNvPicPr>
          <p:nvPr/>
        </p:nvPicPr>
        <p:blipFill>
          <a:blip r:embed="rId2"/>
          <a:stretch>
            <a:fillRect/>
          </a:stretch>
        </p:blipFill>
        <p:spPr>
          <a:xfrm>
            <a:off x="1676116" y="3921173"/>
            <a:ext cx="6457950" cy="2086415"/>
          </a:xfrm>
          <a:prstGeom prst="rect">
            <a:avLst/>
          </a:prstGeom>
        </p:spPr>
      </p:pic>
      <p:sp>
        <p:nvSpPr>
          <p:cNvPr id="5" name="Rectángulo 4"/>
          <p:cNvSpPr/>
          <p:nvPr/>
        </p:nvSpPr>
        <p:spPr>
          <a:xfrm>
            <a:off x="1115705" y="1723573"/>
            <a:ext cx="6554338" cy="1477328"/>
          </a:xfrm>
          <a:prstGeom prst="rect">
            <a:avLst/>
          </a:prstGeom>
        </p:spPr>
        <p:txBody>
          <a:bodyPr wrap="square">
            <a:spAutoFit/>
          </a:bodyPr>
          <a:lstStyle/>
          <a:p>
            <a:pPr marL="285750" indent="-285750">
              <a:buFont typeface="Arial" panose="020B0604020202020204" pitchFamily="34" charset="0"/>
              <a:buChar char="•"/>
            </a:pPr>
            <a:r>
              <a:rPr lang="es-ES" dirty="0"/>
              <a:t>Añadimos un formulario que permita recoger la descripción de una tarea y que incluya un botón añadir tarea. Mediante </a:t>
            </a:r>
            <a:r>
              <a:rPr lang="es-ES" dirty="0" err="1"/>
              <a:t>ngSubmit</a:t>
            </a:r>
            <a:r>
              <a:rPr lang="es-ES" dirty="0"/>
              <a:t> vinculamos el botón a una función manejadora.</a:t>
            </a:r>
          </a:p>
          <a:p>
            <a:pPr marL="285750" indent="-285750">
              <a:buFont typeface="Arial" panose="020B0604020202020204" pitchFamily="34" charset="0"/>
              <a:buChar char="•"/>
            </a:pPr>
            <a:r>
              <a:rPr lang="es-ES" dirty="0"/>
              <a:t>A continuación de cada </a:t>
            </a:r>
            <a:r>
              <a:rPr lang="es-ES" dirty="0" err="1"/>
              <a:t>item</a:t>
            </a:r>
            <a:r>
              <a:rPr lang="es-ES" dirty="0"/>
              <a:t> añadimos un botón que nos permita eliminarlo</a:t>
            </a:r>
          </a:p>
        </p:txBody>
      </p:sp>
    </p:spTree>
    <p:extLst>
      <p:ext uri="{BB962C8B-B14F-4D97-AF65-F5344CB8AC3E}">
        <p14:creationId xmlns:p14="http://schemas.microsoft.com/office/powerpoint/2010/main" val="400431387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Lista de tareas (2): </a:t>
            </a:r>
            <a:r>
              <a:rPr lang="es-ES" noProof="1"/>
              <a:t>localStorage</a:t>
            </a:r>
          </a:p>
        </p:txBody>
      </p:sp>
      <p:pic>
        <p:nvPicPr>
          <p:cNvPr id="6" name="Imagen 5"/>
          <p:cNvPicPr>
            <a:picLocks noChangeAspect="1"/>
          </p:cNvPicPr>
          <p:nvPr/>
        </p:nvPicPr>
        <p:blipFill>
          <a:blip r:embed="rId2"/>
          <a:stretch>
            <a:fillRect/>
          </a:stretch>
        </p:blipFill>
        <p:spPr>
          <a:xfrm>
            <a:off x="1648820" y="3675514"/>
            <a:ext cx="6457950" cy="2086415"/>
          </a:xfrm>
          <a:prstGeom prst="rect">
            <a:avLst/>
          </a:prstGeom>
        </p:spPr>
      </p:pic>
      <p:sp>
        <p:nvSpPr>
          <p:cNvPr id="2" name="CuadroTexto 1"/>
          <p:cNvSpPr txBox="1"/>
          <p:nvPr/>
        </p:nvSpPr>
        <p:spPr>
          <a:xfrm>
            <a:off x="1542197" y="2000572"/>
            <a:ext cx="6455390" cy="923330"/>
          </a:xfrm>
          <a:prstGeom prst="rect">
            <a:avLst/>
          </a:prstGeom>
          <a:noFill/>
        </p:spPr>
        <p:txBody>
          <a:bodyPr wrap="square" rtlCol="0">
            <a:spAutoFit/>
          </a:bodyPr>
          <a:lstStyle/>
          <a:p>
            <a:r>
              <a:rPr lang="es-ES" dirty="0"/>
              <a:t>Completamos el ejercicio utilizando </a:t>
            </a:r>
            <a:r>
              <a:rPr lang="es-ES" b="1" dirty="0"/>
              <a:t>Angular Local Storage </a:t>
            </a:r>
            <a:r>
              <a:rPr lang="es-ES" dirty="0"/>
              <a:t>para que las tareas incorporadas mediante el formulario estén disponibles "</a:t>
            </a:r>
            <a:r>
              <a:rPr lang="es-ES" b="1" dirty="0"/>
              <a:t>persistentemente</a:t>
            </a:r>
            <a:r>
              <a:rPr lang="es-ES" dirty="0"/>
              <a:t>", en sucesivas llamadas a la aplicación</a:t>
            </a:r>
          </a:p>
        </p:txBody>
      </p:sp>
    </p:spTree>
    <p:extLst>
      <p:ext uri="{BB962C8B-B14F-4D97-AF65-F5344CB8AC3E}">
        <p14:creationId xmlns:p14="http://schemas.microsoft.com/office/powerpoint/2010/main" val="4169006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 JavaScript</a:t>
            </a:r>
          </a:p>
        </p:txBody>
      </p:sp>
      <p:sp>
        <p:nvSpPr>
          <p:cNvPr id="2" name="CuadroTexto 1"/>
          <p:cNvSpPr txBox="1"/>
          <p:nvPr/>
        </p:nvSpPr>
        <p:spPr>
          <a:xfrm>
            <a:off x="3004319" y="915259"/>
            <a:ext cx="2681440" cy="400110"/>
          </a:xfrm>
          <a:prstGeom prst="rect">
            <a:avLst/>
          </a:prstGeom>
          <a:noFill/>
        </p:spPr>
        <p:txBody>
          <a:bodyPr wrap="none" rtlCol="0">
            <a:spAutoFit/>
          </a:bodyPr>
          <a:lstStyle/>
          <a:p>
            <a:r>
              <a:rPr lang="es-ES" sz="2000" b="1" dirty="0"/>
              <a:t>(Controlador / Modelo)</a:t>
            </a:r>
          </a:p>
        </p:txBody>
      </p:sp>
      <p:sp>
        <p:nvSpPr>
          <p:cNvPr id="9" name="Rectángulo 8"/>
          <p:cNvSpPr/>
          <p:nvPr/>
        </p:nvSpPr>
        <p:spPr>
          <a:xfrm>
            <a:off x="3048465" y="3554952"/>
            <a:ext cx="4905099" cy="1200329"/>
          </a:xfrm>
          <a:prstGeom prst="rect">
            <a:avLst/>
          </a:prstGeom>
        </p:spPr>
        <p:txBody>
          <a:bodyPr wrap="square">
            <a:spAutoFit/>
          </a:bodyPr>
          <a:lstStyle/>
          <a:p>
            <a:r>
              <a:rPr lang="es-ES" dirty="0"/>
              <a:t>Son la representación de los datos de la aplicación.</a:t>
            </a:r>
            <a:br>
              <a:rPr lang="es-ES" dirty="0"/>
            </a:br>
            <a:r>
              <a:rPr lang="es-ES" dirty="0"/>
              <a:t>Se pueden definir de dos maneras</a:t>
            </a:r>
          </a:p>
          <a:p>
            <a:pPr marL="742950" lvl="1" indent="-285750">
              <a:buFont typeface="Arial" panose="020B0604020202020204" pitchFamily="34" charset="0"/>
              <a:buChar char="•"/>
            </a:pPr>
            <a:r>
              <a:rPr lang="es-ES" dirty="0"/>
              <a:t>en el código JS del </a:t>
            </a:r>
            <a:r>
              <a:rPr lang="es-ES" b="1" dirty="0"/>
              <a:t>controlador</a:t>
            </a:r>
          </a:p>
          <a:p>
            <a:pPr marL="742950" lvl="1" indent="-285750">
              <a:buFont typeface="Arial" panose="020B0604020202020204" pitchFamily="34" charset="0"/>
              <a:buChar char="•"/>
            </a:pPr>
            <a:r>
              <a:rPr lang="es-ES" dirty="0"/>
              <a:t>directamente en el HTML (la vista)</a:t>
            </a:r>
            <a:endParaRPr lang="es-ES" sz="1600" dirty="0"/>
          </a:p>
        </p:txBody>
      </p:sp>
      <p:pic>
        <p:nvPicPr>
          <p:cNvPr id="15" name="Imagen 14"/>
          <p:cNvPicPr>
            <a:picLocks noChangeAspect="1"/>
          </p:cNvPicPr>
          <p:nvPr/>
        </p:nvPicPr>
        <p:blipFill rotWithShape="1">
          <a:blip r:embed="rId3"/>
          <a:srcRect l="64854" t="16810" r="610" b="3690"/>
          <a:stretch/>
        </p:blipFill>
        <p:spPr>
          <a:xfrm>
            <a:off x="701861" y="1488377"/>
            <a:ext cx="1710181" cy="2279177"/>
          </a:xfrm>
          <a:prstGeom prst="rect">
            <a:avLst/>
          </a:prstGeom>
        </p:spPr>
      </p:pic>
      <p:sp>
        <p:nvSpPr>
          <p:cNvPr id="11" name="Rectángulo 10"/>
          <p:cNvSpPr/>
          <p:nvPr/>
        </p:nvSpPr>
        <p:spPr>
          <a:xfrm>
            <a:off x="3004319" y="1571965"/>
            <a:ext cx="4572000" cy="1200329"/>
          </a:xfrm>
          <a:prstGeom prst="rect">
            <a:avLst/>
          </a:prstGeom>
        </p:spPr>
        <p:txBody>
          <a:bodyPr>
            <a:spAutoFit/>
          </a:bodyPr>
          <a:lstStyle/>
          <a:p>
            <a:r>
              <a:rPr lang="es-ES" b="1" dirty="0"/>
              <a:t>Controlador</a:t>
            </a:r>
            <a:r>
              <a:rPr lang="es-ES" dirty="0"/>
              <a:t> (</a:t>
            </a:r>
            <a:r>
              <a:rPr lang="en-US" dirty="0"/>
              <a:t>controller</a:t>
            </a:r>
            <a:r>
              <a:rPr lang="es-ES" dirty="0"/>
              <a:t>)</a:t>
            </a:r>
          </a:p>
          <a:p>
            <a:r>
              <a:rPr lang="es-ES" dirty="0"/>
              <a:t>Es el código con la lógica que:</a:t>
            </a:r>
          </a:p>
          <a:p>
            <a:pPr marL="285750" indent="-285750">
              <a:buFont typeface="Arial" panose="020B0604020202020204" pitchFamily="34" charset="0"/>
              <a:buChar char="•"/>
            </a:pPr>
            <a:r>
              <a:rPr lang="es-ES" dirty="0"/>
              <a:t>define el modelo</a:t>
            </a:r>
          </a:p>
          <a:p>
            <a:pPr marL="285750" indent="-285750">
              <a:buFont typeface="Arial" panose="020B0604020202020204" pitchFamily="34" charset="0"/>
              <a:buChar char="•"/>
            </a:pPr>
            <a:r>
              <a:rPr lang="es-ES" dirty="0"/>
              <a:t>lo comunica con la vista mediante el </a:t>
            </a:r>
            <a:r>
              <a:rPr lang="en-US" i="1" dirty="0"/>
              <a:t>scope</a:t>
            </a:r>
          </a:p>
        </p:txBody>
      </p:sp>
      <p:sp>
        <p:nvSpPr>
          <p:cNvPr id="14" name="Rectángulo 13"/>
          <p:cNvSpPr/>
          <p:nvPr/>
        </p:nvSpPr>
        <p:spPr>
          <a:xfrm>
            <a:off x="3048465" y="3099550"/>
            <a:ext cx="1019831" cy="369332"/>
          </a:xfrm>
          <a:prstGeom prst="rect">
            <a:avLst/>
          </a:prstGeom>
        </p:spPr>
        <p:txBody>
          <a:bodyPr wrap="none">
            <a:spAutoFit/>
          </a:bodyPr>
          <a:lstStyle/>
          <a:p>
            <a:r>
              <a:rPr lang="es-ES" b="1" dirty="0"/>
              <a:t>Modelos</a:t>
            </a:r>
          </a:p>
        </p:txBody>
      </p:sp>
      <p:sp>
        <p:nvSpPr>
          <p:cNvPr id="19" name="Rectángulo 18"/>
          <p:cNvSpPr/>
          <p:nvPr/>
        </p:nvSpPr>
        <p:spPr>
          <a:xfrm>
            <a:off x="4345039" y="4937774"/>
            <a:ext cx="4037989" cy="1200329"/>
          </a:xfrm>
          <a:prstGeom prst="rect">
            <a:avLst/>
          </a:prstGeom>
        </p:spPr>
        <p:txBody>
          <a:bodyPr wrap="square">
            <a:spAutoFit/>
          </a:bodyPr>
          <a:lstStyle/>
          <a:p>
            <a:pPr marL="0" lvl="1" fontAlgn="ctr"/>
            <a:r>
              <a:rPr lang="bin-NG" dirty="0">
                <a:solidFill>
                  <a:srgbClr val="000000"/>
                </a:solidFill>
                <a:latin typeface="Calibri" panose="020F0502020204030204" pitchFamily="34" charset="0"/>
              </a:rPr>
              <a:t>ng-in</a:t>
            </a:r>
            <a:r>
              <a:rPr lang="es-ES" dirty="0" err="1">
                <a:solidFill>
                  <a:srgbClr val="000000"/>
                </a:solidFill>
                <a:latin typeface="Calibri" panose="020F0502020204030204" pitchFamily="34" charset="0"/>
              </a:rPr>
              <a:t>it</a:t>
            </a:r>
            <a:r>
              <a:rPr lang="es-ES" dirty="0">
                <a:solidFill>
                  <a:srgbClr val="000000"/>
                </a:solidFill>
                <a:latin typeface="Calibri" panose="020F0502020204030204" pitchFamily="34" charset="0"/>
              </a:rPr>
              <a:t>: tareas de inicialización de la aplicación, también permite definir el modelo directamente en el HTML</a:t>
            </a:r>
            <a:br>
              <a:rPr lang="es-ES" dirty="0">
                <a:solidFill>
                  <a:srgbClr val="000000"/>
                </a:solidFill>
                <a:latin typeface="Calibri" panose="020F0502020204030204" pitchFamily="34" charset="0"/>
              </a:rPr>
            </a:br>
            <a:r>
              <a:rPr lang="es-ES" b="1" cap="small" dirty="0"/>
              <a:t>Nada Recomendable </a:t>
            </a:r>
            <a:r>
              <a:rPr lang="es-ES" dirty="0">
                <a:solidFill>
                  <a:srgbClr val="000000"/>
                </a:solidFill>
                <a:latin typeface="Calibri" panose="020F0502020204030204" pitchFamily="34" charset="0"/>
              </a:rPr>
              <a:t>(anti-patrón)</a:t>
            </a:r>
            <a:r>
              <a:rPr lang="es-ES" b="1" cap="small" dirty="0"/>
              <a:t> </a:t>
            </a:r>
            <a:endParaRPr lang="es-ES" dirty="0">
              <a:solidFill>
                <a:srgbClr val="000000"/>
              </a:solidFill>
              <a:latin typeface="Calibri" panose="020F0502020204030204" pitchFamily="34" charset="0"/>
            </a:endParaRPr>
          </a:p>
        </p:txBody>
      </p:sp>
      <p:cxnSp>
        <p:nvCxnSpPr>
          <p:cNvPr id="21" name="Conector angular 20"/>
          <p:cNvCxnSpPr>
            <a:stCxn id="11" idx="3"/>
            <a:endCxn id="14" idx="3"/>
          </p:cNvCxnSpPr>
          <p:nvPr/>
        </p:nvCxnSpPr>
        <p:spPr>
          <a:xfrm flipH="1">
            <a:off x="4068296" y="2172130"/>
            <a:ext cx="3508023" cy="1112086"/>
          </a:xfrm>
          <a:prstGeom prst="bentConnector3">
            <a:avLst>
              <a:gd name="adj1" fmla="val -651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276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Elementos externos</a:t>
            </a:r>
            <a:endParaRPr lang="en-US" noProof="1"/>
          </a:p>
        </p:txBody>
      </p:sp>
      <p:pic>
        <p:nvPicPr>
          <p:cNvPr id="5" name="Imagen 4"/>
          <p:cNvPicPr>
            <a:picLocks noChangeAspect="1"/>
          </p:cNvPicPr>
          <p:nvPr/>
        </p:nvPicPr>
        <p:blipFill>
          <a:blip r:embed="rId3"/>
          <a:stretch>
            <a:fillRect/>
          </a:stretch>
        </p:blipFill>
        <p:spPr>
          <a:xfrm>
            <a:off x="4988680" y="1257300"/>
            <a:ext cx="3360973" cy="2354580"/>
          </a:xfrm>
          <a:prstGeom prst="rect">
            <a:avLst/>
          </a:prstGeom>
        </p:spPr>
      </p:pic>
      <p:pic>
        <p:nvPicPr>
          <p:cNvPr id="18" name="Picture 2" descr="https://avatars0.githubusercontent.com/u/1530011?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880110" y="1547772"/>
            <a:ext cx="3566160" cy="646331"/>
          </a:xfrm>
          <a:prstGeom prst="rect">
            <a:avLst/>
          </a:prstGeom>
        </p:spPr>
        <p:txBody>
          <a:bodyPr wrap="square">
            <a:spAutoFit/>
          </a:bodyPr>
          <a:lstStyle/>
          <a:p>
            <a:r>
              <a:rPr lang="en-US" b="1" dirty="0"/>
              <a:t>UI Sortable</a:t>
            </a:r>
          </a:p>
          <a:p>
            <a:r>
              <a:rPr lang="en-US" dirty="0"/>
              <a:t>jQuery UI Sortable for AngularJS</a:t>
            </a:r>
          </a:p>
        </p:txBody>
      </p:sp>
      <p:sp>
        <p:nvSpPr>
          <p:cNvPr id="6" name="Rectángulo 5"/>
          <p:cNvSpPr/>
          <p:nvPr/>
        </p:nvSpPr>
        <p:spPr>
          <a:xfrm>
            <a:off x="1024624" y="4003039"/>
            <a:ext cx="7502156" cy="2031325"/>
          </a:xfrm>
          <a:prstGeom prst="rect">
            <a:avLst/>
          </a:prstGeom>
        </p:spPr>
        <p:txBody>
          <a:bodyPr wrap="square">
            <a:spAutoFit/>
          </a:bodyPr>
          <a:lstStyle/>
          <a:p>
            <a:r>
              <a:rPr lang="es-ES" sz="1400" noProof="1"/>
              <a:t>&lt;div </a:t>
            </a:r>
            <a:r>
              <a:rPr lang="es-ES" sz="1400" noProof="1">
                <a:solidFill>
                  <a:srgbClr val="FF0000"/>
                </a:solidFill>
              </a:rPr>
              <a:t>ui-sortable</a:t>
            </a:r>
            <a:r>
              <a:rPr lang="es-ES" sz="1400" noProof="1"/>
              <a:t> ng-model="aTareas"&gt;</a:t>
            </a:r>
          </a:p>
          <a:p>
            <a:pPr lvl="1"/>
            <a:r>
              <a:rPr lang="es-ES" sz="1400" noProof="1"/>
              <a:t>&lt;p class="input-group" ng-repeat="sTarea in aTareas" style = "padding:5px; cursor:move;"&gt;</a:t>
            </a:r>
          </a:p>
          <a:p>
            <a:r>
              <a:rPr lang="es-ES" sz="1400" noProof="1"/>
              <a:t>      	&lt;input type="text" ng-model="sTarea" class="form-control"&gt;</a:t>
            </a:r>
          </a:p>
          <a:p>
            <a:r>
              <a:rPr lang="es-ES" sz="1400" noProof="1"/>
              <a:t>      	&lt;span class="input-group-btn"&gt;</a:t>
            </a:r>
          </a:p>
          <a:p>
            <a:r>
              <a:rPr lang="es-ES" sz="1400" noProof="1"/>
              <a:t>      		&lt;button class="btn btn-danger" ng-click="eliminarTarea($index)"</a:t>
            </a:r>
          </a:p>
          <a:p>
            <a:r>
              <a:rPr lang="es-ES" sz="1400" noProof="1"/>
              <a:t>      					aria-label="Eliminar"&gt;X&lt;/button&gt;</a:t>
            </a:r>
          </a:p>
          <a:p>
            <a:r>
              <a:rPr lang="es-ES" sz="1400" noProof="1"/>
              <a:t>      	&lt;/span&gt;</a:t>
            </a:r>
          </a:p>
          <a:p>
            <a:pPr lvl="1"/>
            <a:r>
              <a:rPr lang="es-ES" sz="1400" noProof="1"/>
              <a:t>&lt;/p&gt;    </a:t>
            </a:r>
          </a:p>
          <a:p>
            <a:r>
              <a:rPr lang="es-ES" sz="1400" noProof="1"/>
              <a:t>&lt;/div&gt;</a:t>
            </a:r>
          </a:p>
        </p:txBody>
      </p:sp>
    </p:spTree>
    <p:extLst>
      <p:ext uri="{BB962C8B-B14F-4D97-AF65-F5344CB8AC3E}">
        <p14:creationId xmlns:p14="http://schemas.microsoft.com/office/powerpoint/2010/main" val="1548446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Lista de tareas: </a:t>
            </a:r>
            <a:r>
              <a:rPr lang="es-ES" dirty="0" err="1"/>
              <a:t>reordenable</a:t>
            </a:r>
            <a:endParaRPr lang="es-ES" dirty="0"/>
          </a:p>
        </p:txBody>
      </p:sp>
      <p:pic>
        <p:nvPicPr>
          <p:cNvPr id="3" name="Imagen 2"/>
          <p:cNvPicPr>
            <a:picLocks noChangeAspect="1"/>
          </p:cNvPicPr>
          <p:nvPr/>
        </p:nvPicPr>
        <p:blipFill>
          <a:blip r:embed="rId2"/>
          <a:stretch>
            <a:fillRect/>
          </a:stretch>
        </p:blipFill>
        <p:spPr>
          <a:xfrm>
            <a:off x="789751" y="1946910"/>
            <a:ext cx="7290306" cy="3185160"/>
          </a:xfrm>
          <a:prstGeom prst="rect">
            <a:avLst/>
          </a:prstGeom>
        </p:spPr>
      </p:pic>
    </p:spTree>
    <p:extLst>
      <p:ext uri="{BB962C8B-B14F-4D97-AF65-F5344CB8AC3E}">
        <p14:creationId xmlns:p14="http://schemas.microsoft.com/office/powerpoint/2010/main" val="35194852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a:t>
            </a:r>
          </a:p>
        </p:txBody>
      </p:sp>
      <p:sp>
        <p:nvSpPr>
          <p:cNvPr id="8" name="CuadroTexto 7"/>
          <p:cNvSpPr txBox="1"/>
          <p:nvPr/>
        </p:nvSpPr>
        <p:spPr>
          <a:xfrm>
            <a:off x="924025" y="1362592"/>
            <a:ext cx="6083167" cy="646331"/>
          </a:xfrm>
          <a:prstGeom prst="rect">
            <a:avLst/>
          </a:prstGeom>
          <a:noFill/>
        </p:spPr>
        <p:txBody>
          <a:bodyPr wrap="square" rtlCol="0">
            <a:spAutoFit/>
          </a:bodyPr>
          <a:lstStyle/>
          <a:p>
            <a:r>
              <a:rPr lang="es-ES" dirty="0"/>
              <a:t>Un objeto promesa representa un valor que todavía no esta disponible pero que lo estará en algún momento en el futuro</a:t>
            </a:r>
          </a:p>
        </p:txBody>
      </p:sp>
      <p:sp>
        <p:nvSpPr>
          <p:cNvPr id="10" name="CuadroTexto 9"/>
          <p:cNvSpPr txBox="1"/>
          <p:nvPr/>
        </p:nvSpPr>
        <p:spPr>
          <a:xfrm>
            <a:off x="1155033" y="2242226"/>
            <a:ext cx="5226518" cy="646331"/>
          </a:xfrm>
          <a:prstGeom prst="rect">
            <a:avLst/>
          </a:prstGeom>
          <a:noFill/>
        </p:spPr>
        <p:txBody>
          <a:bodyPr wrap="square" rtlCol="0">
            <a:spAutoFit/>
          </a:bodyPr>
          <a:lstStyle/>
          <a:p>
            <a:r>
              <a:rPr lang="es-ES" dirty="0"/>
              <a:t>Permiten escribir código asíncrono de forma más similar a como se escribe el código síncrono:</a:t>
            </a:r>
          </a:p>
        </p:txBody>
      </p:sp>
      <p:sp>
        <p:nvSpPr>
          <p:cNvPr id="12" name="CuadroTexto 11"/>
          <p:cNvSpPr txBox="1"/>
          <p:nvPr/>
        </p:nvSpPr>
        <p:spPr>
          <a:xfrm>
            <a:off x="2555875" y="3121860"/>
            <a:ext cx="4884453" cy="923330"/>
          </a:xfrm>
          <a:prstGeom prst="rect">
            <a:avLst/>
          </a:prstGeom>
          <a:noFill/>
        </p:spPr>
        <p:txBody>
          <a:bodyPr wrap="square" rtlCol="0">
            <a:spAutoFit/>
          </a:bodyPr>
          <a:lstStyle/>
          <a:p>
            <a:r>
              <a:rPr lang="es-ES" dirty="0"/>
              <a:t>La función asíncrona retorna inmediatamente y ese retorno se trata como un proxy cuyo valor se obtendrá en el futuro</a:t>
            </a:r>
          </a:p>
        </p:txBody>
      </p:sp>
      <p:cxnSp>
        <p:nvCxnSpPr>
          <p:cNvPr id="14" name="Conector angular 13"/>
          <p:cNvCxnSpPr>
            <a:stCxn id="10" idx="1"/>
            <a:endCxn id="12" idx="1"/>
          </p:cNvCxnSpPr>
          <p:nvPr/>
        </p:nvCxnSpPr>
        <p:spPr>
          <a:xfrm rot="10800000" flipH="1" flipV="1">
            <a:off x="1155033" y="2565391"/>
            <a:ext cx="1400842" cy="1018133"/>
          </a:xfrm>
          <a:prstGeom prst="bentConnector3">
            <a:avLst>
              <a:gd name="adj1" fmla="val -16319"/>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924025" y="4474094"/>
            <a:ext cx="3432949" cy="646331"/>
          </a:xfrm>
          <a:prstGeom prst="rect">
            <a:avLst/>
          </a:prstGeom>
          <a:noFill/>
        </p:spPr>
        <p:txBody>
          <a:bodyPr wrap="square" rtlCol="0">
            <a:spAutoFit/>
          </a:bodyPr>
          <a:lstStyle/>
          <a:p>
            <a:r>
              <a:rPr lang="es-ES" dirty="0"/>
              <a:t>El API de las promesas en Angular corresponde al </a:t>
            </a:r>
            <a:r>
              <a:rPr lang="es-ES" b="1" dirty="0"/>
              <a:t>servicio $q</a:t>
            </a:r>
          </a:p>
        </p:txBody>
      </p:sp>
      <p:sp>
        <p:nvSpPr>
          <p:cNvPr id="22" name="Rectángulo 21"/>
          <p:cNvSpPr/>
          <p:nvPr/>
        </p:nvSpPr>
        <p:spPr>
          <a:xfrm>
            <a:off x="1756978" y="5506872"/>
            <a:ext cx="4132734" cy="369332"/>
          </a:xfrm>
          <a:prstGeom prst="rect">
            <a:avLst/>
          </a:prstGeom>
        </p:spPr>
        <p:txBody>
          <a:bodyPr wrap="none">
            <a:spAutoFit/>
          </a:bodyPr>
          <a:lstStyle/>
          <a:p>
            <a:r>
              <a:rPr lang="es-ES" dirty="0"/>
              <a:t>la biblioteca Q desarrollada por </a:t>
            </a:r>
            <a:r>
              <a:rPr lang="en-US" b="1" dirty="0"/>
              <a:t>Kris </a:t>
            </a:r>
            <a:r>
              <a:rPr lang="en-US" b="1" dirty="0" err="1"/>
              <a:t>Kowal</a:t>
            </a:r>
            <a:endParaRPr lang="es-ES" b="1" dirty="0"/>
          </a:p>
        </p:txBody>
      </p:sp>
      <p:sp>
        <p:nvSpPr>
          <p:cNvPr id="23" name="Rectángulo 22"/>
          <p:cNvSpPr/>
          <p:nvPr/>
        </p:nvSpPr>
        <p:spPr>
          <a:xfrm>
            <a:off x="2227203" y="5832508"/>
            <a:ext cx="3192284" cy="369332"/>
          </a:xfrm>
          <a:prstGeom prst="rect">
            <a:avLst/>
          </a:prstGeom>
        </p:spPr>
        <p:txBody>
          <a:bodyPr wrap="none">
            <a:spAutoFit/>
          </a:bodyPr>
          <a:lstStyle/>
          <a:p>
            <a:r>
              <a:rPr lang="es-ES" dirty="0">
                <a:hlinkClick r:id="rId2"/>
              </a:rPr>
              <a:t>https://github.com/kriskowal/q</a:t>
            </a:r>
            <a:r>
              <a:rPr lang="es-ES" dirty="0"/>
              <a:t> </a:t>
            </a:r>
          </a:p>
        </p:txBody>
      </p:sp>
      <p:pic>
        <p:nvPicPr>
          <p:cNvPr id="6146" name="Picture 2" descr="https://s.gravatar.com/avatar/3c6753e1e589735a0a3a6d417d9553cd?size=496&amp;default=re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426" y="4146683"/>
            <a:ext cx="2073393" cy="20733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coenraets.org/present/es6/img/j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19011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$q</a:t>
            </a:r>
          </a:p>
        </p:txBody>
      </p:sp>
      <p:sp>
        <p:nvSpPr>
          <p:cNvPr id="2" name="Rectángulo 1"/>
          <p:cNvSpPr/>
          <p:nvPr/>
        </p:nvSpPr>
        <p:spPr>
          <a:xfrm>
            <a:off x="1212790" y="2054721"/>
            <a:ext cx="2627642" cy="369332"/>
          </a:xfrm>
          <a:prstGeom prst="rect">
            <a:avLst/>
          </a:prstGeom>
        </p:spPr>
        <p:txBody>
          <a:bodyPr wrap="none">
            <a:spAutoFit/>
          </a:bodyPr>
          <a:lstStyle/>
          <a:p>
            <a:r>
              <a:rPr lang="es-ES" dirty="0" err="1">
                <a:latin typeface="Monospace821BT-Roman"/>
              </a:rPr>
              <a:t>var</a:t>
            </a:r>
            <a:r>
              <a:rPr lang="es-ES" dirty="0">
                <a:latin typeface="Monospace821BT-Roman"/>
              </a:rPr>
              <a:t> </a:t>
            </a:r>
            <a:r>
              <a:rPr lang="es-ES" dirty="0" err="1">
                <a:latin typeface="Monospace821BT-Roman"/>
              </a:rPr>
              <a:t>deferred</a:t>
            </a:r>
            <a:r>
              <a:rPr lang="es-ES" dirty="0">
                <a:latin typeface="Monospace821BT-Roman"/>
              </a:rPr>
              <a:t>=$</a:t>
            </a:r>
            <a:r>
              <a:rPr lang="es-ES" dirty="0" err="1">
                <a:latin typeface="Monospace821BT-Roman"/>
              </a:rPr>
              <a:t>q.defer</a:t>
            </a:r>
            <a:r>
              <a:rPr lang="es-ES" dirty="0">
                <a:latin typeface="Monospace821BT-Roman"/>
              </a:rPr>
              <a:t>();</a:t>
            </a:r>
            <a:endParaRPr lang="es-ES" dirty="0"/>
          </a:p>
        </p:txBody>
      </p:sp>
      <p:sp>
        <p:nvSpPr>
          <p:cNvPr id="5" name="CuadroTexto 4"/>
          <p:cNvSpPr txBox="1"/>
          <p:nvPr/>
        </p:nvSpPr>
        <p:spPr>
          <a:xfrm>
            <a:off x="4990677" y="2054721"/>
            <a:ext cx="1865895" cy="369332"/>
          </a:xfrm>
          <a:prstGeom prst="rect">
            <a:avLst/>
          </a:prstGeom>
          <a:noFill/>
        </p:spPr>
        <p:txBody>
          <a:bodyPr wrap="none" rtlCol="0">
            <a:spAutoFit/>
          </a:bodyPr>
          <a:lstStyle/>
          <a:p>
            <a:r>
              <a:rPr lang="es-ES" dirty="0"/>
              <a:t>crea una promesa</a:t>
            </a:r>
          </a:p>
        </p:txBody>
      </p:sp>
      <p:sp>
        <p:nvSpPr>
          <p:cNvPr id="7" name="Rectángulo 6"/>
          <p:cNvSpPr/>
          <p:nvPr/>
        </p:nvSpPr>
        <p:spPr>
          <a:xfrm>
            <a:off x="2004665" y="2542038"/>
            <a:ext cx="2005677" cy="646331"/>
          </a:xfrm>
          <a:prstGeom prst="rect">
            <a:avLst/>
          </a:prstGeom>
        </p:spPr>
        <p:txBody>
          <a:bodyPr wrap="none">
            <a:spAutoFit/>
          </a:bodyPr>
          <a:lstStyle/>
          <a:p>
            <a:r>
              <a:rPr lang="es-ES" dirty="0" err="1">
                <a:latin typeface="Monospace821BT-Roman"/>
              </a:rPr>
              <a:t>deferred.resolve</a:t>
            </a:r>
            <a:r>
              <a:rPr lang="es-ES" dirty="0">
                <a:latin typeface="Monospace821BT-Roman"/>
              </a:rPr>
              <a:t>()</a:t>
            </a:r>
          </a:p>
          <a:p>
            <a:r>
              <a:rPr lang="es-ES" dirty="0" err="1">
                <a:latin typeface="Monospace821BT-Roman"/>
              </a:rPr>
              <a:t>deferred.reject</a:t>
            </a:r>
            <a:r>
              <a:rPr lang="es-ES" dirty="0">
                <a:latin typeface="Monospace821BT-Roman"/>
              </a:rPr>
              <a:t>()</a:t>
            </a:r>
            <a:endParaRPr lang="es-ES" dirty="0"/>
          </a:p>
        </p:txBody>
      </p:sp>
      <p:sp>
        <p:nvSpPr>
          <p:cNvPr id="9" name="CuadroTexto 8"/>
          <p:cNvSpPr txBox="1"/>
          <p:nvPr/>
        </p:nvSpPr>
        <p:spPr>
          <a:xfrm>
            <a:off x="4990677" y="2542038"/>
            <a:ext cx="3426595" cy="646331"/>
          </a:xfrm>
          <a:prstGeom prst="rect">
            <a:avLst/>
          </a:prstGeom>
          <a:noFill/>
        </p:spPr>
        <p:txBody>
          <a:bodyPr wrap="square" rtlCol="0">
            <a:spAutoFit/>
          </a:bodyPr>
          <a:lstStyle/>
          <a:p>
            <a:r>
              <a:rPr lang="es-ES" dirty="0"/>
              <a:t>resuelve la promesa en un sentido u otro al cabo del tiempo</a:t>
            </a:r>
          </a:p>
        </p:txBody>
      </p:sp>
      <p:sp>
        <p:nvSpPr>
          <p:cNvPr id="11" name="Rectángulo 10"/>
          <p:cNvSpPr/>
          <p:nvPr/>
        </p:nvSpPr>
        <p:spPr>
          <a:xfrm>
            <a:off x="777406" y="1344345"/>
            <a:ext cx="2454518" cy="369332"/>
          </a:xfrm>
          <a:prstGeom prst="rect">
            <a:avLst/>
          </a:prstGeom>
        </p:spPr>
        <p:txBody>
          <a:bodyPr wrap="none">
            <a:spAutoFit/>
          </a:bodyPr>
          <a:lstStyle/>
          <a:p>
            <a:r>
              <a:rPr lang="es-ES" dirty="0" err="1">
                <a:latin typeface="Monospace821BT-Roman"/>
              </a:rPr>
              <a:t>function</a:t>
            </a:r>
            <a:r>
              <a:rPr lang="es-ES" dirty="0">
                <a:latin typeface="Monospace821BT-Roman"/>
              </a:rPr>
              <a:t> </a:t>
            </a:r>
            <a:r>
              <a:rPr lang="es-ES" dirty="0" err="1">
                <a:latin typeface="Monospace821BT-Roman"/>
              </a:rPr>
              <a:t>getPromise</a:t>
            </a:r>
            <a:r>
              <a:rPr lang="es-ES" dirty="0">
                <a:latin typeface="Monospace821BT-Roman"/>
              </a:rPr>
              <a:t>()</a:t>
            </a:r>
            <a:endParaRPr lang="es-ES" dirty="0"/>
          </a:p>
        </p:txBody>
      </p:sp>
      <p:sp>
        <p:nvSpPr>
          <p:cNvPr id="15" name="Rectángulo 14"/>
          <p:cNvSpPr/>
          <p:nvPr/>
        </p:nvSpPr>
        <p:spPr>
          <a:xfrm>
            <a:off x="1212790" y="3275988"/>
            <a:ext cx="2459776" cy="369332"/>
          </a:xfrm>
          <a:prstGeom prst="rect">
            <a:avLst/>
          </a:prstGeom>
        </p:spPr>
        <p:txBody>
          <a:bodyPr wrap="none">
            <a:spAutoFit/>
          </a:bodyPr>
          <a:lstStyle/>
          <a:p>
            <a:r>
              <a:rPr lang="es-ES" dirty="0" err="1"/>
              <a:t>return</a:t>
            </a:r>
            <a:r>
              <a:rPr lang="es-ES" dirty="0"/>
              <a:t> </a:t>
            </a:r>
            <a:r>
              <a:rPr lang="es-ES" dirty="0" err="1"/>
              <a:t>deferred.promise</a:t>
            </a:r>
            <a:endParaRPr lang="es-ES" dirty="0"/>
          </a:p>
        </p:txBody>
      </p:sp>
      <p:sp>
        <p:nvSpPr>
          <p:cNvPr id="16" name="Abrir llave 15"/>
          <p:cNvSpPr/>
          <p:nvPr/>
        </p:nvSpPr>
        <p:spPr>
          <a:xfrm>
            <a:off x="875899" y="2054721"/>
            <a:ext cx="423512" cy="16054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CuadroTexto 16"/>
          <p:cNvSpPr txBox="1"/>
          <p:nvPr/>
        </p:nvSpPr>
        <p:spPr>
          <a:xfrm>
            <a:off x="4862628" y="3290806"/>
            <a:ext cx="2121991" cy="369332"/>
          </a:xfrm>
          <a:prstGeom prst="rect">
            <a:avLst/>
          </a:prstGeom>
          <a:noFill/>
        </p:spPr>
        <p:txBody>
          <a:bodyPr wrap="none" rtlCol="0">
            <a:spAutoFit/>
          </a:bodyPr>
          <a:lstStyle/>
          <a:p>
            <a:r>
              <a:rPr lang="es-ES" dirty="0"/>
              <a:t>devuelve la promesa</a:t>
            </a:r>
          </a:p>
        </p:txBody>
      </p:sp>
      <p:sp>
        <p:nvSpPr>
          <p:cNvPr id="18" name="Rectángulo 17"/>
          <p:cNvSpPr/>
          <p:nvPr/>
        </p:nvSpPr>
        <p:spPr>
          <a:xfrm>
            <a:off x="782747" y="4282076"/>
            <a:ext cx="3038011" cy="369332"/>
          </a:xfrm>
          <a:prstGeom prst="rect">
            <a:avLst/>
          </a:prstGeom>
        </p:spPr>
        <p:txBody>
          <a:bodyPr wrap="none">
            <a:spAutoFit/>
          </a:bodyPr>
          <a:lstStyle/>
          <a:p>
            <a:r>
              <a:rPr lang="es-ES" dirty="0" err="1">
                <a:latin typeface="Monospace821BT-Roman"/>
              </a:rPr>
              <a:t>var</a:t>
            </a:r>
            <a:r>
              <a:rPr lang="es-ES" dirty="0">
                <a:latin typeface="Monospace821BT-Roman"/>
              </a:rPr>
              <a:t> </a:t>
            </a:r>
            <a:r>
              <a:rPr lang="es-ES" dirty="0" err="1">
                <a:latin typeface="Monospace821BT-Roman"/>
              </a:rPr>
              <a:t>promise</a:t>
            </a:r>
            <a:r>
              <a:rPr lang="es-ES" dirty="0">
                <a:latin typeface="Monospace821BT-Roman"/>
              </a:rPr>
              <a:t> = </a:t>
            </a:r>
            <a:r>
              <a:rPr lang="es-ES" dirty="0" err="1">
                <a:latin typeface="Monospace821BT-Roman"/>
              </a:rPr>
              <a:t>getPromise</a:t>
            </a:r>
            <a:r>
              <a:rPr lang="es-ES" dirty="0">
                <a:latin typeface="Monospace821BT-Roman"/>
              </a:rPr>
              <a:t>();</a:t>
            </a:r>
            <a:endParaRPr lang="es-ES" dirty="0"/>
          </a:p>
        </p:txBody>
      </p:sp>
      <p:sp>
        <p:nvSpPr>
          <p:cNvPr id="20" name="Rectángulo 19"/>
          <p:cNvSpPr/>
          <p:nvPr/>
        </p:nvSpPr>
        <p:spPr>
          <a:xfrm>
            <a:off x="1218131" y="4739027"/>
            <a:ext cx="6692930" cy="369332"/>
          </a:xfrm>
          <a:prstGeom prst="rect">
            <a:avLst/>
          </a:prstGeom>
        </p:spPr>
        <p:txBody>
          <a:bodyPr wrap="square">
            <a:spAutoFit/>
          </a:bodyPr>
          <a:lstStyle/>
          <a:p>
            <a:r>
              <a:rPr lang="es-ES" dirty="0" err="1">
                <a:latin typeface="Monospace821BT-Roman"/>
              </a:rPr>
              <a:t>promise.then</a:t>
            </a:r>
            <a:r>
              <a:rPr lang="es-ES" dirty="0">
                <a:latin typeface="Monospace821BT-Roman"/>
              </a:rPr>
              <a:t>(</a:t>
            </a:r>
            <a:r>
              <a:rPr lang="es-ES" dirty="0" err="1">
                <a:latin typeface="Monospace821BT-Roman"/>
              </a:rPr>
              <a:t>successCallback,failureCallback,notifyCallback</a:t>
            </a:r>
            <a:r>
              <a:rPr lang="es-ES" dirty="0">
                <a:latin typeface="Monospace821BT-Roman"/>
              </a:rPr>
              <a:t>);</a:t>
            </a:r>
            <a:endParaRPr lang="es-ES" dirty="0"/>
          </a:p>
        </p:txBody>
      </p:sp>
      <p:sp>
        <p:nvSpPr>
          <p:cNvPr id="21" name="Rectángulo 20"/>
          <p:cNvSpPr/>
          <p:nvPr/>
        </p:nvSpPr>
        <p:spPr>
          <a:xfrm>
            <a:off x="1218131" y="5106541"/>
            <a:ext cx="3147015" cy="369332"/>
          </a:xfrm>
          <a:prstGeom prst="rect">
            <a:avLst/>
          </a:prstGeom>
        </p:spPr>
        <p:txBody>
          <a:bodyPr wrap="none">
            <a:spAutoFit/>
          </a:bodyPr>
          <a:lstStyle/>
          <a:p>
            <a:r>
              <a:rPr lang="es-ES" dirty="0" err="1">
                <a:latin typeface="Monospace821BT-Roman"/>
              </a:rPr>
              <a:t>promise.catch</a:t>
            </a:r>
            <a:r>
              <a:rPr lang="es-ES" dirty="0">
                <a:latin typeface="Monospace821BT-Roman"/>
              </a:rPr>
              <a:t>(</a:t>
            </a:r>
            <a:r>
              <a:rPr lang="es-ES" dirty="0" err="1">
                <a:latin typeface="Monospace821BT-Roman"/>
              </a:rPr>
              <a:t>errorCallback</a:t>
            </a:r>
            <a:r>
              <a:rPr lang="es-ES" dirty="0">
                <a:latin typeface="Monospace821BT-Roman"/>
              </a:rPr>
              <a:t>)</a:t>
            </a:r>
            <a:endParaRPr lang="es-ES" dirty="0"/>
          </a:p>
        </p:txBody>
      </p:sp>
      <p:sp>
        <p:nvSpPr>
          <p:cNvPr id="26" name="Rectángulo 25"/>
          <p:cNvSpPr/>
          <p:nvPr/>
        </p:nvSpPr>
        <p:spPr>
          <a:xfrm>
            <a:off x="1218131" y="5475873"/>
            <a:ext cx="2646878" cy="369332"/>
          </a:xfrm>
          <a:prstGeom prst="rect">
            <a:avLst/>
          </a:prstGeom>
        </p:spPr>
        <p:txBody>
          <a:bodyPr wrap="none">
            <a:spAutoFit/>
          </a:bodyPr>
          <a:lstStyle/>
          <a:p>
            <a:r>
              <a:rPr lang="es-ES" dirty="0" err="1">
                <a:latin typeface="Monospace821BT-Roman"/>
              </a:rPr>
              <a:t>promise.finally</a:t>
            </a:r>
            <a:r>
              <a:rPr lang="es-ES" dirty="0">
                <a:latin typeface="Monospace821BT-Roman"/>
              </a:rPr>
              <a:t>(</a:t>
            </a:r>
            <a:r>
              <a:rPr lang="es-ES" dirty="0" err="1">
                <a:latin typeface="Monospace821BT-Roman"/>
              </a:rPr>
              <a:t>callback</a:t>
            </a:r>
            <a:r>
              <a:rPr lang="es-ES" dirty="0">
                <a:latin typeface="Monospace821BT-Roman"/>
              </a:rPr>
              <a:t>)</a:t>
            </a:r>
            <a:endParaRPr lang="es-ES" dirty="0"/>
          </a:p>
        </p:txBody>
      </p:sp>
      <p:pic>
        <p:nvPicPr>
          <p:cNvPr id="22"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8067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ES6</a:t>
            </a:r>
          </a:p>
        </p:txBody>
      </p:sp>
      <p:pic>
        <p:nvPicPr>
          <p:cNvPr id="22"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007310" y="1357700"/>
            <a:ext cx="3097130" cy="369332"/>
          </a:xfrm>
          <a:prstGeom prst="rect">
            <a:avLst/>
          </a:prstGeom>
          <a:noFill/>
        </p:spPr>
        <p:txBody>
          <a:bodyPr wrap="none" rtlCol="0">
            <a:spAutoFit/>
          </a:bodyPr>
          <a:lstStyle/>
          <a:p>
            <a:r>
              <a:rPr lang="es-ES" dirty="0"/>
              <a:t>Implementación:  new </a:t>
            </a:r>
            <a:r>
              <a:rPr lang="es-ES" dirty="0" err="1"/>
              <a:t>Promise</a:t>
            </a:r>
            <a:endParaRPr lang="es-ES" dirty="0"/>
          </a:p>
        </p:txBody>
      </p:sp>
      <p:sp>
        <p:nvSpPr>
          <p:cNvPr id="6" name="Rectangle 1"/>
          <p:cNvSpPr>
            <a:spLocks noChangeArrowheads="1"/>
          </p:cNvSpPr>
          <p:nvPr/>
        </p:nvSpPr>
        <p:spPr bwMode="auto">
          <a:xfrm>
            <a:off x="1824649" y="4123087"/>
            <a:ext cx="6611874" cy="1477328"/>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err="1">
                <a:ln>
                  <a:noFill/>
                </a:ln>
                <a:solidFill>
                  <a:srgbClr val="0077AA"/>
                </a:solidFill>
                <a:effectLst/>
                <a:latin typeface="Consolas" panose="020B0609020204030204" pitchFamily="49" charset="0"/>
              </a:rPr>
              <a:t>function</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DD4A68"/>
                </a:solidFill>
                <a:effectLst/>
                <a:latin typeface="Consolas" panose="020B0609020204030204" pitchFamily="49" charset="0"/>
              </a:rPr>
              <a:t>hacerAlgoPromesa</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0077AA"/>
                </a:solidFill>
                <a:effectLst/>
                <a:latin typeface="Consolas" panose="020B0609020204030204" pitchFamily="49" charset="0"/>
              </a:rPr>
              <a:t>	</a:t>
            </a:r>
            <a:r>
              <a:rPr kumimoji="0" lang="es-ES" altLang="es-ES" sz="1600" b="0" i="0" u="none" strike="noStrike" cap="none" normalizeH="0" baseline="0" dirty="0" err="1">
                <a:ln>
                  <a:noFill/>
                </a:ln>
                <a:solidFill>
                  <a:srgbClr val="0077AA"/>
                </a:solidFill>
                <a:effectLst/>
                <a:latin typeface="Consolas" panose="020B0609020204030204" pitchFamily="49" charset="0"/>
              </a:rPr>
              <a:t>return</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0077AA"/>
                </a:solidFill>
                <a:effectLst/>
                <a:latin typeface="Consolas" panose="020B0609020204030204" pitchFamily="49" charset="0"/>
              </a:rPr>
              <a:t>new</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000000"/>
                </a:solidFill>
                <a:effectLst/>
                <a:latin typeface="Consolas" panose="020B0609020204030204" pitchFamily="49" charset="0"/>
              </a:rPr>
              <a:t>Promise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0077AA"/>
                </a:solidFill>
                <a:effectLst/>
                <a:latin typeface="Consolas" panose="020B0609020204030204" pitchFamily="49" charset="0"/>
              </a:rPr>
              <a:t>function</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err="1">
                <a:ln>
                  <a:noFill/>
                </a:ln>
                <a:solidFill>
                  <a:srgbClr val="000000"/>
                </a:solidFill>
                <a:effectLst/>
                <a:latin typeface="Consolas" panose="020B0609020204030204" pitchFamily="49" charset="0"/>
              </a:rPr>
              <a:t>resolve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000000"/>
                </a:solidFill>
                <a:effectLst/>
                <a:latin typeface="Consolas" panose="020B0609020204030204" pitchFamily="49" charset="0"/>
              </a:rPr>
              <a:t>reject</a:t>
            </a:r>
            <a:r>
              <a:rPr kumimoji="0" lang="es-ES" altLang="es-ES"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000000"/>
                </a:solidFill>
                <a:effectLst/>
                <a:latin typeface="Consolas" panose="020B0609020204030204" pitchFamily="49" charset="0"/>
              </a:rPr>
              <a:t>		console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DD4A68"/>
                </a:solidFill>
                <a:effectLst/>
                <a:latin typeface="Consolas" panose="020B0609020204030204" pitchFamily="49" charset="0"/>
              </a:rPr>
              <a:t>log</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669900"/>
                </a:solidFill>
                <a:effectLst/>
                <a:latin typeface="Consolas" panose="020B0609020204030204" pitchFamily="49" charset="0"/>
              </a:rPr>
              <a:t>'hacer algo que ocupa un tiempo...'</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DD4A68"/>
                </a:solidFill>
                <a:effectLst/>
                <a:latin typeface="Consolas" panose="020B0609020204030204" pitchFamily="49" charset="0"/>
              </a:rPr>
              <a:t>		</a:t>
            </a:r>
            <a:r>
              <a:rPr kumimoji="0" lang="es-ES" altLang="es-ES" sz="1600" b="0" i="0" u="none" strike="noStrike" cap="none" normalizeH="0" baseline="0" dirty="0" err="1">
                <a:ln>
                  <a:noFill/>
                </a:ln>
                <a:solidFill>
                  <a:srgbClr val="DD4A68"/>
                </a:solidFill>
                <a:effectLst/>
                <a:latin typeface="Consolas" panose="020B0609020204030204" pitchFamily="49" charset="0"/>
              </a:rPr>
              <a:t>setTimeout</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err="1">
                <a:ln>
                  <a:noFill/>
                </a:ln>
                <a:solidFill>
                  <a:srgbClr val="000000"/>
                </a:solidFill>
                <a:effectLst/>
                <a:latin typeface="Consolas" panose="020B0609020204030204" pitchFamily="49" charset="0"/>
              </a:rPr>
              <a:t>resolve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990055"/>
                </a:solidFill>
                <a:effectLst/>
                <a:latin typeface="Consolas" panose="020B0609020204030204" pitchFamily="49" charset="0"/>
              </a:rPr>
              <a:t>1000</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999999"/>
                </a:solidFill>
                <a:effectLst/>
                <a:latin typeface="Consolas" panose="020B0609020204030204" pitchFamily="49" charset="0"/>
              </a:rPr>
              <a:t>	})</a:t>
            </a:r>
            <a:r>
              <a:rPr kumimoji="0" lang="es-ES" altLang="es-E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050" b="0" i="0" u="none" strike="noStrike" cap="none" normalizeH="0" baseline="0" dirty="0">
                <a:ln>
                  <a:noFill/>
                </a:ln>
                <a:solidFill>
                  <a:schemeClr val="tx1"/>
                </a:solidFill>
                <a:effectLst/>
              </a:rPr>
              <a:t> </a:t>
            </a:r>
            <a:endParaRPr kumimoji="0" lang="es-ES" altLang="es-ES" sz="36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1308124" y="1889880"/>
            <a:ext cx="6361918" cy="1754326"/>
          </a:xfrm>
          <a:prstGeom prst="rect">
            <a:avLst/>
          </a:prstGeom>
        </p:spPr>
        <p:txBody>
          <a:bodyPr wrap="square">
            <a:spAutoFit/>
          </a:bodyPr>
          <a:lstStyle/>
          <a:p>
            <a:r>
              <a:rPr lang="es-ES" dirty="0"/>
              <a:t>el objeto promesa recibe como parámetros dos funciones:</a:t>
            </a:r>
          </a:p>
          <a:p>
            <a:endParaRPr lang="es-ES" dirty="0"/>
          </a:p>
          <a:p>
            <a:pPr marL="285750" indent="-285750">
              <a:buFont typeface="Arial" panose="020B0604020202020204" pitchFamily="34" charset="0"/>
              <a:buChar char="•"/>
            </a:pPr>
            <a:r>
              <a:rPr lang="es-ES" dirty="0"/>
              <a:t>La función "</a:t>
            </a:r>
            <a:r>
              <a:rPr lang="es-ES" dirty="0" err="1"/>
              <a:t>resolve</a:t>
            </a:r>
            <a:r>
              <a:rPr lang="es-ES" dirty="0"/>
              <a:t>": se ejecuta cuando queremos finalizar la promesa con éxito.</a:t>
            </a:r>
          </a:p>
          <a:p>
            <a:pPr marL="285750" indent="-285750">
              <a:buFont typeface="Arial" panose="020B0604020202020204" pitchFamily="34" charset="0"/>
              <a:buChar char="•"/>
            </a:pPr>
            <a:r>
              <a:rPr lang="es-ES" dirty="0"/>
              <a:t>La función "</a:t>
            </a:r>
            <a:r>
              <a:rPr lang="es-ES" dirty="0" err="1"/>
              <a:t>reject</a:t>
            </a:r>
            <a:r>
              <a:rPr lang="es-ES" dirty="0"/>
              <a:t>": se ejecuta cuando queremos finalizar una promesa informando de un caso de fracaso.</a:t>
            </a:r>
          </a:p>
        </p:txBody>
      </p:sp>
    </p:spTree>
    <p:extLst>
      <p:ext uri="{BB962C8B-B14F-4D97-AF65-F5344CB8AC3E}">
        <p14:creationId xmlns:p14="http://schemas.microsoft.com/office/powerpoint/2010/main" val="16032441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ES6</a:t>
            </a:r>
          </a:p>
        </p:txBody>
      </p:sp>
      <p:pic>
        <p:nvPicPr>
          <p:cNvPr id="22"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007310" y="1357700"/>
            <a:ext cx="1160254" cy="369332"/>
          </a:xfrm>
          <a:prstGeom prst="rect">
            <a:avLst/>
          </a:prstGeom>
          <a:noFill/>
        </p:spPr>
        <p:txBody>
          <a:bodyPr wrap="none" rtlCol="0">
            <a:spAutoFit/>
          </a:bodyPr>
          <a:lstStyle/>
          <a:p>
            <a:r>
              <a:rPr lang="es-ES" dirty="0"/>
              <a:t>Utilización</a:t>
            </a:r>
          </a:p>
        </p:txBody>
      </p:sp>
      <p:sp>
        <p:nvSpPr>
          <p:cNvPr id="8" name="Rectángulo 7"/>
          <p:cNvSpPr/>
          <p:nvPr/>
        </p:nvSpPr>
        <p:spPr>
          <a:xfrm>
            <a:off x="1308124" y="1984883"/>
            <a:ext cx="6361918" cy="1754326"/>
          </a:xfrm>
          <a:prstGeom prst="rect">
            <a:avLst/>
          </a:prstGeom>
        </p:spPr>
        <p:txBody>
          <a:bodyPr wrap="square">
            <a:spAutoFit/>
          </a:bodyPr>
          <a:lstStyle/>
          <a:p>
            <a:r>
              <a:rPr lang="es-ES" dirty="0"/>
              <a:t>a la función que retorna el objeto promesa se le encadenan dos:</a:t>
            </a:r>
          </a:p>
          <a:p>
            <a:endParaRPr lang="es-ES" dirty="0"/>
          </a:p>
          <a:p>
            <a:pPr marL="285750" indent="-285750">
              <a:buFont typeface="Arial" panose="020B0604020202020204" pitchFamily="34" charset="0"/>
              <a:buChar char="•"/>
            </a:pPr>
            <a:r>
              <a:rPr lang="es-ES" dirty="0"/>
              <a:t>.</a:t>
            </a:r>
            <a:r>
              <a:rPr lang="es-ES" dirty="0" err="1"/>
              <a:t>then</a:t>
            </a:r>
            <a:r>
              <a:rPr lang="es-ES" dirty="0"/>
              <a:t> : la función que se ejecutará cuando la promesa haya finalizado con éxito.</a:t>
            </a:r>
          </a:p>
          <a:p>
            <a:pPr marL="285750" indent="-285750">
              <a:buFont typeface="Arial" panose="020B0604020202020204" pitchFamily="34" charset="0"/>
              <a:buChar char="•"/>
            </a:pPr>
            <a:r>
              <a:rPr lang="es-ES" dirty="0"/>
              <a:t>.catch : la función que se ejecutara cuando la promesa haya finalizado informando de un caso de fracaso.</a:t>
            </a:r>
          </a:p>
        </p:txBody>
      </p:sp>
      <p:sp>
        <p:nvSpPr>
          <p:cNvPr id="2" name="Rectangle 1"/>
          <p:cNvSpPr>
            <a:spLocks noChangeArrowheads="1"/>
          </p:cNvSpPr>
          <p:nvPr/>
        </p:nvSpPr>
        <p:spPr bwMode="auto">
          <a:xfrm>
            <a:off x="1482998" y="4103904"/>
            <a:ext cx="6270171" cy="984885"/>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err="1">
                <a:ln>
                  <a:noFill/>
                </a:ln>
                <a:solidFill>
                  <a:srgbClr val="DD4A68"/>
                </a:solidFill>
                <a:effectLst/>
                <a:latin typeface="Consolas" panose="020B0609020204030204" pitchFamily="49" charset="0"/>
              </a:rPr>
              <a:t>hacerAlgoPromesa</a:t>
            </a:r>
            <a:r>
              <a:rPr kumimoji="0" lang="es-ES" altLang="es-ES"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err="1">
                <a:ln>
                  <a:noFill/>
                </a:ln>
                <a:solidFill>
                  <a:srgbClr val="DD4A68"/>
                </a:solidFill>
                <a:effectLst/>
                <a:latin typeface="Consolas" panose="020B0609020204030204" pitchFamily="49" charset="0"/>
              </a:rPr>
              <a:t>then</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0077AA"/>
                </a:solidFill>
                <a:effectLst/>
                <a:latin typeface="Consolas" panose="020B0609020204030204" pitchFamily="49" charset="0"/>
              </a:rPr>
              <a:t>function</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console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DD4A68"/>
                </a:solidFill>
                <a:effectLst/>
                <a:latin typeface="Consolas" panose="020B0609020204030204" pitchFamily="49" charset="0"/>
              </a:rPr>
              <a:t>log</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669900"/>
                </a:solidFill>
                <a:effectLst/>
                <a:latin typeface="Consolas" panose="020B0609020204030204" pitchFamily="49" charset="0"/>
              </a:rPr>
              <a:t>'la promesa terminó.'</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050" b="0" i="0" u="none" strike="noStrike" cap="none" normalizeH="0" baseline="0" dirty="0">
                <a:ln>
                  <a:noFill/>
                </a:ln>
                <a:solidFill>
                  <a:schemeClr val="tx1"/>
                </a:solidFill>
                <a:effectLst/>
              </a:rPr>
              <a:t> </a:t>
            </a:r>
          </a:p>
          <a:p>
            <a:pPr lvl="0" eaLnBrk="0" fontAlgn="base" hangingPunct="0">
              <a:spcBef>
                <a:spcPct val="0"/>
              </a:spcBef>
              <a:spcAft>
                <a:spcPct val="0"/>
              </a:spcAft>
            </a:pPr>
            <a:r>
              <a:rPr lang="es-ES" altLang="es-ES" sz="1600" dirty="0">
                <a:solidFill>
                  <a:srgbClr val="999999"/>
                </a:solidFill>
                <a:latin typeface="Consolas" panose="020B0609020204030204" pitchFamily="49" charset="0"/>
              </a:rPr>
              <a:t>.</a:t>
            </a:r>
            <a:r>
              <a:rPr lang="es-ES" altLang="es-ES" sz="1600" dirty="0">
                <a:solidFill>
                  <a:srgbClr val="DD4A68"/>
                </a:solidFill>
                <a:latin typeface="Consolas" panose="020B0609020204030204" pitchFamily="49" charset="0"/>
              </a:rPr>
              <a:t>catch</a:t>
            </a:r>
            <a:r>
              <a:rPr lang="es-ES" altLang="es-ES" sz="1600" dirty="0">
                <a:solidFill>
                  <a:srgbClr val="999999"/>
                </a:solidFill>
                <a:latin typeface="Consolas" panose="020B0609020204030204" pitchFamily="49" charset="0"/>
              </a:rPr>
              <a:t>(</a:t>
            </a:r>
            <a:r>
              <a:rPr lang="es-ES" altLang="es-ES" sz="1600" dirty="0">
                <a:solidFill>
                  <a:srgbClr val="000000"/>
                </a:solidFill>
                <a:latin typeface="Consolas" panose="020B0609020204030204" pitchFamily="49" charset="0"/>
              </a:rPr>
              <a:t> </a:t>
            </a:r>
            <a:r>
              <a:rPr lang="es-ES" altLang="es-ES" sz="1600" dirty="0" err="1">
                <a:solidFill>
                  <a:srgbClr val="0077AA"/>
                </a:solidFill>
                <a:latin typeface="Consolas" panose="020B0609020204030204" pitchFamily="49" charset="0"/>
              </a:rPr>
              <a:t>function</a:t>
            </a:r>
            <a:r>
              <a:rPr lang="es-ES" altLang="es-ES" sz="1600" dirty="0">
                <a:solidFill>
                  <a:srgbClr val="999999"/>
                </a:solidFill>
                <a:latin typeface="Consolas" panose="020B0609020204030204" pitchFamily="49" charset="0"/>
              </a:rPr>
              <a:t>()</a:t>
            </a:r>
            <a:r>
              <a:rPr lang="es-ES" altLang="es-ES" sz="1600" dirty="0">
                <a:solidFill>
                  <a:srgbClr val="000000"/>
                </a:solidFill>
                <a:latin typeface="Consolas" panose="020B0609020204030204" pitchFamily="49" charset="0"/>
              </a:rPr>
              <a:t> </a:t>
            </a:r>
            <a:r>
              <a:rPr lang="es-ES" altLang="es-ES" sz="1600" dirty="0">
                <a:solidFill>
                  <a:srgbClr val="999999"/>
                </a:solidFill>
                <a:latin typeface="Consolas" panose="020B0609020204030204" pitchFamily="49" charset="0"/>
              </a:rPr>
              <a:t>{</a:t>
            </a:r>
            <a:r>
              <a:rPr lang="es-ES" altLang="es-ES" sz="1600" dirty="0">
                <a:solidFill>
                  <a:srgbClr val="000000"/>
                </a:solidFill>
                <a:latin typeface="Consolas" panose="020B0609020204030204" pitchFamily="49" charset="0"/>
              </a:rPr>
              <a:t> console</a:t>
            </a:r>
            <a:r>
              <a:rPr lang="es-ES" altLang="es-ES" sz="1600" dirty="0">
                <a:solidFill>
                  <a:srgbClr val="999999"/>
                </a:solidFill>
                <a:latin typeface="Consolas" panose="020B0609020204030204" pitchFamily="49" charset="0"/>
              </a:rPr>
              <a:t>.</a:t>
            </a:r>
            <a:r>
              <a:rPr lang="es-ES" altLang="es-ES" sz="1600" dirty="0">
                <a:solidFill>
                  <a:srgbClr val="DD4A68"/>
                </a:solidFill>
                <a:latin typeface="Consolas" panose="020B0609020204030204" pitchFamily="49" charset="0"/>
              </a:rPr>
              <a:t>log</a:t>
            </a:r>
            <a:r>
              <a:rPr lang="es-ES" altLang="es-ES" sz="1600" dirty="0">
                <a:solidFill>
                  <a:srgbClr val="999999"/>
                </a:solidFill>
                <a:latin typeface="Consolas" panose="020B0609020204030204" pitchFamily="49" charset="0"/>
              </a:rPr>
              <a:t>(</a:t>
            </a:r>
            <a:r>
              <a:rPr lang="es-ES" altLang="es-ES" sz="1600" dirty="0">
                <a:solidFill>
                  <a:srgbClr val="669900"/>
                </a:solidFill>
                <a:latin typeface="Consolas" panose="020B0609020204030204" pitchFamily="49" charset="0"/>
              </a:rPr>
              <a:t>'la promesa fracasó.'</a:t>
            </a:r>
            <a:r>
              <a:rPr lang="es-ES" altLang="es-ES" sz="1600" dirty="0">
                <a:solidFill>
                  <a:srgbClr val="999999"/>
                </a:solidFill>
                <a:latin typeface="Consolas" panose="020B0609020204030204" pitchFamily="49" charset="0"/>
              </a:rPr>
              <a:t>);</a:t>
            </a:r>
            <a:endParaRPr kumimoji="0" lang="es-ES" altLang="es-E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61339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de promesas en ES6</a:t>
            </a:r>
          </a:p>
        </p:txBody>
      </p:sp>
      <p:pic>
        <p:nvPicPr>
          <p:cNvPr id="10" name="Imagen 9"/>
          <p:cNvPicPr>
            <a:picLocks noChangeAspect="1"/>
          </p:cNvPicPr>
          <p:nvPr/>
        </p:nvPicPr>
        <p:blipFill>
          <a:blip r:embed="rId2"/>
          <a:stretch>
            <a:fillRect/>
          </a:stretch>
        </p:blipFill>
        <p:spPr>
          <a:xfrm>
            <a:off x="1756806" y="1601437"/>
            <a:ext cx="6556380" cy="4193721"/>
          </a:xfrm>
          <a:prstGeom prst="rect">
            <a:avLst/>
          </a:prstGeom>
        </p:spPr>
      </p:pic>
    </p:spTree>
    <p:extLst>
      <p:ext uri="{BB962C8B-B14F-4D97-AF65-F5344CB8AC3E}">
        <p14:creationId xmlns:p14="http://schemas.microsoft.com/office/powerpoint/2010/main" val="38053416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de promesas</a:t>
            </a:r>
          </a:p>
        </p:txBody>
      </p:sp>
      <p:pic>
        <p:nvPicPr>
          <p:cNvPr id="4" name="Imagen 3"/>
          <p:cNvPicPr>
            <a:picLocks noChangeAspect="1"/>
          </p:cNvPicPr>
          <p:nvPr/>
        </p:nvPicPr>
        <p:blipFill>
          <a:blip r:embed="rId2"/>
          <a:stretch>
            <a:fillRect/>
          </a:stretch>
        </p:blipFill>
        <p:spPr>
          <a:xfrm>
            <a:off x="3200050" y="1935631"/>
            <a:ext cx="3590925" cy="638175"/>
          </a:xfrm>
          <a:prstGeom prst="rect">
            <a:avLst/>
          </a:prstGeom>
        </p:spPr>
        <p:style>
          <a:lnRef idx="0">
            <a:schemeClr val="dk1"/>
          </a:lnRef>
          <a:fillRef idx="3">
            <a:schemeClr val="dk1"/>
          </a:fillRef>
          <a:effectRef idx="3">
            <a:schemeClr val="dk1"/>
          </a:effectRef>
          <a:fontRef idx="minor">
            <a:schemeClr val="lt1"/>
          </a:fontRef>
        </p:style>
      </p:pic>
      <p:pic>
        <p:nvPicPr>
          <p:cNvPr id="5" name="Imagen 4"/>
          <p:cNvPicPr>
            <a:picLocks noChangeAspect="1"/>
          </p:cNvPicPr>
          <p:nvPr/>
        </p:nvPicPr>
        <p:blipFill>
          <a:blip r:embed="rId3"/>
          <a:stretch>
            <a:fillRect/>
          </a:stretch>
        </p:blipFill>
        <p:spPr>
          <a:xfrm>
            <a:off x="3200050" y="2957496"/>
            <a:ext cx="3286125" cy="581025"/>
          </a:xfrm>
          <a:prstGeom prst="rect">
            <a:avLst/>
          </a:prstGeom>
        </p:spPr>
        <p:style>
          <a:lnRef idx="0">
            <a:schemeClr val="dk1"/>
          </a:lnRef>
          <a:fillRef idx="3">
            <a:schemeClr val="dk1"/>
          </a:fillRef>
          <a:effectRef idx="3">
            <a:schemeClr val="dk1"/>
          </a:effectRef>
          <a:fontRef idx="minor">
            <a:schemeClr val="lt1"/>
          </a:fontRef>
        </p:style>
      </p:pic>
      <p:pic>
        <p:nvPicPr>
          <p:cNvPr id="6" name="Imagen 5"/>
          <p:cNvPicPr>
            <a:picLocks noChangeAspect="1"/>
          </p:cNvPicPr>
          <p:nvPr/>
        </p:nvPicPr>
        <p:blipFill>
          <a:blip r:embed="rId4"/>
          <a:stretch>
            <a:fillRect/>
          </a:stretch>
        </p:blipFill>
        <p:spPr>
          <a:xfrm>
            <a:off x="3176237" y="4047339"/>
            <a:ext cx="3333750" cy="552450"/>
          </a:xfrm>
          <a:prstGeom prst="rect">
            <a:avLst/>
          </a:prstGeom>
        </p:spPr>
        <p:style>
          <a:lnRef idx="0">
            <a:schemeClr val="dk1"/>
          </a:lnRef>
          <a:fillRef idx="3">
            <a:schemeClr val="dk1"/>
          </a:fillRef>
          <a:effectRef idx="3">
            <a:schemeClr val="dk1"/>
          </a:effectRef>
          <a:fontRef idx="minor">
            <a:schemeClr val="lt1"/>
          </a:fontRef>
        </p:style>
      </p:pic>
      <p:sp>
        <p:nvSpPr>
          <p:cNvPr id="7" name="Rectángulo 6"/>
          <p:cNvSpPr/>
          <p:nvPr/>
        </p:nvSpPr>
        <p:spPr>
          <a:xfrm>
            <a:off x="3301466" y="2030931"/>
            <a:ext cx="1472665" cy="154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4843112" y="3063373"/>
            <a:ext cx="1472665" cy="154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p:nvPicPr>
        <p:blipFill>
          <a:blip r:embed="rId5"/>
          <a:stretch>
            <a:fillRect/>
          </a:stretch>
        </p:blipFill>
        <p:spPr>
          <a:xfrm>
            <a:off x="3200050" y="5223208"/>
            <a:ext cx="3838575" cy="542925"/>
          </a:xfrm>
          <a:prstGeom prst="rect">
            <a:avLst/>
          </a:prstGeom>
        </p:spPr>
        <p:style>
          <a:lnRef idx="0">
            <a:schemeClr val="dk1"/>
          </a:lnRef>
          <a:fillRef idx="3">
            <a:schemeClr val="dk1"/>
          </a:fillRef>
          <a:effectRef idx="3">
            <a:schemeClr val="dk1"/>
          </a:effectRef>
          <a:fontRef idx="minor">
            <a:schemeClr val="lt1"/>
          </a:fontRef>
        </p:style>
      </p:pic>
      <p:cxnSp>
        <p:nvCxnSpPr>
          <p:cNvPr id="11" name="Conector angular 10"/>
          <p:cNvCxnSpPr>
            <a:stCxn id="7" idx="1"/>
            <a:endCxn id="5" idx="1"/>
          </p:cNvCxnSpPr>
          <p:nvPr/>
        </p:nvCxnSpPr>
        <p:spPr>
          <a:xfrm rot="10800000" flipV="1">
            <a:off x="3200050" y="2107933"/>
            <a:ext cx="101416" cy="1140076"/>
          </a:xfrm>
          <a:prstGeom prst="bentConnector3">
            <a:avLst>
              <a:gd name="adj1" fmla="val 3254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p:cNvCxnSpPr>
            <a:stCxn id="8" idx="3"/>
            <a:endCxn id="9" idx="3"/>
          </p:cNvCxnSpPr>
          <p:nvPr/>
        </p:nvCxnSpPr>
        <p:spPr>
          <a:xfrm>
            <a:off x="6315777" y="3140375"/>
            <a:ext cx="722848" cy="2354296"/>
          </a:xfrm>
          <a:prstGeom prst="bentConnector3">
            <a:avLst>
              <a:gd name="adj1" fmla="val 1316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5" idx="2"/>
            <a:endCxn id="6" idx="0"/>
          </p:cNvCxnSpPr>
          <p:nvPr/>
        </p:nvCxnSpPr>
        <p:spPr>
          <a:xfrm flipH="1">
            <a:off x="4843112" y="3538521"/>
            <a:ext cx="1" cy="508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32221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Servicio $http</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737914" y="2375375"/>
            <a:ext cx="3523199" cy="923330"/>
          </a:xfrm>
          <a:prstGeom prst="rect">
            <a:avLst/>
          </a:prstGeom>
        </p:spPr>
        <p:txBody>
          <a:bodyPr wrap="square">
            <a:spAutoFit/>
          </a:bodyPr>
          <a:lstStyle/>
          <a:p>
            <a:pPr marL="285750" indent="-285750">
              <a:buFont typeface="Arial" panose="020B0604020202020204" pitchFamily="34" charset="0"/>
              <a:buChar char="•"/>
            </a:pPr>
            <a:r>
              <a:rPr lang="es-ES" dirty="0"/>
              <a:t>vía el objeto </a:t>
            </a:r>
            <a:r>
              <a:rPr lang="es-ES" b="1" dirty="0"/>
              <a:t>XMLHttpRequest</a:t>
            </a:r>
            <a:br>
              <a:rPr lang="es-ES" b="1" dirty="0"/>
            </a:br>
            <a:r>
              <a:rPr lang="es-ES" dirty="0"/>
              <a:t>(nativo de JavaScript)</a:t>
            </a:r>
          </a:p>
          <a:p>
            <a:pPr marL="285750" indent="-285750">
              <a:buFont typeface="Arial" panose="020B0604020202020204" pitchFamily="34" charset="0"/>
              <a:buChar char="•"/>
            </a:pPr>
            <a:r>
              <a:rPr lang="es-ES" dirty="0"/>
              <a:t>vía JSONP.</a:t>
            </a:r>
          </a:p>
        </p:txBody>
      </p:sp>
      <p:sp>
        <p:nvSpPr>
          <p:cNvPr id="5" name="Rectángulo 4"/>
          <p:cNvSpPr/>
          <p:nvPr/>
        </p:nvSpPr>
        <p:spPr>
          <a:xfrm>
            <a:off x="914944" y="1408237"/>
            <a:ext cx="7146485" cy="369332"/>
          </a:xfrm>
          <a:prstGeom prst="rect">
            <a:avLst/>
          </a:prstGeom>
        </p:spPr>
        <p:txBody>
          <a:bodyPr wrap="square">
            <a:spAutoFit/>
          </a:bodyPr>
          <a:lstStyle/>
          <a:p>
            <a:r>
              <a:rPr lang="es-ES" dirty="0"/>
              <a:t>servicio  incluido como funcionalidad en el núcleo de AngularJS</a:t>
            </a:r>
          </a:p>
        </p:txBody>
      </p:sp>
      <p:sp>
        <p:nvSpPr>
          <p:cNvPr id="6" name="Rectángulo 5"/>
          <p:cNvSpPr/>
          <p:nvPr/>
        </p:nvSpPr>
        <p:spPr>
          <a:xfrm>
            <a:off x="914944" y="1813172"/>
            <a:ext cx="6650154" cy="369332"/>
          </a:xfrm>
          <a:prstGeom prst="rect">
            <a:avLst/>
          </a:prstGeom>
        </p:spPr>
        <p:txBody>
          <a:bodyPr wrap="none">
            <a:spAutoFit/>
          </a:bodyPr>
          <a:lstStyle/>
          <a:p>
            <a:r>
              <a:rPr lang="es-ES" dirty="0"/>
              <a:t>permite comunicación asincrónica mediante el protocolo HTTP (</a:t>
            </a:r>
            <a:r>
              <a:rPr lang="es-ES" b="1" dirty="0"/>
              <a:t>Ajax</a:t>
            </a:r>
            <a:r>
              <a:rPr lang="es-ES" dirty="0"/>
              <a:t>)</a:t>
            </a:r>
          </a:p>
        </p:txBody>
      </p:sp>
      <p:sp>
        <p:nvSpPr>
          <p:cNvPr id="7" name="Rectángulo 6"/>
          <p:cNvSpPr/>
          <p:nvPr/>
        </p:nvSpPr>
        <p:spPr>
          <a:xfrm>
            <a:off x="2436126" y="3703640"/>
            <a:ext cx="3159457" cy="646331"/>
          </a:xfrm>
          <a:prstGeom prst="rect">
            <a:avLst/>
          </a:prstGeom>
        </p:spPr>
        <p:txBody>
          <a:bodyPr wrap="square">
            <a:spAutoFit/>
          </a:bodyPr>
          <a:lstStyle/>
          <a:p>
            <a:r>
              <a:rPr lang="es-ES" dirty="0"/>
              <a:t>Incluye diversos métodos alternativos o atajos (</a:t>
            </a:r>
            <a:r>
              <a:rPr lang="en-US" i="1" dirty="0"/>
              <a:t>shortcuts</a:t>
            </a:r>
            <a:r>
              <a:rPr lang="es-ES" dirty="0"/>
              <a:t>) </a:t>
            </a:r>
          </a:p>
        </p:txBody>
      </p:sp>
      <p:sp>
        <p:nvSpPr>
          <p:cNvPr id="8" name="Rectángulo 7"/>
          <p:cNvSpPr/>
          <p:nvPr/>
        </p:nvSpPr>
        <p:spPr>
          <a:xfrm>
            <a:off x="6471246" y="2687977"/>
            <a:ext cx="1590183" cy="2031325"/>
          </a:xfrm>
          <a:prstGeom prst="rect">
            <a:avLst/>
          </a:prstGeom>
        </p:spPr>
        <p:txBody>
          <a:bodyPr wrap="square">
            <a:spAutoFit/>
          </a:bodyPr>
          <a:lstStyle/>
          <a:p>
            <a:r>
              <a:rPr lang="es-ES" noProof="1"/>
              <a:t>$http.get()</a:t>
            </a:r>
          </a:p>
          <a:p>
            <a:r>
              <a:rPr lang="es-ES" noProof="1"/>
              <a:t>$http.post()</a:t>
            </a:r>
          </a:p>
          <a:p>
            <a:r>
              <a:rPr lang="es-ES" noProof="1"/>
              <a:t>$http.put()</a:t>
            </a:r>
          </a:p>
          <a:p>
            <a:r>
              <a:rPr lang="es-ES" noProof="1"/>
              <a:t>$http.delete()</a:t>
            </a:r>
          </a:p>
          <a:p>
            <a:r>
              <a:rPr lang="es-ES" noProof="1"/>
              <a:t>$http.jsonp()</a:t>
            </a:r>
          </a:p>
          <a:p>
            <a:r>
              <a:rPr lang="es-ES" noProof="1"/>
              <a:t>$http.head()</a:t>
            </a:r>
          </a:p>
          <a:p>
            <a:r>
              <a:rPr lang="es-ES" noProof="1"/>
              <a:t>$http.patch()</a:t>
            </a:r>
          </a:p>
        </p:txBody>
      </p:sp>
      <p:sp>
        <p:nvSpPr>
          <p:cNvPr id="14" name="Rectángulo 13"/>
          <p:cNvSpPr/>
          <p:nvPr/>
        </p:nvSpPr>
        <p:spPr>
          <a:xfrm>
            <a:off x="1542565" y="5124237"/>
            <a:ext cx="5604947" cy="646331"/>
          </a:xfrm>
          <a:prstGeom prst="rect">
            <a:avLst/>
          </a:prstGeom>
        </p:spPr>
        <p:txBody>
          <a:bodyPr wrap="square">
            <a:spAutoFit/>
          </a:bodyPr>
          <a:lstStyle/>
          <a:p>
            <a:r>
              <a:rPr lang="es-ES" dirty="0"/>
              <a:t>En cualquiera de los casos, devuelve una promesa.</a:t>
            </a:r>
          </a:p>
          <a:p>
            <a:r>
              <a:rPr lang="es-ES" dirty="0"/>
              <a:t>Es por tanto muy similar al soporte de AJAX en JQuery</a:t>
            </a:r>
          </a:p>
        </p:txBody>
      </p:sp>
    </p:spTree>
    <p:extLst>
      <p:ext uri="{BB962C8B-B14F-4D97-AF65-F5344CB8AC3E}">
        <p14:creationId xmlns:p14="http://schemas.microsoft.com/office/powerpoint/2010/main" val="295215480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Uso del servicio $http</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Rectángulo 8"/>
          <p:cNvSpPr/>
          <p:nvPr/>
        </p:nvSpPr>
        <p:spPr>
          <a:xfrm>
            <a:off x="2174057" y="1903430"/>
            <a:ext cx="4572001" cy="646331"/>
          </a:xfrm>
          <a:prstGeom prst="rect">
            <a:avLst/>
          </a:prstGeom>
        </p:spPr>
        <p:txBody>
          <a:bodyPr>
            <a:spAutoFit/>
          </a:bodyPr>
          <a:lstStyle/>
          <a:p>
            <a:r>
              <a:rPr lang="es-ES" noProof="1"/>
              <a:t>controller('AppController',</a:t>
            </a:r>
          </a:p>
          <a:p>
            <a:r>
              <a:rPr lang="es-ES" noProof="1"/>
              <a:t> ['$scope', </a:t>
            </a:r>
            <a:r>
              <a:rPr lang="es-ES" noProof="1">
                <a:solidFill>
                  <a:srgbClr val="C00000"/>
                </a:solidFill>
              </a:rPr>
              <a:t>'$htttp'</a:t>
            </a:r>
            <a:r>
              <a:rPr lang="es-ES" noProof="1"/>
              <a:t>,  function($scope, </a:t>
            </a:r>
            <a:r>
              <a:rPr lang="es-ES" noProof="1">
                <a:solidFill>
                  <a:srgbClr val="C00000"/>
                </a:solidFill>
              </a:rPr>
              <a:t>$http</a:t>
            </a:r>
            <a:r>
              <a:rPr lang="es-ES" noProof="1"/>
              <a:t>){</a:t>
            </a:r>
          </a:p>
        </p:txBody>
      </p:sp>
      <p:sp>
        <p:nvSpPr>
          <p:cNvPr id="11" name="CuadroTexto 10"/>
          <p:cNvSpPr txBox="1"/>
          <p:nvPr/>
        </p:nvSpPr>
        <p:spPr>
          <a:xfrm>
            <a:off x="800017" y="1368465"/>
            <a:ext cx="3660041" cy="369332"/>
          </a:xfrm>
          <a:prstGeom prst="rect">
            <a:avLst/>
          </a:prstGeom>
          <a:noFill/>
        </p:spPr>
        <p:txBody>
          <a:bodyPr wrap="none" rtlCol="0">
            <a:spAutoFit/>
          </a:bodyPr>
          <a:lstStyle/>
          <a:p>
            <a:r>
              <a:rPr lang="es-ES" dirty="0"/>
              <a:t>Inyección del servicio en el </a:t>
            </a:r>
            <a:r>
              <a:rPr lang="en-US" i="1" dirty="0"/>
              <a:t>controller</a:t>
            </a:r>
          </a:p>
        </p:txBody>
      </p:sp>
      <p:sp>
        <p:nvSpPr>
          <p:cNvPr id="12" name="Rectángulo 11"/>
          <p:cNvSpPr/>
          <p:nvPr/>
        </p:nvSpPr>
        <p:spPr>
          <a:xfrm>
            <a:off x="1832630" y="2715394"/>
            <a:ext cx="6462215" cy="646331"/>
          </a:xfrm>
          <a:prstGeom prst="rect">
            <a:avLst/>
          </a:prstGeom>
        </p:spPr>
        <p:txBody>
          <a:bodyPr wrap="square">
            <a:spAutoFit/>
          </a:bodyPr>
          <a:lstStyle/>
          <a:p>
            <a:r>
              <a:rPr lang="es-ES" dirty="0"/>
              <a:t>Con frecuencia el proceso es algo más complejo, al estar mediado por una factoría que define un servicio propio del usuario.</a:t>
            </a:r>
          </a:p>
        </p:txBody>
      </p:sp>
      <p:sp>
        <p:nvSpPr>
          <p:cNvPr id="13" name="CuadroTexto 12"/>
          <p:cNvSpPr txBox="1"/>
          <p:nvPr/>
        </p:nvSpPr>
        <p:spPr>
          <a:xfrm>
            <a:off x="800017" y="3635305"/>
            <a:ext cx="4634154" cy="369332"/>
          </a:xfrm>
          <a:prstGeom prst="rect">
            <a:avLst/>
          </a:prstGeom>
          <a:noFill/>
        </p:spPr>
        <p:txBody>
          <a:bodyPr wrap="none" rtlCol="0">
            <a:spAutoFit/>
          </a:bodyPr>
          <a:lstStyle/>
          <a:p>
            <a:r>
              <a:rPr lang="es-ES" dirty="0"/>
              <a:t>Uso de los métodos que proporciona el servicio</a:t>
            </a:r>
          </a:p>
        </p:txBody>
      </p:sp>
      <p:sp>
        <p:nvSpPr>
          <p:cNvPr id="15" name="Rectángulo 14"/>
          <p:cNvSpPr/>
          <p:nvPr/>
        </p:nvSpPr>
        <p:spPr>
          <a:xfrm>
            <a:off x="1832630" y="4270222"/>
            <a:ext cx="5024817" cy="646331"/>
          </a:xfrm>
          <a:prstGeom prst="rect">
            <a:avLst/>
          </a:prstGeom>
        </p:spPr>
        <p:txBody>
          <a:bodyPr wrap="square">
            <a:spAutoFit/>
          </a:bodyPr>
          <a:lstStyle/>
          <a:p>
            <a:r>
              <a:rPr lang="es-ES" dirty="0"/>
              <a:t>$http([&lt;</a:t>
            </a:r>
            <a:r>
              <a:rPr lang="es-ES" dirty="0" err="1"/>
              <a:t>url</a:t>
            </a:r>
            <a:r>
              <a:rPr lang="es-ES" dirty="0"/>
              <a:t>&gt; ], {&lt;objeto con los parámetros&gt;});</a:t>
            </a:r>
          </a:p>
          <a:p>
            <a:r>
              <a:rPr lang="es-ES" dirty="0"/>
              <a:t>$</a:t>
            </a:r>
            <a:r>
              <a:rPr lang="es-ES" dirty="0" err="1"/>
              <a:t>http.get</a:t>
            </a:r>
            <a:r>
              <a:rPr lang="es-ES" dirty="0"/>
              <a:t>([&lt;</a:t>
            </a:r>
            <a:r>
              <a:rPr lang="es-ES" dirty="0" err="1"/>
              <a:t>url</a:t>
            </a:r>
            <a:r>
              <a:rPr lang="es-ES" dirty="0"/>
              <a:t>&gt; ], {&lt;objeto con los parámetros&gt;});</a:t>
            </a:r>
          </a:p>
        </p:txBody>
      </p:sp>
      <p:sp>
        <p:nvSpPr>
          <p:cNvPr id="16" name="Rectángulo 15"/>
          <p:cNvSpPr/>
          <p:nvPr/>
        </p:nvSpPr>
        <p:spPr>
          <a:xfrm>
            <a:off x="3885399" y="5259233"/>
            <a:ext cx="4273926" cy="923330"/>
          </a:xfrm>
          <a:prstGeom prst="rect">
            <a:avLst/>
          </a:prstGeom>
        </p:spPr>
        <p:txBody>
          <a:bodyPr wrap="square">
            <a:spAutoFit/>
          </a:bodyPr>
          <a:lstStyle/>
          <a:p>
            <a:r>
              <a:rPr lang="en-US" dirty="0"/>
              <a:t>$http( {	method: 'POST', </a:t>
            </a:r>
            <a:br>
              <a:rPr lang="en-US" dirty="0"/>
            </a:br>
            <a:r>
              <a:rPr lang="en-US" dirty="0"/>
              <a:t>	url: '</a:t>
            </a:r>
            <a:r>
              <a:rPr lang="en-US" dirty="0" err="1"/>
              <a:t>memberservices</a:t>
            </a:r>
            <a:r>
              <a:rPr lang="en-US" dirty="0"/>
              <a:t>/register', </a:t>
            </a:r>
          </a:p>
          <a:p>
            <a:r>
              <a:rPr lang="en-US" dirty="0"/>
              <a:t>	data: </a:t>
            </a:r>
            <a:r>
              <a:rPr lang="en-US" dirty="0" err="1"/>
              <a:t>theData</a:t>
            </a:r>
            <a:r>
              <a:rPr lang="en-US" dirty="0"/>
              <a:t>} )</a:t>
            </a:r>
            <a:endParaRPr lang="es-ES" dirty="0"/>
          </a:p>
        </p:txBody>
      </p:sp>
      <p:sp>
        <p:nvSpPr>
          <p:cNvPr id="17" name="CuadroTexto 16"/>
          <p:cNvSpPr txBox="1"/>
          <p:nvPr/>
        </p:nvSpPr>
        <p:spPr>
          <a:xfrm>
            <a:off x="1832630" y="5532813"/>
            <a:ext cx="947695" cy="369332"/>
          </a:xfrm>
          <a:prstGeom prst="rect">
            <a:avLst/>
          </a:prstGeom>
          <a:noFill/>
        </p:spPr>
        <p:txBody>
          <a:bodyPr wrap="none" rtlCol="0">
            <a:spAutoFit/>
          </a:bodyPr>
          <a:lstStyle/>
          <a:p>
            <a:r>
              <a:rPr lang="es-ES" dirty="0"/>
              <a:t>Ejemplo</a:t>
            </a:r>
          </a:p>
        </p:txBody>
      </p:sp>
    </p:spTree>
    <p:extLst>
      <p:ext uri="{BB962C8B-B14F-4D97-AF65-F5344CB8AC3E}">
        <p14:creationId xmlns:p14="http://schemas.microsoft.com/office/powerpoint/2010/main" val="177735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 Doble </a:t>
            </a:r>
            <a:r>
              <a:rPr lang="es-ES" dirty="0" err="1"/>
              <a:t>binding</a:t>
            </a:r>
            <a:endParaRPr lang="es-ES" dirty="0"/>
          </a:p>
        </p:txBody>
      </p:sp>
      <p:sp>
        <p:nvSpPr>
          <p:cNvPr id="4" name="Rectángulo 3"/>
          <p:cNvSpPr/>
          <p:nvPr/>
        </p:nvSpPr>
        <p:spPr>
          <a:xfrm>
            <a:off x="787677" y="2865348"/>
            <a:ext cx="2300080" cy="1200329"/>
          </a:xfrm>
          <a:prstGeom prst="rect">
            <a:avLst/>
          </a:prstGeom>
        </p:spPr>
        <p:txBody>
          <a:bodyPr wrap="square">
            <a:spAutoFit/>
          </a:bodyPr>
          <a:lstStyle/>
          <a:p>
            <a:r>
              <a:rPr lang="es-ES" dirty="0">
                <a:solidFill>
                  <a:srgbClr val="000000"/>
                </a:solidFill>
                <a:latin typeface="Calibri" panose="020F0502020204030204" pitchFamily="34" charset="0"/>
              </a:rPr>
              <a:t>la vista se actualiza automáticamente cuando cambia el modelo, y viceversa</a:t>
            </a:r>
            <a:endParaRPr lang="es-ES" dirty="0">
              <a:solidFill>
                <a:srgbClr val="000000"/>
              </a:solidFill>
              <a:effectLst/>
              <a:latin typeface="Calibri" panose="020F0502020204030204" pitchFamily="34" charset="0"/>
            </a:endParaRPr>
          </a:p>
        </p:txBody>
      </p:sp>
      <p:pic>
        <p:nvPicPr>
          <p:cNvPr id="5" name="Imagen 4"/>
          <p:cNvPicPr>
            <a:picLocks noChangeAspect="1"/>
          </p:cNvPicPr>
          <p:nvPr/>
        </p:nvPicPr>
        <p:blipFill>
          <a:blip r:embed="rId4">
            <a:clrChange>
              <a:clrFrom>
                <a:srgbClr val="FFFFFF"/>
              </a:clrFrom>
              <a:clrTo>
                <a:srgbClr val="FFFFFF">
                  <a:alpha val="0"/>
                </a:srgbClr>
              </a:clrTo>
            </a:clrChange>
          </a:blip>
          <a:stretch>
            <a:fillRect/>
          </a:stretch>
        </p:blipFill>
        <p:spPr>
          <a:xfrm>
            <a:off x="3301159" y="2295362"/>
            <a:ext cx="5223017" cy="3786688"/>
          </a:xfrm>
          <a:prstGeom prst="rect">
            <a:avLst/>
          </a:prstGeom>
        </p:spPr>
      </p:pic>
      <p:sp>
        <p:nvSpPr>
          <p:cNvPr id="6" name="Rectángulo 5"/>
          <p:cNvSpPr/>
          <p:nvPr/>
        </p:nvSpPr>
        <p:spPr>
          <a:xfrm>
            <a:off x="787677" y="1326166"/>
            <a:ext cx="3863837" cy="646331"/>
          </a:xfrm>
          <a:prstGeom prst="rect">
            <a:avLst/>
          </a:prstGeom>
        </p:spPr>
        <p:txBody>
          <a:bodyPr wrap="square">
            <a:spAutoFit/>
          </a:bodyPr>
          <a:lstStyle/>
          <a:p>
            <a:r>
              <a:rPr lang="es-ES" b="1" dirty="0">
                <a:solidFill>
                  <a:srgbClr val="000000"/>
                </a:solidFill>
                <a:latin typeface="Calibri" panose="020F0502020204030204" pitchFamily="34" charset="0"/>
              </a:rPr>
              <a:t>Doble </a:t>
            </a:r>
            <a:r>
              <a:rPr lang="en-US" b="1" i="1" dirty="0">
                <a:solidFill>
                  <a:srgbClr val="000000"/>
                </a:solidFill>
                <a:latin typeface="Calibri" panose="020F0502020204030204" pitchFamily="34" charset="0"/>
              </a:rPr>
              <a:t>binding </a:t>
            </a:r>
            <a:r>
              <a:rPr lang="es-ES" dirty="0">
                <a:solidFill>
                  <a:srgbClr val="000000"/>
                </a:solidFill>
                <a:latin typeface="Calibri" panose="020F0502020204030204" pitchFamily="34" charset="0"/>
              </a:rPr>
              <a:t>(</a:t>
            </a:r>
            <a:r>
              <a:rPr lang="en-US" i="1" dirty="0">
                <a:solidFill>
                  <a:srgbClr val="000000"/>
                </a:solidFill>
                <a:latin typeface="Calibri" panose="020F0502020204030204" pitchFamily="34" charset="0"/>
              </a:rPr>
              <a:t>Two-way data binding</a:t>
            </a:r>
            <a:r>
              <a:rPr lang="es-ES" dirty="0">
                <a:solidFill>
                  <a:srgbClr val="000000"/>
                </a:solidFill>
                <a:latin typeface="Calibri" panose="020F0502020204030204" pitchFamily="34" charset="0"/>
              </a:rPr>
              <a:t>)</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entre el interface (vista) y el modelo</a:t>
            </a:r>
          </a:p>
        </p:txBody>
      </p:sp>
      <p:sp>
        <p:nvSpPr>
          <p:cNvPr id="8" name="CuadroTexto 7"/>
          <p:cNvSpPr txBox="1"/>
          <p:nvPr/>
        </p:nvSpPr>
        <p:spPr>
          <a:xfrm>
            <a:off x="787677" y="4770783"/>
            <a:ext cx="2127801" cy="646331"/>
          </a:xfrm>
          <a:prstGeom prst="rect">
            <a:avLst/>
          </a:prstGeom>
          <a:noFill/>
        </p:spPr>
        <p:txBody>
          <a:bodyPr wrap="square" rtlCol="0">
            <a:spAutoFit/>
          </a:bodyPr>
          <a:lstStyle/>
          <a:p>
            <a:r>
              <a:rPr lang="es-ES" dirty="0"/>
              <a:t>Técnica frecuente en </a:t>
            </a:r>
            <a:r>
              <a:rPr lang="es-ES" i="1" dirty="0"/>
              <a:t>Flex / </a:t>
            </a:r>
            <a:r>
              <a:rPr lang="en-US" i="1" dirty="0"/>
              <a:t>ActionScript</a:t>
            </a:r>
          </a:p>
        </p:txBody>
      </p:sp>
    </p:spTree>
    <p:extLst>
      <p:ext uri="{BB962C8B-B14F-4D97-AF65-F5344CB8AC3E}">
        <p14:creationId xmlns:p14="http://schemas.microsoft.com/office/powerpoint/2010/main" val="26078031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Gestión de la respuesta</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116502" y="1292820"/>
            <a:ext cx="6457073" cy="923330"/>
          </a:xfrm>
          <a:prstGeom prst="rect">
            <a:avLst/>
          </a:prstGeom>
        </p:spPr>
        <p:txBody>
          <a:bodyPr wrap="square">
            <a:spAutoFit/>
          </a:bodyPr>
          <a:lstStyle/>
          <a:p>
            <a:r>
              <a:rPr lang="es-ES" dirty="0"/>
              <a:t>$http en cualquiera de sus variantes da lugar a un objeto "promesa" por lo que disponemos de diversos métodos para gestionarla</a:t>
            </a:r>
          </a:p>
        </p:txBody>
      </p:sp>
      <p:sp>
        <p:nvSpPr>
          <p:cNvPr id="5" name="Rectángulo 4"/>
          <p:cNvSpPr/>
          <p:nvPr/>
        </p:nvSpPr>
        <p:spPr>
          <a:xfrm>
            <a:off x="2195293" y="2216150"/>
            <a:ext cx="5719477" cy="923330"/>
          </a:xfrm>
          <a:prstGeom prst="rect">
            <a:avLst/>
          </a:prstGeom>
        </p:spPr>
        <p:txBody>
          <a:bodyPr wrap="square">
            <a:spAutoFit/>
          </a:bodyPr>
          <a:lstStyle/>
          <a:p>
            <a:r>
              <a:rPr lang="en-US" dirty="0"/>
              <a:t>.</a:t>
            </a:r>
            <a:r>
              <a:rPr lang="en-US" b="1" dirty="0"/>
              <a:t>success</a:t>
            </a:r>
            <a:r>
              <a:rPr lang="en-US" dirty="0"/>
              <a:t>( function (data, status, headers, </a:t>
            </a:r>
            <a:r>
              <a:rPr lang="en-US" noProof="1"/>
              <a:t>conifg</a:t>
            </a:r>
            <a:r>
              <a:rPr lang="en-US" dirty="0"/>
              <a:t>))</a:t>
            </a:r>
          </a:p>
          <a:p>
            <a:r>
              <a:rPr lang="en-US" dirty="0"/>
              <a:t>.</a:t>
            </a:r>
            <a:r>
              <a:rPr lang="en-US" b="1" dirty="0"/>
              <a:t>error</a:t>
            </a:r>
            <a:r>
              <a:rPr lang="en-US" dirty="0"/>
              <a:t>( function (data, status, headers, </a:t>
            </a:r>
            <a:r>
              <a:rPr lang="en-US" noProof="1"/>
              <a:t>conifg</a:t>
            </a:r>
            <a:r>
              <a:rPr lang="en-US" dirty="0"/>
              <a:t>))</a:t>
            </a:r>
          </a:p>
          <a:p>
            <a:r>
              <a:rPr lang="en-US" dirty="0"/>
              <a:t>.</a:t>
            </a:r>
            <a:r>
              <a:rPr lang="en-US" b="1" dirty="0"/>
              <a:t>finally</a:t>
            </a:r>
            <a:r>
              <a:rPr lang="en-US" dirty="0"/>
              <a:t>( function (data, status, headers, </a:t>
            </a:r>
            <a:r>
              <a:rPr lang="en-US" noProof="1"/>
              <a:t>conifg</a:t>
            </a:r>
            <a:r>
              <a:rPr lang="en-US" dirty="0"/>
              <a:t>))</a:t>
            </a:r>
          </a:p>
        </p:txBody>
      </p:sp>
      <p:sp>
        <p:nvSpPr>
          <p:cNvPr id="6" name="CuadroTexto 5"/>
          <p:cNvSpPr txBox="1"/>
          <p:nvPr/>
        </p:nvSpPr>
        <p:spPr>
          <a:xfrm>
            <a:off x="1116502" y="3462645"/>
            <a:ext cx="6798268" cy="1200329"/>
          </a:xfrm>
          <a:prstGeom prst="rect">
            <a:avLst/>
          </a:prstGeom>
          <a:noFill/>
        </p:spPr>
        <p:txBody>
          <a:bodyPr wrap="square" rtlCol="0">
            <a:spAutoFit/>
          </a:bodyPr>
          <a:lstStyle/>
          <a:p>
            <a:r>
              <a:rPr lang="es-ES" dirty="0"/>
              <a:t>Para cualquiera de los posibles resultados de la promesa, cuando esta se resuelva, los métodos correspondientes tienen como parámetro una función </a:t>
            </a:r>
            <a:r>
              <a:rPr lang="en-US" i="1" dirty="0"/>
              <a:t>callback</a:t>
            </a:r>
            <a:r>
              <a:rPr lang="es-ES" dirty="0"/>
              <a:t>, que a su vez tiene 4 parámetros, entre los que destacan</a:t>
            </a:r>
          </a:p>
        </p:txBody>
      </p:sp>
      <p:sp>
        <p:nvSpPr>
          <p:cNvPr id="7" name="Rectángulo 6"/>
          <p:cNvSpPr/>
          <p:nvPr/>
        </p:nvSpPr>
        <p:spPr>
          <a:xfrm>
            <a:off x="1603612" y="4822365"/>
            <a:ext cx="6175612" cy="923330"/>
          </a:xfrm>
          <a:prstGeom prst="rect">
            <a:avLst/>
          </a:prstGeom>
        </p:spPr>
        <p:txBody>
          <a:bodyPr wrap="square">
            <a:spAutoFit/>
          </a:bodyPr>
          <a:lstStyle/>
          <a:p>
            <a:pPr marL="285750" indent="-285750">
              <a:buFont typeface="Arial" panose="020B0604020202020204" pitchFamily="34" charset="0"/>
              <a:buChar char="•"/>
            </a:pPr>
            <a:r>
              <a:rPr lang="es-ES" b="1" dirty="0"/>
              <a:t>data</a:t>
            </a:r>
            <a:r>
              <a:rPr lang="es-ES" dirty="0"/>
              <a:t>: Un objeto JavaScript correspondiente a los datos JSON que ha recibido, ya procesados por </a:t>
            </a:r>
            <a:r>
              <a:rPr lang="es-ES" dirty="0" err="1"/>
              <a:t>JSON.parse</a:t>
            </a:r>
            <a:r>
              <a:rPr lang="es-ES" dirty="0"/>
              <a:t>()</a:t>
            </a:r>
          </a:p>
          <a:p>
            <a:pPr marL="285750" indent="-285750">
              <a:buFont typeface="Arial" panose="020B0604020202020204" pitchFamily="34" charset="0"/>
              <a:buChar char="•"/>
            </a:pPr>
            <a:r>
              <a:rPr lang="es-ES" b="1" dirty="0"/>
              <a:t>status</a:t>
            </a:r>
            <a:r>
              <a:rPr lang="es-ES" dirty="0"/>
              <a:t>: Es el estado HTTP que ha retornado. </a:t>
            </a:r>
          </a:p>
        </p:txBody>
      </p:sp>
    </p:spTree>
    <p:extLst>
      <p:ext uri="{BB962C8B-B14F-4D97-AF65-F5344CB8AC3E}">
        <p14:creationId xmlns:p14="http://schemas.microsoft.com/office/powerpoint/2010/main" val="12422935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Países: consumo de un servicio</a:t>
            </a:r>
          </a:p>
        </p:txBody>
      </p:sp>
      <p:pic>
        <p:nvPicPr>
          <p:cNvPr id="2" name="Imagen 1"/>
          <p:cNvPicPr>
            <a:picLocks noChangeAspect="1"/>
          </p:cNvPicPr>
          <p:nvPr/>
        </p:nvPicPr>
        <p:blipFill>
          <a:blip r:embed="rId2"/>
          <a:stretch>
            <a:fillRect/>
          </a:stretch>
        </p:blipFill>
        <p:spPr>
          <a:xfrm>
            <a:off x="2345634" y="1682266"/>
            <a:ext cx="5939251" cy="3921125"/>
          </a:xfrm>
          <a:prstGeom prst="rect">
            <a:avLst/>
          </a:prstGeom>
        </p:spPr>
      </p:pic>
    </p:spTree>
    <p:extLst>
      <p:ext uri="{BB962C8B-B14F-4D97-AF65-F5344CB8AC3E}">
        <p14:creationId xmlns:p14="http://schemas.microsoft.com/office/powerpoint/2010/main" val="41150116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$http</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1295759" y="1226653"/>
            <a:ext cx="5897705" cy="369332"/>
          </a:xfrm>
          <a:prstGeom prst="rect">
            <a:avLst/>
          </a:prstGeom>
          <a:noFill/>
        </p:spPr>
        <p:txBody>
          <a:bodyPr wrap="none" rtlCol="0">
            <a:spAutoFit/>
          </a:bodyPr>
          <a:lstStyle/>
          <a:p>
            <a:r>
              <a:rPr lang="es-ES" dirty="0"/>
              <a:t>Refactorización del código que utiliza XMLHttpRequest(AJAX)</a:t>
            </a:r>
          </a:p>
        </p:txBody>
      </p:sp>
      <p:sp>
        <p:nvSpPr>
          <p:cNvPr id="5" name="Rectángulo 4"/>
          <p:cNvSpPr/>
          <p:nvPr/>
        </p:nvSpPr>
        <p:spPr>
          <a:xfrm>
            <a:off x="1423231" y="4567089"/>
            <a:ext cx="6735772" cy="2031325"/>
          </a:xfrm>
          <a:prstGeom prst="rect">
            <a:avLst/>
          </a:prstGeom>
        </p:spPr>
        <p:txBody>
          <a:bodyPr wrap="square">
            <a:spAutoFit/>
          </a:bodyPr>
          <a:lstStyle/>
          <a:p>
            <a:r>
              <a:rPr lang="es-ES" sz="1400" dirty="0" err="1"/>
              <a:t>angular.module</a:t>
            </a:r>
            <a:r>
              <a:rPr lang="es-ES" sz="1400" dirty="0"/>
              <a:t>('</a:t>
            </a:r>
            <a:r>
              <a:rPr lang="es-ES" sz="1400" dirty="0" err="1"/>
              <a:t>mainApp</a:t>
            </a:r>
            <a:r>
              <a:rPr lang="es-ES" sz="1400" dirty="0"/>
              <a:t>').</a:t>
            </a:r>
            <a:r>
              <a:rPr lang="es-ES" sz="1400" dirty="0" err="1"/>
              <a:t>factory</a:t>
            </a:r>
            <a:r>
              <a:rPr lang="es-ES" sz="1400" dirty="0"/>
              <a:t>('</a:t>
            </a:r>
            <a:r>
              <a:rPr lang="es-ES" sz="1400" b="1" dirty="0" err="1">
                <a:solidFill>
                  <a:srgbClr val="FF0000"/>
                </a:solidFill>
              </a:rPr>
              <a:t>weatherService</a:t>
            </a:r>
            <a:r>
              <a:rPr lang="es-ES" sz="1400" dirty="0"/>
              <a:t>', </a:t>
            </a:r>
            <a:r>
              <a:rPr lang="es-ES" sz="1400" dirty="0" err="1"/>
              <a:t>function</a:t>
            </a:r>
            <a:r>
              <a:rPr lang="es-ES" sz="1400" dirty="0"/>
              <a:t>($http) {</a:t>
            </a:r>
          </a:p>
          <a:p>
            <a:pPr lvl="1"/>
            <a:r>
              <a:rPr lang="es-ES" sz="1400" dirty="0" err="1"/>
              <a:t>return</a:t>
            </a:r>
            <a:r>
              <a:rPr lang="es-ES" sz="1400" dirty="0"/>
              <a:t> {</a:t>
            </a:r>
          </a:p>
          <a:p>
            <a:pPr lvl="2"/>
            <a:r>
              <a:rPr lang="es-ES" sz="1400" dirty="0" err="1"/>
              <a:t>getWeather</a:t>
            </a:r>
            <a:r>
              <a:rPr lang="es-ES" sz="1400" dirty="0"/>
              <a:t>: </a:t>
            </a:r>
            <a:r>
              <a:rPr lang="es-ES" sz="1400" dirty="0" err="1"/>
              <a:t>function</a:t>
            </a:r>
            <a:r>
              <a:rPr lang="es-ES" sz="1400" dirty="0"/>
              <a:t>(</a:t>
            </a:r>
            <a:r>
              <a:rPr lang="es-ES" sz="1400" dirty="0" err="1"/>
              <a:t>city</a:t>
            </a:r>
            <a:r>
              <a:rPr lang="es-ES" sz="1400" dirty="0"/>
              <a:t>, country) {</a:t>
            </a:r>
          </a:p>
          <a:p>
            <a:pPr lvl="3"/>
            <a:r>
              <a:rPr lang="es-ES" sz="1400" dirty="0" err="1"/>
              <a:t>var</a:t>
            </a:r>
            <a:r>
              <a:rPr lang="es-ES" sz="1400" dirty="0"/>
              <a:t> </a:t>
            </a:r>
            <a:r>
              <a:rPr lang="es-ES" sz="1400" dirty="0" err="1"/>
              <a:t>query</a:t>
            </a:r>
            <a:r>
              <a:rPr lang="es-ES" sz="1400" dirty="0"/>
              <a:t> = 'q=' + </a:t>
            </a:r>
            <a:r>
              <a:rPr lang="es-ES" sz="1400" dirty="0" err="1"/>
              <a:t>city</a:t>
            </a:r>
            <a:r>
              <a:rPr lang="es-ES" sz="1400" dirty="0"/>
              <a:t> + ',' + country;</a:t>
            </a:r>
          </a:p>
          <a:p>
            <a:pPr lvl="3"/>
            <a:r>
              <a:rPr lang="es-ES" sz="1400" dirty="0" err="1"/>
              <a:t>return</a:t>
            </a:r>
            <a:r>
              <a:rPr lang="es-ES" sz="1400" dirty="0"/>
              <a:t> $</a:t>
            </a:r>
            <a:r>
              <a:rPr lang="es-ES" sz="1400" dirty="0" err="1"/>
              <a:t>http.get</a:t>
            </a:r>
            <a:r>
              <a:rPr lang="es-ES" sz="1400" dirty="0"/>
              <a:t>('http://api.openweathermap.org/data/2.5/</a:t>
            </a:r>
            <a:r>
              <a:rPr lang="es-ES" sz="1400" dirty="0" err="1"/>
              <a:t>weather</a:t>
            </a:r>
            <a:r>
              <a:rPr lang="es-ES" sz="1400" dirty="0"/>
              <a:t>?' + </a:t>
            </a:r>
            <a:r>
              <a:rPr lang="es-ES" sz="1400" dirty="0" err="1"/>
              <a:t>query</a:t>
            </a:r>
            <a:r>
              <a:rPr lang="es-ES" sz="1400" dirty="0"/>
              <a:t>,{</a:t>
            </a:r>
            <a:r>
              <a:rPr lang="es-ES" sz="1400" dirty="0" err="1"/>
              <a:t>cache:true</a:t>
            </a:r>
            <a:r>
              <a:rPr lang="es-ES" sz="1400" dirty="0"/>
              <a:t>});</a:t>
            </a:r>
          </a:p>
          <a:p>
            <a:pPr lvl="2"/>
            <a:r>
              <a:rPr lang="es-ES" sz="1400" dirty="0"/>
              <a:t>}</a:t>
            </a:r>
          </a:p>
          <a:p>
            <a:pPr lvl="1"/>
            <a:r>
              <a:rPr lang="es-ES" sz="1400" dirty="0"/>
              <a:t>}</a:t>
            </a:r>
          </a:p>
          <a:p>
            <a:r>
              <a:rPr lang="es-ES" sz="1400" dirty="0"/>
              <a:t>});</a:t>
            </a:r>
          </a:p>
        </p:txBody>
      </p:sp>
      <p:sp>
        <p:nvSpPr>
          <p:cNvPr id="6" name="Rectángulo 5"/>
          <p:cNvSpPr/>
          <p:nvPr/>
        </p:nvSpPr>
        <p:spPr>
          <a:xfrm>
            <a:off x="1657914" y="1789193"/>
            <a:ext cx="7150136" cy="2554545"/>
          </a:xfrm>
          <a:prstGeom prst="rect">
            <a:avLst/>
          </a:prstGeom>
        </p:spPr>
        <p:txBody>
          <a:bodyPr wrap="square">
            <a:spAutoFit/>
          </a:bodyPr>
          <a:lstStyle/>
          <a:p>
            <a:r>
              <a:rPr lang="es-ES" sz="1600" dirty="0" err="1"/>
              <a:t>angular.module</a:t>
            </a:r>
            <a:r>
              <a:rPr lang="es-ES" sz="1600" dirty="0"/>
              <a:t>('</a:t>
            </a:r>
            <a:r>
              <a:rPr lang="es-ES" sz="1600" dirty="0" err="1"/>
              <a:t>mainApp</a:t>
            </a:r>
            <a:r>
              <a:rPr lang="es-ES" sz="1600" dirty="0"/>
              <a:t>')</a:t>
            </a:r>
          </a:p>
          <a:p>
            <a:r>
              <a:rPr lang="es-ES" sz="1600" dirty="0"/>
              <a:t>.</a:t>
            </a:r>
            <a:r>
              <a:rPr lang="es-ES" sz="1600" dirty="0" err="1"/>
              <a:t>controller</a:t>
            </a:r>
            <a:r>
              <a:rPr lang="es-ES" sz="1600" dirty="0"/>
              <a:t>('</a:t>
            </a:r>
            <a:r>
              <a:rPr lang="es-ES" sz="1600" dirty="0" err="1"/>
              <a:t>WeatherController</a:t>
            </a:r>
            <a:r>
              <a:rPr lang="es-ES" sz="1600" dirty="0"/>
              <a:t>', </a:t>
            </a:r>
            <a:r>
              <a:rPr lang="es-ES" sz="1600" dirty="0" err="1"/>
              <a:t>function</a:t>
            </a:r>
            <a:r>
              <a:rPr lang="es-ES" sz="1600" dirty="0"/>
              <a:t>($</a:t>
            </a:r>
            <a:r>
              <a:rPr lang="es-ES" sz="1600" dirty="0" err="1"/>
              <a:t>scope</a:t>
            </a:r>
            <a:r>
              <a:rPr lang="es-ES" sz="1600" dirty="0"/>
              <a:t>, </a:t>
            </a:r>
            <a:r>
              <a:rPr lang="es-ES" sz="1600" b="1" dirty="0" err="1">
                <a:solidFill>
                  <a:srgbClr val="FF0000"/>
                </a:solidFill>
              </a:rPr>
              <a:t>weatherService</a:t>
            </a:r>
            <a:r>
              <a:rPr lang="es-ES" sz="1600" dirty="0"/>
              <a:t>) {</a:t>
            </a:r>
          </a:p>
          <a:p>
            <a:pPr lvl="1"/>
            <a:r>
              <a:rPr lang="es-ES" sz="1600" dirty="0"/>
              <a:t>$</a:t>
            </a:r>
            <a:r>
              <a:rPr lang="es-ES" sz="1600" dirty="0" err="1"/>
              <a:t>scope.getWeather</a:t>
            </a:r>
            <a:r>
              <a:rPr lang="es-ES" sz="1600" dirty="0"/>
              <a:t> = </a:t>
            </a:r>
            <a:r>
              <a:rPr lang="es-ES" sz="1600" dirty="0" err="1"/>
              <a:t>function</a:t>
            </a:r>
            <a:r>
              <a:rPr lang="es-ES" sz="1600" dirty="0"/>
              <a:t>() {</a:t>
            </a:r>
          </a:p>
          <a:p>
            <a:pPr lvl="2"/>
            <a:r>
              <a:rPr lang="es-ES" sz="1600" dirty="0" err="1"/>
              <a:t>weatherService.getWeather</a:t>
            </a:r>
            <a:r>
              <a:rPr lang="es-ES" sz="1600" dirty="0"/>
              <a:t>($</a:t>
            </a:r>
            <a:r>
              <a:rPr lang="es-ES" sz="1600" dirty="0" err="1"/>
              <a:t>scope.city</a:t>
            </a:r>
            <a:r>
              <a:rPr lang="es-ES" sz="1600" dirty="0"/>
              <a:t>, $</a:t>
            </a:r>
            <a:r>
              <a:rPr lang="es-ES" sz="1600" dirty="0" err="1"/>
              <a:t>scope.country</a:t>
            </a:r>
            <a:r>
              <a:rPr lang="es-ES" sz="1600" dirty="0"/>
              <a:t>)</a:t>
            </a:r>
          </a:p>
          <a:p>
            <a:pPr lvl="2"/>
            <a:r>
              <a:rPr lang="es-ES" sz="1600" dirty="0"/>
              <a:t>.</a:t>
            </a:r>
            <a:r>
              <a:rPr lang="es-ES" sz="1600" dirty="0" err="1">
                <a:solidFill>
                  <a:srgbClr val="FF0000"/>
                </a:solidFill>
              </a:rPr>
              <a:t>success</a:t>
            </a:r>
            <a:r>
              <a:rPr lang="es-ES" sz="1600" dirty="0"/>
              <a:t>(</a:t>
            </a:r>
            <a:r>
              <a:rPr lang="es-ES" sz="1600" dirty="0" err="1"/>
              <a:t>function</a:t>
            </a:r>
            <a:r>
              <a:rPr lang="es-ES" sz="1600" dirty="0"/>
              <a:t>(data) {</a:t>
            </a:r>
          </a:p>
          <a:p>
            <a:pPr lvl="2"/>
            <a:r>
              <a:rPr lang="es-ES" sz="1600" dirty="0"/>
              <a:t>      $</a:t>
            </a:r>
            <a:r>
              <a:rPr lang="es-ES" sz="1600" dirty="0" err="1"/>
              <a:t>scope.weatherDescription</a:t>
            </a:r>
            <a:r>
              <a:rPr lang="es-ES" sz="1600" dirty="0"/>
              <a:t> = </a:t>
            </a:r>
            <a:r>
              <a:rPr lang="es-ES" sz="1600" dirty="0" err="1"/>
              <a:t>data.weather</a:t>
            </a:r>
            <a:r>
              <a:rPr lang="es-ES" sz="1600" dirty="0"/>
              <a:t>[0].</a:t>
            </a:r>
            <a:r>
              <a:rPr lang="es-ES" sz="1600" dirty="0" err="1"/>
              <a:t>description</a:t>
            </a:r>
            <a:r>
              <a:rPr lang="es-ES" sz="1600" dirty="0"/>
              <a:t>;})</a:t>
            </a:r>
          </a:p>
          <a:p>
            <a:pPr lvl="2"/>
            <a:r>
              <a:rPr lang="es-ES" sz="1600" dirty="0"/>
              <a:t>.</a:t>
            </a:r>
            <a:r>
              <a:rPr lang="es-ES" sz="1600" dirty="0">
                <a:solidFill>
                  <a:srgbClr val="FF0000"/>
                </a:solidFill>
              </a:rPr>
              <a:t>error</a:t>
            </a:r>
            <a:r>
              <a:rPr lang="es-ES" sz="1600" dirty="0"/>
              <a:t>(</a:t>
            </a:r>
            <a:r>
              <a:rPr lang="es-ES" sz="1600" dirty="0" err="1"/>
              <a:t>function</a:t>
            </a:r>
            <a:r>
              <a:rPr lang="es-ES" sz="1600" dirty="0"/>
              <a:t>() {</a:t>
            </a:r>
          </a:p>
          <a:p>
            <a:pPr lvl="2"/>
            <a:r>
              <a:rPr lang="es-ES" sz="1600" dirty="0"/>
              <a:t>      $</a:t>
            </a:r>
            <a:r>
              <a:rPr lang="es-ES" sz="1600" dirty="0" err="1"/>
              <a:t>scope.weatherDescription</a:t>
            </a:r>
            <a:r>
              <a:rPr lang="es-ES" sz="1600" dirty="0"/>
              <a:t> = "</a:t>
            </a:r>
            <a:r>
              <a:rPr lang="es-ES" sz="1600" dirty="0" err="1"/>
              <a:t>Could</a:t>
            </a:r>
            <a:r>
              <a:rPr lang="es-ES" sz="1600" dirty="0"/>
              <a:t> </a:t>
            </a:r>
            <a:r>
              <a:rPr lang="es-ES" sz="1600" dirty="0" err="1"/>
              <a:t>not</a:t>
            </a:r>
            <a:r>
              <a:rPr lang="es-ES" sz="1600" dirty="0"/>
              <a:t> </a:t>
            </a:r>
            <a:r>
              <a:rPr lang="es-ES" sz="1600" dirty="0" err="1"/>
              <a:t>obtain</a:t>
            </a:r>
            <a:r>
              <a:rPr lang="es-ES" sz="1600" dirty="0"/>
              <a:t> data";});</a:t>
            </a:r>
          </a:p>
          <a:p>
            <a:pPr lvl="1"/>
            <a:r>
              <a:rPr lang="es-ES" sz="1600" dirty="0"/>
              <a:t>  }</a:t>
            </a:r>
          </a:p>
          <a:p>
            <a:r>
              <a:rPr lang="es-ES" sz="1600" dirty="0"/>
              <a:t>});</a:t>
            </a:r>
          </a:p>
        </p:txBody>
      </p:sp>
      <p:sp>
        <p:nvSpPr>
          <p:cNvPr id="7" name="Rectángulo 6"/>
          <p:cNvSpPr/>
          <p:nvPr/>
        </p:nvSpPr>
        <p:spPr>
          <a:xfrm>
            <a:off x="669593" y="2978863"/>
            <a:ext cx="1252331" cy="369332"/>
          </a:xfrm>
          <a:prstGeom prst="rect">
            <a:avLst/>
          </a:prstGeom>
        </p:spPr>
        <p:txBody>
          <a:bodyPr wrap="none">
            <a:spAutoFit/>
          </a:bodyPr>
          <a:lstStyle/>
          <a:p>
            <a:r>
              <a:rPr lang="en-US" dirty="0"/>
              <a:t>deprecated</a:t>
            </a:r>
            <a:endParaRPr lang="es-ES" dirty="0"/>
          </a:p>
        </p:txBody>
      </p:sp>
      <p:cxnSp>
        <p:nvCxnSpPr>
          <p:cNvPr id="9" name="Conector recto de flecha 8"/>
          <p:cNvCxnSpPr/>
          <p:nvPr/>
        </p:nvCxnSpPr>
        <p:spPr>
          <a:xfrm flipV="1">
            <a:off x="1921924" y="2978863"/>
            <a:ext cx="71102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a:off x="1921924" y="3163529"/>
            <a:ext cx="730687" cy="26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6479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$http</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924232" y="1226653"/>
            <a:ext cx="5897705" cy="369332"/>
          </a:xfrm>
          <a:prstGeom prst="rect">
            <a:avLst/>
          </a:prstGeom>
          <a:noFill/>
        </p:spPr>
        <p:txBody>
          <a:bodyPr wrap="none" rtlCol="0">
            <a:spAutoFit/>
          </a:bodyPr>
          <a:lstStyle/>
          <a:p>
            <a:r>
              <a:rPr lang="es-ES" dirty="0"/>
              <a:t>Refactorización del código que utiliza XMLHttpRequest(AJAX)</a:t>
            </a:r>
          </a:p>
        </p:txBody>
      </p:sp>
      <p:sp>
        <p:nvSpPr>
          <p:cNvPr id="5" name="Rectángulo 4"/>
          <p:cNvSpPr/>
          <p:nvPr/>
        </p:nvSpPr>
        <p:spPr>
          <a:xfrm>
            <a:off x="1493569" y="4589960"/>
            <a:ext cx="6735772" cy="2031325"/>
          </a:xfrm>
          <a:prstGeom prst="rect">
            <a:avLst/>
          </a:prstGeom>
        </p:spPr>
        <p:txBody>
          <a:bodyPr wrap="square">
            <a:spAutoFit/>
          </a:bodyPr>
          <a:lstStyle/>
          <a:p>
            <a:r>
              <a:rPr lang="es-ES" sz="1400" dirty="0" err="1"/>
              <a:t>angular.module</a:t>
            </a:r>
            <a:r>
              <a:rPr lang="es-ES" sz="1400" dirty="0"/>
              <a:t>('</a:t>
            </a:r>
            <a:r>
              <a:rPr lang="es-ES" sz="1400" dirty="0" err="1"/>
              <a:t>mainApp</a:t>
            </a:r>
            <a:r>
              <a:rPr lang="es-ES" sz="1400" dirty="0"/>
              <a:t>').</a:t>
            </a:r>
            <a:r>
              <a:rPr lang="es-ES" sz="1400" dirty="0" err="1"/>
              <a:t>factory</a:t>
            </a:r>
            <a:r>
              <a:rPr lang="es-ES" sz="1400" dirty="0"/>
              <a:t>('</a:t>
            </a:r>
            <a:r>
              <a:rPr lang="es-ES" sz="1400" b="1" dirty="0" err="1">
                <a:solidFill>
                  <a:srgbClr val="FF0000"/>
                </a:solidFill>
              </a:rPr>
              <a:t>weatherService</a:t>
            </a:r>
            <a:r>
              <a:rPr lang="es-ES" sz="1400" dirty="0"/>
              <a:t>', </a:t>
            </a:r>
            <a:r>
              <a:rPr lang="es-ES" sz="1400" dirty="0" err="1"/>
              <a:t>function</a:t>
            </a:r>
            <a:r>
              <a:rPr lang="es-ES" sz="1400" dirty="0"/>
              <a:t>($http) {</a:t>
            </a:r>
          </a:p>
          <a:p>
            <a:pPr lvl="1"/>
            <a:r>
              <a:rPr lang="es-ES" sz="1400" dirty="0" err="1"/>
              <a:t>return</a:t>
            </a:r>
            <a:r>
              <a:rPr lang="es-ES" sz="1400" dirty="0"/>
              <a:t> {</a:t>
            </a:r>
          </a:p>
          <a:p>
            <a:pPr lvl="2"/>
            <a:r>
              <a:rPr lang="es-ES" sz="1400" dirty="0" err="1"/>
              <a:t>getWeather</a:t>
            </a:r>
            <a:r>
              <a:rPr lang="es-ES" sz="1400" dirty="0"/>
              <a:t>: </a:t>
            </a:r>
            <a:r>
              <a:rPr lang="es-ES" sz="1400" dirty="0" err="1"/>
              <a:t>function</a:t>
            </a:r>
            <a:r>
              <a:rPr lang="es-ES" sz="1400" dirty="0"/>
              <a:t>(</a:t>
            </a:r>
            <a:r>
              <a:rPr lang="es-ES" sz="1400" dirty="0" err="1"/>
              <a:t>city</a:t>
            </a:r>
            <a:r>
              <a:rPr lang="es-ES" sz="1400" dirty="0"/>
              <a:t>, country) {</a:t>
            </a:r>
          </a:p>
          <a:p>
            <a:pPr lvl="3"/>
            <a:r>
              <a:rPr lang="es-ES" sz="1400" dirty="0" err="1"/>
              <a:t>var</a:t>
            </a:r>
            <a:r>
              <a:rPr lang="es-ES" sz="1400" dirty="0"/>
              <a:t> </a:t>
            </a:r>
            <a:r>
              <a:rPr lang="es-ES" sz="1400" dirty="0" err="1"/>
              <a:t>query</a:t>
            </a:r>
            <a:r>
              <a:rPr lang="es-ES" sz="1400" dirty="0"/>
              <a:t> = 'q=' + </a:t>
            </a:r>
            <a:r>
              <a:rPr lang="es-ES" sz="1400" dirty="0" err="1"/>
              <a:t>city</a:t>
            </a:r>
            <a:r>
              <a:rPr lang="es-ES" sz="1400" dirty="0"/>
              <a:t> + ',' + country;</a:t>
            </a:r>
          </a:p>
          <a:p>
            <a:pPr lvl="3"/>
            <a:r>
              <a:rPr lang="es-ES" sz="1400" dirty="0" err="1"/>
              <a:t>return</a:t>
            </a:r>
            <a:r>
              <a:rPr lang="es-ES" sz="1400" dirty="0"/>
              <a:t> $</a:t>
            </a:r>
            <a:r>
              <a:rPr lang="es-ES" sz="1400" dirty="0" err="1"/>
              <a:t>http.get</a:t>
            </a:r>
            <a:r>
              <a:rPr lang="es-ES" sz="1400" dirty="0"/>
              <a:t>('http://api.openweathermap.org/data/2.5/</a:t>
            </a:r>
            <a:r>
              <a:rPr lang="es-ES" sz="1400" dirty="0" err="1"/>
              <a:t>weather</a:t>
            </a:r>
            <a:r>
              <a:rPr lang="es-ES" sz="1400" dirty="0"/>
              <a:t>?' + </a:t>
            </a:r>
            <a:r>
              <a:rPr lang="es-ES" sz="1400" dirty="0" err="1"/>
              <a:t>query</a:t>
            </a:r>
            <a:r>
              <a:rPr lang="es-ES" sz="1400" dirty="0"/>
              <a:t>,{</a:t>
            </a:r>
            <a:r>
              <a:rPr lang="es-ES" sz="1400" dirty="0" err="1"/>
              <a:t>cache:true</a:t>
            </a:r>
            <a:r>
              <a:rPr lang="es-ES" sz="1400" dirty="0"/>
              <a:t>});</a:t>
            </a:r>
          </a:p>
          <a:p>
            <a:pPr lvl="2"/>
            <a:r>
              <a:rPr lang="es-ES" sz="1400" dirty="0"/>
              <a:t>}</a:t>
            </a:r>
          </a:p>
          <a:p>
            <a:pPr lvl="1"/>
            <a:r>
              <a:rPr lang="es-ES" sz="1400" dirty="0"/>
              <a:t>}</a:t>
            </a:r>
          </a:p>
          <a:p>
            <a:r>
              <a:rPr lang="es-ES" sz="1400" dirty="0"/>
              <a:t>});</a:t>
            </a:r>
          </a:p>
        </p:txBody>
      </p:sp>
      <p:sp>
        <p:nvSpPr>
          <p:cNvPr id="6" name="Rectángulo 5"/>
          <p:cNvSpPr/>
          <p:nvPr/>
        </p:nvSpPr>
        <p:spPr>
          <a:xfrm>
            <a:off x="1286387" y="1789193"/>
            <a:ext cx="7150136" cy="2800767"/>
          </a:xfrm>
          <a:prstGeom prst="rect">
            <a:avLst/>
          </a:prstGeom>
        </p:spPr>
        <p:txBody>
          <a:bodyPr wrap="square">
            <a:spAutoFit/>
          </a:bodyPr>
          <a:lstStyle/>
          <a:p>
            <a:r>
              <a:rPr lang="es-ES" sz="1600" dirty="0" err="1"/>
              <a:t>angular.module</a:t>
            </a:r>
            <a:r>
              <a:rPr lang="es-ES" sz="1600" dirty="0"/>
              <a:t>('</a:t>
            </a:r>
            <a:r>
              <a:rPr lang="es-ES" sz="1600" dirty="0" err="1"/>
              <a:t>mainApp</a:t>
            </a:r>
            <a:r>
              <a:rPr lang="es-ES" sz="1600" dirty="0"/>
              <a:t>')</a:t>
            </a:r>
          </a:p>
          <a:p>
            <a:r>
              <a:rPr lang="es-ES" sz="1600" dirty="0"/>
              <a:t>.</a:t>
            </a:r>
            <a:r>
              <a:rPr lang="es-ES" sz="1600" dirty="0" err="1"/>
              <a:t>controller</a:t>
            </a:r>
            <a:r>
              <a:rPr lang="es-ES" sz="1600" dirty="0"/>
              <a:t>('</a:t>
            </a:r>
            <a:r>
              <a:rPr lang="es-ES" sz="1600" dirty="0" err="1"/>
              <a:t>WeatherController</a:t>
            </a:r>
            <a:r>
              <a:rPr lang="es-ES" sz="1600" dirty="0"/>
              <a:t>', </a:t>
            </a:r>
            <a:r>
              <a:rPr lang="es-ES" sz="1600" dirty="0" err="1"/>
              <a:t>function</a:t>
            </a:r>
            <a:r>
              <a:rPr lang="es-ES" sz="1600" dirty="0"/>
              <a:t>($</a:t>
            </a:r>
            <a:r>
              <a:rPr lang="es-ES" sz="1600" dirty="0" err="1"/>
              <a:t>scope</a:t>
            </a:r>
            <a:r>
              <a:rPr lang="es-ES" sz="1600" dirty="0"/>
              <a:t>, </a:t>
            </a:r>
            <a:r>
              <a:rPr lang="es-ES" sz="1600" b="1" dirty="0" err="1">
                <a:solidFill>
                  <a:srgbClr val="FF0000"/>
                </a:solidFill>
              </a:rPr>
              <a:t>weatherService</a:t>
            </a:r>
            <a:r>
              <a:rPr lang="es-ES" sz="1600" dirty="0"/>
              <a:t>) {</a:t>
            </a:r>
          </a:p>
          <a:p>
            <a:pPr lvl="1"/>
            <a:r>
              <a:rPr lang="es-ES" sz="1600" dirty="0"/>
              <a:t>$</a:t>
            </a:r>
            <a:r>
              <a:rPr lang="es-ES" sz="1600" dirty="0" err="1"/>
              <a:t>scope.getWeather</a:t>
            </a:r>
            <a:r>
              <a:rPr lang="es-ES" sz="1600" dirty="0"/>
              <a:t> = </a:t>
            </a:r>
            <a:r>
              <a:rPr lang="es-ES" sz="1600" dirty="0" err="1"/>
              <a:t>function</a:t>
            </a:r>
            <a:r>
              <a:rPr lang="es-ES" sz="1600" dirty="0"/>
              <a:t>() {</a:t>
            </a:r>
          </a:p>
          <a:p>
            <a:pPr lvl="2"/>
            <a:r>
              <a:rPr lang="es-ES" sz="1600" dirty="0" err="1"/>
              <a:t>weatherService.getWeather</a:t>
            </a:r>
            <a:r>
              <a:rPr lang="es-ES" sz="1600" dirty="0"/>
              <a:t>($</a:t>
            </a:r>
            <a:r>
              <a:rPr lang="es-ES" sz="1600" dirty="0" err="1"/>
              <a:t>scope.city</a:t>
            </a:r>
            <a:r>
              <a:rPr lang="es-ES" sz="1600" dirty="0"/>
              <a:t>, $</a:t>
            </a:r>
            <a:r>
              <a:rPr lang="es-ES" sz="1600" dirty="0" err="1"/>
              <a:t>scope.country</a:t>
            </a:r>
            <a:r>
              <a:rPr lang="es-ES" sz="1600" dirty="0"/>
              <a:t>)</a:t>
            </a:r>
          </a:p>
          <a:p>
            <a:pPr lvl="2"/>
            <a:r>
              <a:rPr lang="es-ES" sz="1600" dirty="0"/>
              <a:t> .</a:t>
            </a:r>
            <a:r>
              <a:rPr lang="es-ES" sz="1600" b="1" dirty="0" err="1">
                <a:solidFill>
                  <a:srgbClr val="FF0000"/>
                </a:solidFill>
              </a:rPr>
              <a:t>then</a:t>
            </a:r>
            <a:r>
              <a:rPr lang="es-ES" sz="1600" dirty="0"/>
              <a:t>( </a:t>
            </a:r>
            <a:r>
              <a:rPr lang="es-ES" sz="1600" dirty="0" err="1">
                <a:solidFill>
                  <a:srgbClr val="FF0000"/>
                </a:solidFill>
              </a:rPr>
              <a:t>function</a:t>
            </a:r>
            <a:r>
              <a:rPr lang="es-ES" sz="1600" dirty="0"/>
              <a:t>(data) { //</a:t>
            </a:r>
            <a:r>
              <a:rPr lang="es-ES" sz="1600" dirty="0" err="1"/>
              <a:t>success</a:t>
            </a:r>
            <a:endParaRPr lang="es-ES" sz="1600" dirty="0"/>
          </a:p>
          <a:p>
            <a:pPr lvl="2"/>
            <a:r>
              <a:rPr lang="es-ES" sz="1600" dirty="0"/>
              <a:t>      $</a:t>
            </a:r>
            <a:r>
              <a:rPr lang="es-ES" sz="1600" dirty="0" err="1"/>
              <a:t>scope.weatherDescription</a:t>
            </a:r>
            <a:r>
              <a:rPr lang="es-ES" sz="1600" dirty="0"/>
              <a:t> = </a:t>
            </a:r>
            <a:r>
              <a:rPr lang="es-ES" sz="1600" dirty="0" err="1"/>
              <a:t>data.weather</a:t>
            </a:r>
            <a:r>
              <a:rPr lang="es-ES" sz="1600" dirty="0"/>
              <a:t>[0].</a:t>
            </a:r>
            <a:r>
              <a:rPr lang="es-ES" sz="1600" dirty="0" err="1"/>
              <a:t>description</a:t>
            </a:r>
            <a:r>
              <a:rPr lang="es-ES" sz="1600" dirty="0"/>
              <a:t>;</a:t>
            </a:r>
          </a:p>
          <a:p>
            <a:pPr lvl="2"/>
            <a:r>
              <a:rPr lang="es-ES" sz="1600" dirty="0"/>
              <a:t>    }, </a:t>
            </a:r>
            <a:r>
              <a:rPr lang="es-ES" sz="1600" dirty="0" err="1">
                <a:solidFill>
                  <a:srgbClr val="FF0000"/>
                </a:solidFill>
              </a:rPr>
              <a:t>function</a:t>
            </a:r>
            <a:r>
              <a:rPr lang="es-ES" sz="1600" dirty="0"/>
              <a:t>() { //error</a:t>
            </a:r>
          </a:p>
          <a:p>
            <a:pPr lvl="2"/>
            <a:r>
              <a:rPr lang="es-ES" sz="1600" dirty="0"/>
              <a:t>      $</a:t>
            </a:r>
            <a:r>
              <a:rPr lang="es-ES" sz="1600" dirty="0" err="1"/>
              <a:t>scope.weatherDescription</a:t>
            </a:r>
            <a:r>
              <a:rPr lang="es-ES" sz="1600" dirty="0"/>
              <a:t> = "</a:t>
            </a:r>
            <a:r>
              <a:rPr lang="es-ES" sz="1600" dirty="0" err="1"/>
              <a:t>Could</a:t>
            </a:r>
            <a:r>
              <a:rPr lang="es-ES" sz="1600" dirty="0"/>
              <a:t> </a:t>
            </a:r>
            <a:r>
              <a:rPr lang="es-ES" sz="1600" dirty="0" err="1"/>
              <a:t>not</a:t>
            </a:r>
            <a:r>
              <a:rPr lang="es-ES" sz="1600" dirty="0"/>
              <a:t> </a:t>
            </a:r>
            <a:r>
              <a:rPr lang="es-ES" sz="1600" dirty="0" err="1"/>
              <a:t>obtain</a:t>
            </a:r>
            <a:r>
              <a:rPr lang="es-ES" sz="1600" dirty="0"/>
              <a:t> data";</a:t>
            </a:r>
          </a:p>
          <a:p>
            <a:pPr lvl="2"/>
            <a:r>
              <a:rPr lang="es-ES" sz="1600" dirty="0"/>
              <a:t>    });</a:t>
            </a:r>
          </a:p>
          <a:p>
            <a:pPr lvl="2"/>
            <a:r>
              <a:rPr lang="es-ES" sz="1600" dirty="0"/>
              <a:t>};</a:t>
            </a:r>
          </a:p>
          <a:p>
            <a:r>
              <a:rPr lang="es-ES" sz="1600" dirty="0"/>
              <a:t>});</a:t>
            </a:r>
          </a:p>
        </p:txBody>
      </p:sp>
    </p:spTree>
    <p:extLst>
      <p:ext uri="{BB962C8B-B14F-4D97-AF65-F5344CB8AC3E}">
        <p14:creationId xmlns:p14="http://schemas.microsoft.com/office/powerpoint/2010/main" val="174128547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acceso a datos</a:t>
            </a:r>
          </a:p>
        </p:txBody>
      </p:sp>
      <p:pic>
        <p:nvPicPr>
          <p:cNvPr id="4" name="Imagen 3"/>
          <p:cNvPicPr>
            <a:picLocks noChangeAspect="1"/>
          </p:cNvPicPr>
          <p:nvPr/>
        </p:nvPicPr>
        <p:blipFill>
          <a:blip r:embed="rId2"/>
          <a:stretch>
            <a:fillRect/>
          </a:stretch>
        </p:blipFill>
        <p:spPr>
          <a:xfrm>
            <a:off x="5970435" y="1386348"/>
            <a:ext cx="2439038" cy="2359742"/>
          </a:xfrm>
          <a:prstGeom prst="rect">
            <a:avLst/>
          </a:prstGeom>
        </p:spPr>
      </p:pic>
      <p:sp>
        <p:nvSpPr>
          <p:cNvPr id="5" name="Rectángulo 4"/>
          <p:cNvSpPr/>
          <p:nvPr/>
        </p:nvSpPr>
        <p:spPr>
          <a:xfrm>
            <a:off x="907619" y="1749831"/>
            <a:ext cx="3081228" cy="369332"/>
          </a:xfrm>
          <a:prstGeom prst="rect">
            <a:avLst/>
          </a:prstGeom>
        </p:spPr>
        <p:txBody>
          <a:bodyPr wrap="none">
            <a:spAutoFit/>
          </a:bodyPr>
          <a:lstStyle/>
          <a:p>
            <a:r>
              <a:rPr lang="es-ES" dirty="0"/>
              <a:t>listadoSubEstados_controller.js</a:t>
            </a:r>
          </a:p>
        </p:txBody>
      </p:sp>
      <p:sp>
        <p:nvSpPr>
          <p:cNvPr id="6" name="Rectángulo 5"/>
          <p:cNvSpPr/>
          <p:nvPr/>
        </p:nvSpPr>
        <p:spPr>
          <a:xfrm>
            <a:off x="1391266" y="2367085"/>
            <a:ext cx="3760837" cy="1200329"/>
          </a:xfrm>
          <a:prstGeom prst="rect">
            <a:avLst/>
          </a:prstGeom>
        </p:spPr>
        <p:txBody>
          <a:bodyPr wrap="square">
            <a:spAutoFit/>
          </a:bodyPr>
          <a:lstStyle/>
          <a:p>
            <a:r>
              <a:rPr lang="es-ES" dirty="0"/>
              <a:t> </a:t>
            </a:r>
            <a:r>
              <a:rPr lang="es-ES" dirty="0" err="1"/>
              <a:t>return</a:t>
            </a:r>
            <a:r>
              <a:rPr lang="es-ES" dirty="0"/>
              <a:t> </a:t>
            </a:r>
            <a:r>
              <a:rPr lang="es-ES" dirty="0" err="1"/>
              <a:t>dataservice.getSubEstados</a:t>
            </a:r>
            <a:r>
              <a:rPr lang="es-ES" dirty="0"/>
              <a:t>(…)</a:t>
            </a:r>
          </a:p>
          <a:p>
            <a:r>
              <a:rPr lang="es-ES" dirty="0"/>
              <a:t>                .</a:t>
            </a:r>
            <a:r>
              <a:rPr lang="es-ES" dirty="0" err="1"/>
              <a:t>then</a:t>
            </a:r>
            <a:r>
              <a:rPr lang="es-ES" dirty="0"/>
              <a:t>(…})</a:t>
            </a:r>
          </a:p>
          <a:p>
            <a:r>
              <a:rPr lang="es-ES" dirty="0"/>
              <a:t>                .catch(…});</a:t>
            </a:r>
          </a:p>
          <a:p>
            <a:r>
              <a:rPr lang="es-ES" dirty="0"/>
              <a:t>        }</a:t>
            </a:r>
          </a:p>
        </p:txBody>
      </p:sp>
      <p:sp>
        <p:nvSpPr>
          <p:cNvPr id="7" name="Rectángulo 6"/>
          <p:cNvSpPr/>
          <p:nvPr/>
        </p:nvSpPr>
        <p:spPr>
          <a:xfrm>
            <a:off x="924242" y="3793540"/>
            <a:ext cx="3263266" cy="369332"/>
          </a:xfrm>
          <a:prstGeom prst="rect">
            <a:avLst/>
          </a:prstGeom>
        </p:spPr>
        <p:txBody>
          <a:bodyPr wrap="none">
            <a:spAutoFit/>
          </a:bodyPr>
          <a:lstStyle/>
          <a:p>
            <a:r>
              <a:rPr lang="es-ES" dirty="0"/>
              <a:t>listadoSubEstados_dataservice.js</a:t>
            </a:r>
          </a:p>
        </p:txBody>
      </p:sp>
      <p:sp>
        <p:nvSpPr>
          <p:cNvPr id="8" name="Rectángulo 7"/>
          <p:cNvSpPr/>
          <p:nvPr/>
        </p:nvSpPr>
        <p:spPr>
          <a:xfrm>
            <a:off x="1391266" y="4213946"/>
            <a:ext cx="5828663" cy="369332"/>
          </a:xfrm>
          <a:prstGeom prst="rect">
            <a:avLst/>
          </a:prstGeom>
        </p:spPr>
        <p:txBody>
          <a:bodyPr wrap="square">
            <a:spAutoFit/>
          </a:bodyPr>
          <a:lstStyle/>
          <a:p>
            <a:r>
              <a:rPr lang="es-ES" dirty="0"/>
              <a:t> .</a:t>
            </a:r>
            <a:r>
              <a:rPr lang="es-ES" dirty="0" err="1"/>
              <a:t>factory</a:t>
            </a:r>
            <a:r>
              <a:rPr lang="es-ES" dirty="0"/>
              <a:t>('</a:t>
            </a:r>
            <a:r>
              <a:rPr lang="es-ES" dirty="0" err="1"/>
              <a:t>listadoSubEstados.dataservice</a:t>
            </a:r>
            <a:r>
              <a:rPr lang="es-ES" dirty="0"/>
              <a:t>', </a:t>
            </a:r>
            <a:r>
              <a:rPr lang="es-ES" dirty="0" err="1"/>
              <a:t>dataservice</a:t>
            </a:r>
            <a:r>
              <a:rPr lang="es-ES" dirty="0"/>
              <a:t>);</a:t>
            </a:r>
          </a:p>
        </p:txBody>
      </p:sp>
      <p:sp>
        <p:nvSpPr>
          <p:cNvPr id="9" name="Rectángulo 8"/>
          <p:cNvSpPr/>
          <p:nvPr/>
        </p:nvSpPr>
        <p:spPr>
          <a:xfrm>
            <a:off x="1988573" y="4931198"/>
            <a:ext cx="5166853" cy="1477328"/>
          </a:xfrm>
          <a:prstGeom prst="rect">
            <a:avLst/>
          </a:prstGeom>
        </p:spPr>
        <p:txBody>
          <a:bodyPr wrap="square">
            <a:spAutoFit/>
          </a:bodyPr>
          <a:lstStyle/>
          <a:p>
            <a:r>
              <a:rPr lang="en-US" dirty="0"/>
              <a:t> function </a:t>
            </a:r>
            <a:r>
              <a:rPr lang="en-US" dirty="0" err="1"/>
              <a:t>dataservice</a:t>
            </a:r>
            <a:r>
              <a:rPr lang="en-US" dirty="0"/>
              <a:t>($</a:t>
            </a:r>
            <a:r>
              <a:rPr lang="en-US" dirty="0" err="1"/>
              <a:t>urlHelperConfig</a:t>
            </a:r>
            <a:r>
              <a:rPr lang="en-US" dirty="0"/>
              <a:t>, $http, $q) {</a:t>
            </a:r>
          </a:p>
          <a:p>
            <a:r>
              <a:rPr lang="en-US" dirty="0"/>
              <a:t>        </a:t>
            </a:r>
            <a:r>
              <a:rPr lang="en-US" dirty="0" err="1"/>
              <a:t>var</a:t>
            </a:r>
            <a:r>
              <a:rPr lang="en-US" dirty="0"/>
              <a:t> service = {</a:t>
            </a:r>
          </a:p>
          <a:p>
            <a:r>
              <a:rPr lang="en-US" dirty="0"/>
              <a:t>            </a:t>
            </a:r>
            <a:r>
              <a:rPr lang="en-US" dirty="0" err="1"/>
              <a:t>getSubEstados</a:t>
            </a:r>
            <a:r>
              <a:rPr lang="en-US" dirty="0"/>
              <a:t>: </a:t>
            </a:r>
            <a:r>
              <a:rPr lang="en-US" dirty="0" err="1"/>
              <a:t>getSubEstados</a:t>
            </a:r>
            <a:endParaRPr lang="en-US" dirty="0"/>
          </a:p>
          <a:p>
            <a:r>
              <a:rPr lang="en-US" dirty="0"/>
              <a:t>        };</a:t>
            </a:r>
          </a:p>
          <a:p>
            <a:r>
              <a:rPr lang="en-US" dirty="0"/>
              <a:t>        return service;</a:t>
            </a:r>
            <a:endParaRPr lang="es-ES" dirty="0"/>
          </a:p>
        </p:txBody>
      </p:sp>
    </p:spTree>
    <p:extLst>
      <p:ext uri="{BB962C8B-B14F-4D97-AF65-F5344CB8AC3E}">
        <p14:creationId xmlns:p14="http://schemas.microsoft.com/office/powerpoint/2010/main" val="25865257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537650" y="1638916"/>
            <a:ext cx="3488120" cy="3580168"/>
          </a:xfrm>
          <a:prstGeom prst="rect">
            <a:avLst/>
          </a:prstGeom>
        </p:spPr>
      </p:pic>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Otros Módulos de Angular</a:t>
            </a:r>
            <a:endParaRPr lang="en-US" dirty="0"/>
          </a:p>
        </p:txBody>
      </p:sp>
      <p:sp>
        <p:nvSpPr>
          <p:cNvPr id="9" name="Rectángulo 8"/>
          <p:cNvSpPr/>
          <p:nvPr/>
        </p:nvSpPr>
        <p:spPr>
          <a:xfrm>
            <a:off x="628650" y="1115315"/>
            <a:ext cx="3475391" cy="369332"/>
          </a:xfrm>
          <a:prstGeom prst="rect">
            <a:avLst/>
          </a:prstGeom>
        </p:spPr>
        <p:txBody>
          <a:bodyPr wrap="square">
            <a:spAutoFit/>
          </a:bodyPr>
          <a:lstStyle/>
          <a:p>
            <a:r>
              <a:rPr lang="es-ES" dirty="0">
                <a:solidFill>
                  <a:prstClr val="black"/>
                </a:solidFill>
                <a:hlinkClick r:id="rId4"/>
              </a:rPr>
              <a:t>https://code.angularjs.org/1.4.8/</a:t>
            </a:r>
            <a:r>
              <a:rPr lang="es-ES" dirty="0">
                <a:solidFill>
                  <a:prstClr val="black"/>
                </a:solidFill>
              </a:rPr>
              <a:t> </a:t>
            </a:r>
          </a:p>
        </p:txBody>
      </p:sp>
      <p:sp>
        <p:nvSpPr>
          <p:cNvPr id="11" name="CuadroTexto 10"/>
          <p:cNvSpPr txBox="1"/>
          <p:nvPr/>
        </p:nvSpPr>
        <p:spPr>
          <a:xfrm>
            <a:off x="4584839" y="1716293"/>
            <a:ext cx="3476590" cy="2339102"/>
          </a:xfrm>
          <a:prstGeom prst="rect">
            <a:avLst/>
          </a:prstGeom>
          <a:noFill/>
        </p:spPr>
        <p:txBody>
          <a:bodyPr wrap="square" rtlCol="0">
            <a:spAutoFit/>
          </a:bodyPr>
          <a:lstStyle/>
          <a:p>
            <a:pPr marL="285750" indent="-285750">
              <a:buFont typeface="Arial" panose="020B0604020202020204" pitchFamily="34" charset="0"/>
              <a:buChar char="•"/>
            </a:pPr>
            <a:r>
              <a:rPr lang="es-ES" sz="1600" b="1" noProof="1">
                <a:solidFill>
                  <a:prstClr val="black"/>
                </a:solidFill>
              </a:rPr>
              <a:t>angular-animate</a:t>
            </a:r>
          </a:p>
          <a:p>
            <a:pPr marL="285750" indent="-285750">
              <a:buFont typeface="Arial" panose="020B0604020202020204" pitchFamily="34" charset="0"/>
              <a:buChar char="•"/>
            </a:pPr>
            <a:r>
              <a:rPr lang="es-ES" sz="1600" noProof="1">
                <a:solidFill>
                  <a:prstClr val="black"/>
                </a:solidFill>
              </a:rPr>
              <a:t>angular-aria</a:t>
            </a:r>
          </a:p>
          <a:p>
            <a:pPr marL="285750" indent="-285750">
              <a:buFont typeface="Arial" panose="020B0604020202020204" pitchFamily="34" charset="0"/>
              <a:buChar char="•"/>
            </a:pPr>
            <a:r>
              <a:rPr lang="es-ES" sz="1600" noProof="1">
                <a:solidFill>
                  <a:prstClr val="black"/>
                </a:solidFill>
              </a:rPr>
              <a:t>angular-cookies</a:t>
            </a:r>
          </a:p>
          <a:p>
            <a:pPr marL="285750" indent="-285750">
              <a:buFont typeface="Arial" panose="020B0604020202020204" pitchFamily="34" charset="0"/>
              <a:buChar char="•"/>
            </a:pPr>
            <a:r>
              <a:rPr lang="es-ES" sz="1600" noProof="1">
                <a:solidFill>
                  <a:prstClr val="black"/>
                </a:solidFill>
              </a:rPr>
              <a:t>angular-loader</a:t>
            </a:r>
          </a:p>
          <a:p>
            <a:pPr marL="285750" indent="-285750">
              <a:buFont typeface="Arial" panose="020B0604020202020204" pitchFamily="34" charset="0"/>
              <a:buChar char="•"/>
            </a:pPr>
            <a:r>
              <a:rPr lang="es-ES" sz="1600" noProof="1">
                <a:solidFill>
                  <a:prstClr val="black"/>
                </a:solidFill>
              </a:rPr>
              <a:t>angular-message / message-format</a:t>
            </a:r>
          </a:p>
          <a:p>
            <a:pPr marL="285750" indent="-285750">
              <a:buFont typeface="Arial" panose="020B0604020202020204" pitchFamily="34" charset="0"/>
              <a:buChar char="•"/>
            </a:pPr>
            <a:r>
              <a:rPr lang="es-ES" sz="1600" b="1" noProof="1">
                <a:solidFill>
                  <a:prstClr val="black"/>
                </a:solidFill>
              </a:rPr>
              <a:t>angular-resource</a:t>
            </a:r>
          </a:p>
          <a:p>
            <a:pPr marL="285750" indent="-285750">
              <a:buFont typeface="Arial" panose="020B0604020202020204" pitchFamily="34" charset="0"/>
              <a:buChar char="•"/>
            </a:pPr>
            <a:r>
              <a:rPr lang="es-ES" sz="1600" b="1" noProof="1">
                <a:solidFill>
                  <a:prstClr val="black"/>
                </a:solidFill>
              </a:rPr>
              <a:t>angular-route</a:t>
            </a:r>
          </a:p>
          <a:p>
            <a:pPr marL="285750" indent="-285750">
              <a:buFont typeface="Arial" panose="020B0604020202020204" pitchFamily="34" charset="0"/>
              <a:buChar char="•"/>
            </a:pPr>
            <a:r>
              <a:rPr lang="es-ES" sz="1600" noProof="1">
                <a:solidFill>
                  <a:prstClr val="black"/>
                </a:solidFill>
              </a:rPr>
              <a:t>angular-sanitize</a:t>
            </a:r>
          </a:p>
          <a:p>
            <a:pPr marL="285750" indent="-285750">
              <a:buFont typeface="Arial" panose="020B0604020202020204" pitchFamily="34" charset="0"/>
              <a:buChar char="•"/>
            </a:pPr>
            <a:r>
              <a:rPr lang="es-ES" sz="1600" noProof="1">
                <a:solidFill>
                  <a:prstClr val="black"/>
                </a:solidFill>
              </a:rPr>
              <a:t>angular-touch</a:t>
            </a:r>
          </a:p>
        </p:txBody>
      </p:sp>
      <p:sp>
        <p:nvSpPr>
          <p:cNvPr id="2" name="Rectángulo 1"/>
          <p:cNvSpPr/>
          <p:nvPr/>
        </p:nvSpPr>
        <p:spPr>
          <a:xfrm>
            <a:off x="4850311" y="4583720"/>
            <a:ext cx="1799467" cy="369332"/>
          </a:xfrm>
          <a:prstGeom prst="rect">
            <a:avLst/>
          </a:prstGeom>
        </p:spPr>
        <p:txBody>
          <a:bodyPr wrap="none">
            <a:spAutoFit/>
          </a:bodyPr>
          <a:lstStyle/>
          <a:p>
            <a:r>
              <a:rPr lang="es-ES" b="1" noProof="1">
                <a:solidFill>
                  <a:prstClr val="black"/>
                </a:solidFill>
              </a:rPr>
              <a:t>angular-resource</a:t>
            </a:r>
          </a:p>
        </p:txBody>
      </p:sp>
      <p:sp>
        <p:nvSpPr>
          <p:cNvPr id="6" name="CuadroTexto 5"/>
          <p:cNvSpPr txBox="1"/>
          <p:nvPr/>
        </p:nvSpPr>
        <p:spPr>
          <a:xfrm>
            <a:off x="5024285" y="5012305"/>
            <a:ext cx="2684207" cy="646331"/>
          </a:xfrm>
          <a:prstGeom prst="rect">
            <a:avLst/>
          </a:prstGeom>
          <a:noFill/>
        </p:spPr>
        <p:txBody>
          <a:bodyPr wrap="square" rtlCol="0">
            <a:spAutoFit/>
          </a:bodyPr>
          <a:lstStyle/>
          <a:p>
            <a:r>
              <a:rPr lang="es-ES" dirty="0"/>
              <a:t>API de alto nivel para las operaciones REST</a:t>
            </a:r>
          </a:p>
        </p:txBody>
      </p:sp>
    </p:spTree>
    <p:extLst>
      <p:ext uri="{BB962C8B-B14F-4D97-AF65-F5344CB8AC3E}">
        <p14:creationId xmlns:p14="http://schemas.microsoft.com/office/powerpoint/2010/main" val="254404125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Angular $</a:t>
            </a:r>
            <a:r>
              <a:rPr lang="en-US" dirty="0"/>
              <a:t>resource</a:t>
            </a:r>
          </a:p>
        </p:txBody>
      </p:sp>
      <p:sp>
        <p:nvSpPr>
          <p:cNvPr id="6" name="CuadroTexto 5"/>
          <p:cNvSpPr txBox="1"/>
          <p:nvPr/>
        </p:nvSpPr>
        <p:spPr>
          <a:xfrm>
            <a:off x="1140028" y="1348524"/>
            <a:ext cx="4901893" cy="646331"/>
          </a:xfrm>
          <a:prstGeom prst="rect">
            <a:avLst/>
          </a:prstGeom>
          <a:noFill/>
        </p:spPr>
        <p:txBody>
          <a:bodyPr wrap="square" rtlCol="0">
            <a:spAutoFit/>
          </a:bodyPr>
          <a:lstStyle/>
          <a:p>
            <a:r>
              <a:rPr lang="es-ES" dirty="0"/>
              <a:t>API de alto nivel para las operaciones REST sobre un sistema que siga el siguiente estándar</a:t>
            </a:r>
          </a:p>
        </p:txBody>
      </p:sp>
      <p:graphicFrame>
        <p:nvGraphicFramePr>
          <p:cNvPr id="4" name="Tabla 3"/>
          <p:cNvGraphicFramePr>
            <a:graphicFrameLocks noGrp="1"/>
          </p:cNvGraphicFramePr>
          <p:nvPr>
            <p:extLst/>
          </p:nvPr>
        </p:nvGraphicFramePr>
        <p:xfrm>
          <a:off x="1326841" y="2319020"/>
          <a:ext cx="6981417" cy="2219960"/>
        </p:xfrm>
        <a:graphic>
          <a:graphicData uri="http://schemas.openxmlformats.org/drawingml/2006/table">
            <a:tbl>
              <a:tblPr firstRow="1" bandRow="1">
                <a:tableStyleId>{5C22544A-7EE6-4342-B048-85BDC9FD1C3A}</a:tableStyleId>
              </a:tblPr>
              <a:tblGrid>
                <a:gridCol w="1704831">
                  <a:extLst>
                    <a:ext uri="{9D8B030D-6E8A-4147-A177-3AD203B41FA5}">
                      <a16:colId xmlns:a16="http://schemas.microsoft.com/office/drawing/2014/main" val="20000"/>
                    </a:ext>
                  </a:extLst>
                </a:gridCol>
                <a:gridCol w="1290552">
                  <a:extLst>
                    <a:ext uri="{9D8B030D-6E8A-4147-A177-3AD203B41FA5}">
                      <a16:colId xmlns:a16="http://schemas.microsoft.com/office/drawing/2014/main" val="20001"/>
                    </a:ext>
                  </a:extLst>
                </a:gridCol>
                <a:gridCol w="1625505">
                  <a:extLst>
                    <a:ext uri="{9D8B030D-6E8A-4147-A177-3AD203B41FA5}">
                      <a16:colId xmlns:a16="http://schemas.microsoft.com/office/drawing/2014/main" val="20002"/>
                    </a:ext>
                  </a:extLst>
                </a:gridCol>
                <a:gridCol w="2360529">
                  <a:extLst>
                    <a:ext uri="{9D8B030D-6E8A-4147-A177-3AD203B41FA5}">
                      <a16:colId xmlns:a16="http://schemas.microsoft.com/office/drawing/2014/main" val="20003"/>
                    </a:ext>
                  </a:extLst>
                </a:gridCol>
              </a:tblGrid>
              <a:tr h="157701">
                <a:tc>
                  <a:txBody>
                    <a:bodyPr/>
                    <a:lstStyle/>
                    <a:p>
                      <a:r>
                        <a:rPr lang="es-ES" dirty="0"/>
                        <a:t>URL </a:t>
                      </a:r>
                    </a:p>
                  </a:txBody>
                  <a:tcPr/>
                </a:tc>
                <a:tc>
                  <a:txBody>
                    <a:bodyPr/>
                    <a:lstStyle/>
                    <a:p>
                      <a:r>
                        <a:rPr lang="es-ES" dirty="0"/>
                        <a:t>HTTP </a:t>
                      </a:r>
                      <a:r>
                        <a:rPr lang="es-ES" dirty="0" err="1"/>
                        <a:t>Verb</a:t>
                      </a:r>
                      <a:r>
                        <a:rPr lang="es-ES" dirty="0"/>
                        <a:t> </a:t>
                      </a:r>
                    </a:p>
                  </a:txBody>
                  <a:tcPr/>
                </a:tc>
                <a:tc>
                  <a:txBody>
                    <a:bodyPr/>
                    <a:lstStyle/>
                    <a:p>
                      <a:r>
                        <a:rPr lang="es-ES" dirty="0" err="1"/>
                        <a:t>Request</a:t>
                      </a:r>
                      <a:r>
                        <a:rPr lang="es-ES" dirty="0"/>
                        <a:t> </a:t>
                      </a:r>
                      <a:r>
                        <a:rPr lang="es-ES" dirty="0" err="1"/>
                        <a:t>Body</a:t>
                      </a:r>
                      <a:r>
                        <a:rPr lang="es-ES" dirty="0"/>
                        <a:t> </a:t>
                      </a:r>
                    </a:p>
                  </a:txBody>
                  <a:tcPr/>
                </a:tc>
                <a:tc>
                  <a:txBody>
                    <a:bodyPr/>
                    <a:lstStyle/>
                    <a:p>
                      <a:r>
                        <a:rPr lang="es-ES" dirty="0" err="1"/>
                        <a:t>Result</a:t>
                      </a:r>
                      <a:endParaRPr lang="es-ES" dirty="0"/>
                    </a:p>
                  </a:txBody>
                  <a:tcPr/>
                </a:tc>
                <a:extLst>
                  <a:ext uri="{0D108BD9-81ED-4DB2-BD59-A6C34878D82A}">
                    <a16:rowId xmlns:a16="http://schemas.microsoft.com/office/drawing/2014/main" val="10000"/>
                  </a:ext>
                </a:extLst>
              </a:tr>
              <a:tr h="370840">
                <a:tc>
                  <a:txBody>
                    <a:bodyPr/>
                    <a:lstStyle/>
                    <a:p>
                      <a:r>
                        <a:rPr lang="es-ES" dirty="0"/>
                        <a:t>/api/</a:t>
                      </a:r>
                      <a:r>
                        <a:rPr lang="es-ES" dirty="0" err="1"/>
                        <a:t>entries</a:t>
                      </a:r>
                      <a:r>
                        <a:rPr lang="es-ES" dirty="0"/>
                        <a:t> </a:t>
                      </a:r>
                    </a:p>
                  </a:txBody>
                  <a:tcPr/>
                </a:tc>
                <a:tc>
                  <a:txBody>
                    <a:bodyPr/>
                    <a:lstStyle/>
                    <a:p>
                      <a:r>
                        <a:rPr lang="es-ES" dirty="0"/>
                        <a:t>GET </a:t>
                      </a:r>
                    </a:p>
                  </a:txBody>
                  <a:tcPr/>
                </a:tc>
                <a:tc>
                  <a:txBody>
                    <a:bodyPr/>
                    <a:lstStyle/>
                    <a:p>
                      <a:r>
                        <a:rPr lang="es-ES" dirty="0" err="1"/>
                        <a:t>empty</a:t>
                      </a:r>
                      <a:r>
                        <a:rPr lang="es-ES"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Returns</a:t>
                      </a:r>
                      <a:r>
                        <a:rPr lang="es-ES" dirty="0"/>
                        <a:t> </a:t>
                      </a:r>
                      <a:r>
                        <a:rPr lang="es-ES" dirty="0" err="1"/>
                        <a:t>all</a:t>
                      </a:r>
                      <a:r>
                        <a:rPr lang="es-ES" dirty="0"/>
                        <a:t> </a:t>
                      </a:r>
                      <a:r>
                        <a:rPr lang="es-ES" dirty="0" err="1"/>
                        <a:t>entries</a:t>
                      </a:r>
                      <a:endParaRPr lang="es-ES" dirty="0"/>
                    </a:p>
                  </a:txBody>
                  <a:tcPr/>
                </a:tc>
                <a:extLst>
                  <a:ext uri="{0D108BD9-81ED-4DB2-BD59-A6C34878D82A}">
                    <a16:rowId xmlns:a16="http://schemas.microsoft.com/office/drawing/2014/main" val="10001"/>
                  </a:ext>
                </a:extLst>
              </a:tr>
              <a:tr h="370840">
                <a:tc>
                  <a:txBody>
                    <a:bodyPr/>
                    <a:lstStyle/>
                    <a:p>
                      <a:r>
                        <a:rPr lang="es-ES" dirty="0"/>
                        <a:t>/api/</a:t>
                      </a:r>
                      <a:r>
                        <a:rPr lang="es-ES" dirty="0" err="1"/>
                        <a:t>entries</a:t>
                      </a:r>
                      <a:r>
                        <a:rPr lang="es-ES" dirty="0"/>
                        <a:t> </a:t>
                      </a:r>
                    </a:p>
                  </a:txBody>
                  <a:tcPr/>
                </a:tc>
                <a:tc>
                  <a:txBody>
                    <a:bodyPr/>
                    <a:lstStyle/>
                    <a:p>
                      <a:r>
                        <a:rPr lang="es-ES" dirty="0"/>
                        <a:t>POST </a:t>
                      </a:r>
                    </a:p>
                  </a:txBody>
                  <a:tcPr/>
                </a:tc>
                <a:tc>
                  <a:txBody>
                    <a:bodyPr/>
                    <a:lstStyle/>
                    <a:p>
                      <a:r>
                        <a:rPr lang="es-ES" dirty="0"/>
                        <a:t>JSON </a:t>
                      </a:r>
                      <a:r>
                        <a:rPr lang="es-ES" dirty="0" err="1"/>
                        <a:t>String</a:t>
                      </a:r>
                      <a:r>
                        <a:rPr lang="es-ES"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Creates</a:t>
                      </a:r>
                      <a:r>
                        <a:rPr lang="es-ES" dirty="0"/>
                        <a:t> new </a:t>
                      </a:r>
                      <a:r>
                        <a:rPr lang="es-ES" dirty="0" err="1"/>
                        <a:t>entry</a:t>
                      </a:r>
                      <a:endParaRPr lang="es-ES" dirty="0"/>
                    </a:p>
                  </a:txBody>
                  <a:tcPr/>
                </a:tc>
                <a:extLst>
                  <a:ext uri="{0D108BD9-81ED-4DB2-BD59-A6C34878D82A}">
                    <a16:rowId xmlns:a16="http://schemas.microsoft.com/office/drawing/2014/main" val="10002"/>
                  </a:ext>
                </a:extLst>
              </a:tr>
              <a:tr h="370840">
                <a:tc>
                  <a:txBody>
                    <a:bodyPr/>
                    <a:lstStyle/>
                    <a:p>
                      <a:r>
                        <a:rPr lang="es-ES" dirty="0"/>
                        <a:t>/api/</a:t>
                      </a:r>
                      <a:r>
                        <a:rPr lang="es-ES" dirty="0" err="1"/>
                        <a:t>entries</a:t>
                      </a:r>
                      <a:r>
                        <a:rPr lang="es-ES" dirty="0"/>
                        <a:t>/:id </a:t>
                      </a:r>
                    </a:p>
                  </a:txBody>
                  <a:tcPr/>
                </a:tc>
                <a:tc>
                  <a:txBody>
                    <a:bodyPr/>
                    <a:lstStyle/>
                    <a:p>
                      <a:r>
                        <a:rPr lang="es-ES" dirty="0"/>
                        <a:t>GET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empty</a:t>
                      </a:r>
                      <a:endParaRPr lang="es-ES" dirty="0"/>
                    </a:p>
                  </a:txBody>
                  <a:tcPr/>
                </a:tc>
                <a:tc>
                  <a:txBody>
                    <a:bodyPr/>
                    <a:lstStyle/>
                    <a:p>
                      <a:r>
                        <a:rPr lang="es-ES" dirty="0" err="1"/>
                        <a:t>Returns</a:t>
                      </a:r>
                      <a:r>
                        <a:rPr lang="es-ES" dirty="0"/>
                        <a:t> single </a:t>
                      </a:r>
                      <a:r>
                        <a:rPr lang="es-ES" dirty="0" err="1"/>
                        <a:t>entry</a:t>
                      </a:r>
                      <a:endParaRPr lang="es-E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/api/</a:t>
                      </a:r>
                      <a:r>
                        <a:rPr lang="es-ES" dirty="0" err="1"/>
                        <a:t>entries</a:t>
                      </a:r>
                      <a:r>
                        <a:rPr lang="es-ES" dirty="0"/>
                        <a:t>/:id </a:t>
                      </a:r>
                    </a:p>
                  </a:txBody>
                  <a:tcPr/>
                </a:tc>
                <a:tc>
                  <a:txBody>
                    <a:bodyPr/>
                    <a:lstStyle/>
                    <a:p>
                      <a:r>
                        <a:rPr lang="es-ES" dirty="0"/>
                        <a:t>PUT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JSON </a:t>
                      </a:r>
                      <a:r>
                        <a:rPr lang="es-ES" dirty="0" err="1"/>
                        <a:t>String</a:t>
                      </a:r>
                      <a:endParaRPr lang="es-ES" dirty="0"/>
                    </a:p>
                  </a:txBody>
                  <a:tcPr/>
                </a:tc>
                <a:tc>
                  <a:txBody>
                    <a:bodyPr/>
                    <a:lstStyle/>
                    <a:p>
                      <a:r>
                        <a:rPr lang="es-ES" dirty="0" err="1"/>
                        <a:t>Updates</a:t>
                      </a:r>
                      <a:r>
                        <a:rPr lang="es-ES" dirty="0"/>
                        <a:t> </a:t>
                      </a:r>
                      <a:r>
                        <a:rPr lang="es-ES" dirty="0" err="1"/>
                        <a:t>existing</a:t>
                      </a:r>
                      <a:r>
                        <a:rPr lang="es-ES" dirty="0"/>
                        <a:t> </a:t>
                      </a:r>
                      <a:r>
                        <a:rPr lang="es-ES" dirty="0" err="1"/>
                        <a:t>entry</a:t>
                      </a:r>
                      <a:endParaRPr lang="es-E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/api/</a:t>
                      </a:r>
                      <a:r>
                        <a:rPr lang="es-ES" dirty="0" err="1"/>
                        <a:t>entries</a:t>
                      </a:r>
                      <a:r>
                        <a:rPr lang="es-ES" dirty="0"/>
                        <a:t>/:id </a:t>
                      </a:r>
                    </a:p>
                  </a:txBody>
                  <a:tcPr/>
                </a:tc>
                <a:tc>
                  <a:txBody>
                    <a:bodyPr/>
                    <a:lstStyle/>
                    <a:p>
                      <a:r>
                        <a:rPr lang="es-ES" dirty="0"/>
                        <a:t>DELETE</a:t>
                      </a:r>
                    </a:p>
                  </a:txBody>
                  <a:tcPr/>
                </a:tc>
                <a:tc>
                  <a:txBody>
                    <a:bodyPr/>
                    <a:lstStyle/>
                    <a:p>
                      <a:r>
                        <a:rPr lang="es-ES" dirty="0" err="1"/>
                        <a:t>empty</a:t>
                      </a:r>
                      <a:endParaRPr lang="es-ES" dirty="0"/>
                    </a:p>
                  </a:txBody>
                  <a:tcPr/>
                </a:tc>
                <a:tc>
                  <a:txBody>
                    <a:bodyPr/>
                    <a:lstStyle/>
                    <a:p>
                      <a:r>
                        <a:rPr lang="es-ES" dirty="0" err="1"/>
                        <a:t>Deletes</a:t>
                      </a:r>
                      <a:r>
                        <a:rPr lang="es-ES" dirty="0"/>
                        <a:t> </a:t>
                      </a:r>
                      <a:r>
                        <a:rPr lang="es-ES" dirty="0" err="1"/>
                        <a:t>existing</a:t>
                      </a:r>
                      <a:r>
                        <a:rPr lang="es-ES" dirty="0"/>
                        <a:t> </a:t>
                      </a:r>
                      <a:r>
                        <a:rPr lang="es-ES" dirty="0" err="1"/>
                        <a:t>entry</a:t>
                      </a:r>
                      <a:endParaRPr lang="es-ES" dirty="0"/>
                    </a:p>
                  </a:txBody>
                  <a:tcPr/>
                </a:tc>
                <a:extLst>
                  <a:ext uri="{0D108BD9-81ED-4DB2-BD59-A6C34878D82A}">
                    <a16:rowId xmlns:a16="http://schemas.microsoft.com/office/drawing/2014/main" val="10005"/>
                  </a:ext>
                </a:extLst>
              </a:tr>
            </a:tbl>
          </a:graphicData>
        </a:graphic>
      </p:graphicFrame>
      <p:sp>
        <p:nvSpPr>
          <p:cNvPr id="5" name="Rectángulo 4"/>
          <p:cNvSpPr/>
          <p:nvPr/>
        </p:nvSpPr>
        <p:spPr>
          <a:xfrm>
            <a:off x="4989871" y="4863145"/>
            <a:ext cx="1646903" cy="1477328"/>
          </a:xfrm>
          <a:prstGeom prst="rect">
            <a:avLst/>
          </a:prstGeom>
          <a:noFill/>
        </p:spPr>
        <p:txBody>
          <a:bodyPr wrap="square" rtlCol="0">
            <a:spAutoFit/>
          </a:bodyPr>
          <a:lstStyle/>
          <a:p>
            <a:r>
              <a:rPr lang="es-ES" dirty="0"/>
              <a:t>1. </a:t>
            </a:r>
            <a:r>
              <a:rPr lang="es-ES" dirty="0" err="1"/>
              <a:t>get</a:t>
            </a:r>
            <a:r>
              <a:rPr lang="es-ES" dirty="0"/>
              <a:t>()</a:t>
            </a:r>
          </a:p>
          <a:p>
            <a:r>
              <a:rPr lang="es-ES" dirty="0"/>
              <a:t>2. </a:t>
            </a:r>
            <a:r>
              <a:rPr lang="es-ES" dirty="0" err="1"/>
              <a:t>query</a:t>
            </a:r>
            <a:r>
              <a:rPr lang="es-ES" dirty="0"/>
              <a:t>()</a:t>
            </a:r>
          </a:p>
          <a:p>
            <a:r>
              <a:rPr lang="es-ES" dirty="0"/>
              <a:t>3. </a:t>
            </a:r>
            <a:r>
              <a:rPr lang="es-ES" dirty="0" err="1"/>
              <a:t>save</a:t>
            </a:r>
            <a:r>
              <a:rPr lang="es-ES" dirty="0"/>
              <a:t>()</a:t>
            </a:r>
          </a:p>
          <a:p>
            <a:r>
              <a:rPr lang="es-ES" dirty="0"/>
              <a:t>4. </a:t>
            </a:r>
            <a:r>
              <a:rPr lang="es-ES" dirty="0" err="1"/>
              <a:t>remove</a:t>
            </a:r>
            <a:r>
              <a:rPr lang="es-ES" dirty="0"/>
              <a:t>()</a:t>
            </a:r>
          </a:p>
          <a:p>
            <a:r>
              <a:rPr lang="es-ES" dirty="0"/>
              <a:t>5. </a:t>
            </a:r>
            <a:r>
              <a:rPr lang="es-ES" dirty="0" err="1"/>
              <a:t>delete</a:t>
            </a:r>
            <a:r>
              <a:rPr lang="es-ES" dirty="0"/>
              <a:t>()</a:t>
            </a:r>
          </a:p>
        </p:txBody>
      </p:sp>
      <p:sp>
        <p:nvSpPr>
          <p:cNvPr id="8" name="CuadroTexto 7"/>
          <p:cNvSpPr txBox="1"/>
          <p:nvPr/>
        </p:nvSpPr>
        <p:spPr>
          <a:xfrm>
            <a:off x="1665092" y="5417143"/>
            <a:ext cx="2474288" cy="369332"/>
          </a:xfrm>
          <a:prstGeom prst="rect">
            <a:avLst/>
          </a:prstGeom>
          <a:noFill/>
        </p:spPr>
        <p:txBody>
          <a:bodyPr wrap="square" rtlCol="0">
            <a:spAutoFit/>
          </a:bodyPr>
          <a:lstStyle/>
          <a:p>
            <a:r>
              <a:rPr lang="es-ES" dirty="0"/>
              <a:t>métodos de $ </a:t>
            </a:r>
            <a:r>
              <a:rPr lang="es-ES" dirty="0" err="1"/>
              <a:t>resource</a:t>
            </a:r>
            <a:endParaRPr lang="es-ES" dirty="0"/>
          </a:p>
        </p:txBody>
      </p:sp>
      <p:cxnSp>
        <p:nvCxnSpPr>
          <p:cNvPr id="13" name="Conector recto de flecha 12"/>
          <p:cNvCxnSpPr>
            <a:stCxn id="8" idx="3"/>
            <a:endCxn id="5" idx="1"/>
          </p:cNvCxnSpPr>
          <p:nvPr/>
        </p:nvCxnSpPr>
        <p:spPr>
          <a:xfrm>
            <a:off x="4139380" y="5601809"/>
            <a:ext cx="850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05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Modularización</a:t>
            </a:r>
          </a:p>
        </p:txBody>
      </p:sp>
      <p:pic>
        <p:nvPicPr>
          <p:cNvPr id="15" name="Imagen 14"/>
          <p:cNvPicPr>
            <a:picLocks noChangeAspect="1"/>
          </p:cNvPicPr>
          <p:nvPr/>
        </p:nvPicPr>
        <p:blipFill rotWithShape="1">
          <a:blip r:embed="rId3"/>
          <a:srcRect l="64854" t="16810" r="610" b="3690"/>
          <a:stretch/>
        </p:blipFill>
        <p:spPr>
          <a:xfrm>
            <a:off x="845694" y="1488377"/>
            <a:ext cx="1710181" cy="2279177"/>
          </a:xfrm>
          <a:prstGeom prst="rect">
            <a:avLst/>
          </a:prstGeom>
        </p:spPr>
      </p:pic>
      <p:sp>
        <p:nvSpPr>
          <p:cNvPr id="13" name="CuadroTexto 12"/>
          <p:cNvSpPr txBox="1"/>
          <p:nvPr/>
        </p:nvSpPr>
        <p:spPr>
          <a:xfrm>
            <a:off x="3600665" y="2154778"/>
            <a:ext cx="4138603" cy="1754326"/>
          </a:xfrm>
          <a:prstGeom prst="rect">
            <a:avLst/>
          </a:prstGeom>
          <a:noFill/>
        </p:spPr>
        <p:txBody>
          <a:bodyPr wrap="square" rtlCol="0">
            <a:spAutoFit/>
          </a:bodyPr>
          <a:lstStyle/>
          <a:p>
            <a:pPr marL="285750" indent="-285750">
              <a:buFont typeface="Arial" panose="020B0604020202020204" pitchFamily="34" charset="0"/>
              <a:buChar char="•"/>
            </a:pPr>
            <a:r>
              <a:rPr lang="es-ES" dirty="0"/>
              <a:t>el código del controlador es el mínimo</a:t>
            </a:r>
          </a:p>
          <a:p>
            <a:pPr marL="285750" indent="-285750">
              <a:buFont typeface="Arial" panose="020B0604020202020204" pitchFamily="34" charset="0"/>
              <a:buChar char="•"/>
            </a:pPr>
            <a:r>
              <a:rPr lang="es-ES" dirty="0"/>
              <a:t>se distribuye en </a:t>
            </a:r>
            <a:r>
              <a:rPr lang="es-ES" b="1" dirty="0"/>
              <a:t>módulos</a:t>
            </a:r>
            <a:r>
              <a:rPr lang="es-ES" dirty="0"/>
              <a:t> (</a:t>
            </a:r>
            <a:r>
              <a:rPr lang="en-US" i="1" dirty="0"/>
              <a:t>module</a:t>
            </a:r>
            <a:r>
              <a:rPr lang="es-ES" dirty="0"/>
              <a:t>)</a:t>
            </a:r>
          </a:p>
          <a:p>
            <a:pPr marL="285750" indent="-285750">
              <a:buFont typeface="Arial" panose="020B0604020202020204" pitchFamily="34" charset="0"/>
              <a:buChar char="•"/>
            </a:pPr>
            <a:r>
              <a:rPr lang="es-ES" dirty="0"/>
              <a:t>se transfieren funciones a los </a:t>
            </a:r>
            <a:r>
              <a:rPr lang="es-ES" b="1" dirty="0"/>
              <a:t>servicios</a:t>
            </a:r>
            <a:r>
              <a:rPr lang="es-ES" dirty="0"/>
              <a:t> (</a:t>
            </a:r>
            <a:r>
              <a:rPr lang="en-US" i="1" dirty="0"/>
              <a:t>service</a:t>
            </a:r>
            <a:r>
              <a:rPr lang="es-ES" dirty="0"/>
              <a:t>)</a:t>
            </a:r>
          </a:p>
          <a:p>
            <a:pPr marL="285750" indent="-285750">
              <a:buFont typeface="Arial" panose="020B0604020202020204" pitchFamily="34" charset="0"/>
              <a:buChar char="•"/>
            </a:pPr>
            <a:r>
              <a:rPr lang="es-ES" dirty="0"/>
              <a:t>la creación de objetos se canaliza en </a:t>
            </a:r>
            <a:r>
              <a:rPr lang="es-ES" b="1" dirty="0"/>
              <a:t>factorías</a:t>
            </a:r>
            <a:r>
              <a:rPr lang="es-ES" dirty="0"/>
              <a:t> (</a:t>
            </a:r>
            <a:r>
              <a:rPr lang="en-US" i="1" dirty="0"/>
              <a:t>factory</a:t>
            </a:r>
            <a:r>
              <a:rPr lang="es-ES" dirty="0"/>
              <a:t>)</a:t>
            </a:r>
          </a:p>
        </p:txBody>
      </p:sp>
      <p:sp>
        <p:nvSpPr>
          <p:cNvPr id="4" name="Rectángulo 3"/>
          <p:cNvSpPr/>
          <p:nvPr/>
        </p:nvSpPr>
        <p:spPr>
          <a:xfrm>
            <a:off x="3316624" y="1623510"/>
            <a:ext cx="2457468" cy="369332"/>
          </a:xfrm>
          <a:prstGeom prst="rect">
            <a:avLst/>
          </a:prstGeom>
        </p:spPr>
        <p:txBody>
          <a:bodyPr wrap="none">
            <a:spAutoFit/>
          </a:bodyPr>
          <a:lstStyle/>
          <a:p>
            <a:r>
              <a:rPr lang="es-ES" dirty="0"/>
              <a:t>Máxima </a:t>
            </a:r>
            <a:r>
              <a:rPr lang="es-ES" b="1" dirty="0"/>
              <a:t>modularización</a:t>
            </a:r>
            <a:endParaRPr lang="es-ES" dirty="0"/>
          </a:p>
        </p:txBody>
      </p:sp>
      <p:sp>
        <p:nvSpPr>
          <p:cNvPr id="5" name="Rectángulo 4"/>
          <p:cNvSpPr/>
          <p:nvPr/>
        </p:nvSpPr>
        <p:spPr>
          <a:xfrm>
            <a:off x="2756451" y="5146645"/>
            <a:ext cx="4572000" cy="923330"/>
          </a:xfrm>
          <a:prstGeom prst="rect">
            <a:avLst/>
          </a:prstGeom>
        </p:spPr>
        <p:txBody>
          <a:bodyPr>
            <a:spAutoFit/>
          </a:bodyPr>
          <a:lstStyle/>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Modularidad </a:t>
            </a:r>
            <a:r>
              <a:rPr lang="es-ES" dirty="0">
                <a:solidFill>
                  <a:srgbClr val="000000"/>
                </a:solidFill>
                <a:latin typeface="Calibri" panose="020F0502020204030204" pitchFamily="34" charset="0"/>
                <a:sym typeface="Wingdings" panose="05000000000000000000" pitchFamily="2" charset="2"/>
              </a:rPr>
              <a:t></a:t>
            </a:r>
            <a:r>
              <a:rPr lang="es-ES" dirty="0">
                <a:solidFill>
                  <a:srgbClr val="000000"/>
                </a:solidFill>
                <a:latin typeface="Calibri" panose="020F0502020204030204" pitchFamily="34" charset="0"/>
              </a:rPr>
              <a:t> escalabilidad</a:t>
            </a:r>
          </a:p>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Acceso a servicios únicamente cuando son necesarios</a:t>
            </a:r>
            <a:endParaRPr lang="es-ES" dirty="0">
              <a:solidFill>
                <a:srgbClr val="000000"/>
              </a:solidFill>
              <a:effectLst/>
              <a:latin typeface="Calibri" panose="020F0502020204030204" pitchFamily="34" charset="0"/>
            </a:endParaRPr>
          </a:p>
        </p:txBody>
      </p:sp>
      <p:sp>
        <p:nvSpPr>
          <p:cNvPr id="6" name="Rectángulo 5"/>
          <p:cNvSpPr/>
          <p:nvPr/>
        </p:nvSpPr>
        <p:spPr>
          <a:xfrm>
            <a:off x="701861" y="4529314"/>
            <a:ext cx="2747547" cy="369332"/>
          </a:xfrm>
          <a:prstGeom prst="rect">
            <a:avLst/>
          </a:prstGeom>
        </p:spPr>
        <p:txBody>
          <a:bodyPr wrap="none">
            <a:spAutoFit/>
          </a:bodyPr>
          <a:lstStyle/>
          <a:p>
            <a:r>
              <a:rPr lang="es-ES" b="1" dirty="0">
                <a:solidFill>
                  <a:srgbClr val="000000"/>
                </a:solidFill>
                <a:latin typeface="Calibri" panose="020F0502020204030204" pitchFamily="34" charset="0"/>
              </a:rPr>
              <a:t>Inyección de dependencias</a:t>
            </a:r>
          </a:p>
        </p:txBody>
      </p:sp>
    </p:spTree>
    <p:extLst>
      <p:ext uri="{BB962C8B-B14F-4D97-AF65-F5344CB8AC3E}">
        <p14:creationId xmlns:p14="http://schemas.microsoft.com/office/powerpoint/2010/main" val="3441100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7595" y="365126"/>
            <a:ext cx="7196350" cy="75816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Bibliotecas o </a:t>
            </a:r>
            <a:r>
              <a:rPr lang="es-ES" sz="3600" b="1" i="1" dirty="0" err="1">
                <a:solidFill>
                  <a:srgbClr val="04617B"/>
                </a:solidFill>
                <a:effectLst>
                  <a:outerShdw blurRad="38100" dist="38100" dir="2700000" algn="tl">
                    <a:srgbClr val="C0C0C0"/>
                  </a:outerShdw>
                </a:effectLst>
                <a:latin typeface="Constantia"/>
                <a:cs typeface="+mn-cs"/>
              </a:rPr>
              <a:t>frameworks</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367" y="307258"/>
            <a:ext cx="941041" cy="93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ángulo 4"/>
          <p:cNvSpPr/>
          <p:nvPr/>
        </p:nvSpPr>
        <p:spPr>
          <a:xfrm>
            <a:off x="3539255" y="1629344"/>
            <a:ext cx="2185097" cy="3416320"/>
          </a:xfrm>
          <a:prstGeom prst="rect">
            <a:avLst/>
          </a:prstGeom>
        </p:spPr>
        <p:txBody>
          <a:bodyPr wrap="square">
            <a:spAutoFit/>
          </a:bodyPr>
          <a:lstStyle/>
          <a:p>
            <a:pPr marL="285750" indent="-285750">
              <a:buFont typeface="Arial" panose="020B0604020202020204" pitchFamily="34" charset="0"/>
              <a:buChar char="•"/>
            </a:pPr>
            <a:r>
              <a:rPr lang="es-ES" dirty="0" err="1">
                <a:solidFill>
                  <a:prstClr val="black"/>
                </a:solidFill>
              </a:rPr>
              <a:t>AccDC</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Ample</a:t>
            </a:r>
            <a:r>
              <a:rPr lang="es-ES" dirty="0">
                <a:solidFill>
                  <a:prstClr val="black"/>
                </a:solidFill>
              </a:rPr>
              <a:t> SDK</a:t>
            </a:r>
          </a:p>
          <a:p>
            <a:pPr marL="285750" indent="-285750">
              <a:buFont typeface="Arial" panose="020B0604020202020204" pitchFamily="34" charset="0"/>
              <a:buChar char="•"/>
            </a:pPr>
            <a:r>
              <a:rPr lang="es-ES" dirty="0">
                <a:solidFill>
                  <a:prstClr val="black"/>
                </a:solidFill>
              </a:rPr>
              <a:t>Atoms.js</a:t>
            </a:r>
          </a:p>
          <a:p>
            <a:pPr marL="285750" indent="-285750">
              <a:buFont typeface="Arial" panose="020B0604020202020204" pitchFamily="34" charset="0"/>
              <a:buChar char="•"/>
            </a:pPr>
            <a:r>
              <a:rPr lang="es-ES" dirty="0">
                <a:solidFill>
                  <a:prstClr val="black"/>
                </a:solidFill>
              </a:rPr>
              <a:t>DHTMLX</a:t>
            </a:r>
          </a:p>
          <a:p>
            <a:pPr marL="285750" indent="-285750">
              <a:buFont typeface="Arial" panose="020B0604020202020204" pitchFamily="34" charset="0"/>
              <a:buChar char="•"/>
            </a:pPr>
            <a:r>
              <a:rPr lang="es-ES" dirty="0" err="1">
                <a:solidFill>
                  <a:prstClr val="black"/>
                </a:solidFill>
              </a:rPr>
              <a:t>Dojo</a:t>
            </a:r>
            <a:endParaRPr lang="es-ES" dirty="0">
              <a:solidFill>
                <a:prstClr val="black"/>
              </a:solidFill>
            </a:endParaRPr>
          </a:p>
          <a:p>
            <a:pPr marL="285750" indent="-285750">
              <a:buFont typeface="Arial" panose="020B0604020202020204" pitchFamily="34" charset="0"/>
              <a:buChar char="•"/>
            </a:pPr>
            <a:r>
              <a:rPr lang="es-ES" b="1" dirty="0">
                <a:solidFill>
                  <a:prstClr val="black"/>
                </a:solidFill>
              </a:rPr>
              <a:t>Echo3</a:t>
            </a:r>
          </a:p>
          <a:p>
            <a:pPr marL="285750" indent="-285750">
              <a:buFont typeface="Arial" panose="020B0604020202020204" pitchFamily="34" charset="0"/>
              <a:buChar char="•"/>
            </a:pPr>
            <a:r>
              <a:rPr lang="es-ES" dirty="0" err="1">
                <a:solidFill>
                  <a:prstClr val="black"/>
                </a:solidFill>
              </a:rPr>
              <a:t>Enyo</a:t>
            </a:r>
            <a:endParaRPr lang="es-ES" dirty="0">
              <a:solidFill>
                <a:prstClr val="black"/>
              </a:solidFill>
            </a:endParaRPr>
          </a:p>
          <a:p>
            <a:pPr marL="285750" indent="-285750">
              <a:buFont typeface="Arial" panose="020B0604020202020204" pitchFamily="34" charset="0"/>
              <a:buChar char="•"/>
            </a:pPr>
            <a:r>
              <a:rPr lang="es-ES" b="1" dirty="0">
                <a:solidFill>
                  <a:srgbClr val="FF0000"/>
                </a:solidFill>
              </a:rPr>
              <a:t>Ext JS</a:t>
            </a:r>
          </a:p>
          <a:p>
            <a:pPr marL="285750" indent="-285750">
              <a:buFont typeface="Arial" panose="020B0604020202020204" pitchFamily="34" charset="0"/>
              <a:buChar char="•"/>
            </a:pPr>
            <a:r>
              <a:rPr lang="es-ES" b="1" dirty="0" err="1">
                <a:solidFill>
                  <a:srgbClr val="FF0000"/>
                </a:solidFill>
              </a:rPr>
              <a:t>Handlebars</a:t>
            </a:r>
            <a:endParaRPr lang="es-ES" b="1" dirty="0">
              <a:solidFill>
                <a:srgbClr val="FF0000"/>
              </a:solidFill>
            </a:endParaRPr>
          </a:p>
          <a:p>
            <a:pPr marL="285750" indent="-285750">
              <a:buFont typeface="Arial" panose="020B0604020202020204" pitchFamily="34" charset="0"/>
              <a:buChar char="•"/>
            </a:pPr>
            <a:r>
              <a:rPr lang="es-ES" b="1" dirty="0">
                <a:solidFill>
                  <a:srgbClr val="FF0000"/>
                </a:solidFill>
              </a:rPr>
              <a:t>Kendo UI</a:t>
            </a:r>
          </a:p>
          <a:p>
            <a:pPr marL="285750" indent="-285750">
              <a:buFont typeface="Arial" panose="020B0604020202020204" pitchFamily="34" charset="0"/>
              <a:buChar char="•"/>
            </a:pPr>
            <a:r>
              <a:rPr lang="es-ES" b="1" dirty="0" err="1">
                <a:solidFill>
                  <a:srgbClr val="FF0000"/>
                </a:solidFill>
              </a:rPr>
              <a:t>Knockout</a:t>
            </a:r>
            <a:r>
              <a:rPr lang="es-ES" b="1" dirty="0">
                <a:solidFill>
                  <a:srgbClr val="FF0000"/>
                </a:solidFill>
              </a:rPr>
              <a:t>..</a:t>
            </a:r>
            <a:r>
              <a:rPr lang="es-ES" b="1" dirty="0" err="1">
                <a:solidFill>
                  <a:srgbClr val="FF0000"/>
                </a:solidFill>
              </a:rPr>
              <a:t>js</a:t>
            </a:r>
            <a:endParaRPr lang="es-ES" b="1" dirty="0">
              <a:solidFill>
                <a:srgbClr val="FF0000"/>
              </a:solidFill>
            </a:endParaRPr>
          </a:p>
          <a:p>
            <a:pPr marL="285750" indent="-285750">
              <a:buFont typeface="Arial" panose="020B0604020202020204" pitchFamily="34" charset="0"/>
              <a:buChar char="•"/>
            </a:pPr>
            <a:endParaRPr lang="es-ES" b="1" dirty="0">
              <a:solidFill>
                <a:prstClr val="black"/>
              </a:solidFill>
            </a:endParaRPr>
          </a:p>
        </p:txBody>
      </p:sp>
      <p:sp>
        <p:nvSpPr>
          <p:cNvPr id="6" name="Rectángulo 5"/>
          <p:cNvSpPr/>
          <p:nvPr/>
        </p:nvSpPr>
        <p:spPr>
          <a:xfrm>
            <a:off x="1056589" y="1629344"/>
            <a:ext cx="1838901" cy="3416320"/>
          </a:xfrm>
          <a:prstGeom prst="rect">
            <a:avLst/>
          </a:prstGeom>
        </p:spPr>
        <p:txBody>
          <a:bodyPr wrap="none">
            <a:spAutoFit/>
          </a:bodyPr>
          <a:lstStyle/>
          <a:p>
            <a:pPr marL="285750" indent="-285750">
              <a:buFont typeface="Arial" panose="020B0604020202020204" pitchFamily="34" charset="0"/>
              <a:buChar char="•"/>
            </a:pPr>
            <a:r>
              <a:rPr lang="es-ES" b="1" dirty="0" err="1">
                <a:solidFill>
                  <a:srgbClr val="FF0000"/>
                </a:solidFill>
              </a:rPr>
              <a:t>jQuery</a:t>
            </a:r>
            <a:endParaRPr lang="es-ES" b="1" dirty="0">
              <a:solidFill>
                <a:srgbClr val="FF0000"/>
              </a:solidFill>
            </a:endParaRPr>
          </a:p>
          <a:p>
            <a:pPr marL="285750" indent="-285750">
              <a:buFont typeface="Arial" panose="020B0604020202020204" pitchFamily="34" charset="0"/>
              <a:buChar char="•"/>
            </a:pPr>
            <a:r>
              <a:rPr lang="es-ES" b="1" dirty="0">
                <a:solidFill>
                  <a:srgbClr val="FF0000"/>
                </a:solidFill>
              </a:rPr>
              <a:t>Underscore.js</a:t>
            </a:r>
          </a:p>
          <a:p>
            <a:pPr marL="285750" indent="-285750">
              <a:buFont typeface="Arial" panose="020B0604020202020204" pitchFamily="34" charset="0"/>
              <a:buChar char="•"/>
            </a:pPr>
            <a:r>
              <a:rPr lang="es-ES" b="1" dirty="0" err="1">
                <a:solidFill>
                  <a:prstClr val="black"/>
                </a:solidFill>
              </a:rPr>
              <a:t>MooTools</a:t>
            </a:r>
            <a:endParaRPr lang="es-ES" b="1" dirty="0">
              <a:solidFill>
                <a:prstClr val="black"/>
              </a:solidFill>
            </a:endParaRPr>
          </a:p>
          <a:p>
            <a:pPr marL="285750" indent="-285750">
              <a:buFont typeface="Arial" panose="020B0604020202020204" pitchFamily="34" charset="0"/>
              <a:buChar char="•"/>
            </a:pPr>
            <a:r>
              <a:rPr lang="es-ES" dirty="0" err="1">
                <a:solidFill>
                  <a:prstClr val="black"/>
                </a:solidFill>
              </a:rPr>
              <a:t>Prototype</a:t>
            </a:r>
            <a:r>
              <a:rPr lang="es-ES" dirty="0">
                <a:solidFill>
                  <a:prstClr val="black"/>
                </a:solidFill>
              </a:rPr>
              <a:t> </a:t>
            </a:r>
          </a:p>
          <a:p>
            <a:pPr marL="285750" indent="-285750">
              <a:buFont typeface="Arial" panose="020B0604020202020204" pitchFamily="34" charset="0"/>
              <a:buChar char="•"/>
            </a:pPr>
            <a:endParaRPr lang="es-ES" dirty="0">
              <a:solidFill>
                <a:prstClr val="black"/>
              </a:solidFill>
            </a:endParaRPr>
          </a:p>
          <a:p>
            <a:pPr marL="285750" indent="-285750">
              <a:buFont typeface="Arial" panose="020B0604020202020204" pitchFamily="34" charset="0"/>
              <a:buChar char="•"/>
            </a:pPr>
            <a:r>
              <a:rPr lang="es-ES" dirty="0">
                <a:solidFill>
                  <a:prstClr val="black"/>
                </a:solidFill>
              </a:rPr>
              <a:t>YUI</a:t>
            </a:r>
          </a:p>
          <a:p>
            <a:pPr marL="285750" indent="-285750">
              <a:buFont typeface="Arial" panose="020B0604020202020204" pitchFamily="34" charset="0"/>
              <a:buChar char="•"/>
            </a:pPr>
            <a:r>
              <a:rPr lang="es-ES" b="1" dirty="0" err="1">
                <a:solidFill>
                  <a:srgbClr val="FF0000"/>
                </a:solidFill>
              </a:rPr>
              <a:t>AngularJS</a:t>
            </a:r>
            <a:endParaRPr lang="es-ES" b="1" dirty="0">
              <a:solidFill>
                <a:srgbClr val="FF0000"/>
              </a:solidFill>
            </a:endParaRPr>
          </a:p>
          <a:p>
            <a:pPr marL="285750" indent="-285750">
              <a:buFont typeface="Arial" panose="020B0604020202020204" pitchFamily="34" charset="0"/>
              <a:buChar char="•"/>
            </a:pPr>
            <a:r>
              <a:rPr lang="es-ES" b="1" dirty="0" err="1">
                <a:solidFill>
                  <a:srgbClr val="FF0000"/>
                </a:solidFill>
              </a:rPr>
              <a:t>BackboneJS</a:t>
            </a:r>
            <a:endParaRPr lang="es-ES" b="1" dirty="0">
              <a:solidFill>
                <a:srgbClr val="FF0000"/>
              </a:solidFill>
            </a:endParaRPr>
          </a:p>
          <a:p>
            <a:pPr marL="285750" indent="-285750">
              <a:buFont typeface="Arial" panose="020B0604020202020204" pitchFamily="34" charset="0"/>
              <a:buChar char="•"/>
            </a:pPr>
            <a:r>
              <a:rPr lang="es-ES" b="1" dirty="0">
                <a:solidFill>
                  <a:srgbClr val="FF0000"/>
                </a:solidFill>
              </a:rPr>
              <a:t>Ember.js</a:t>
            </a:r>
          </a:p>
          <a:p>
            <a:pPr marL="285750" indent="-285750">
              <a:buFont typeface="Arial" panose="020B0604020202020204" pitchFamily="34" charset="0"/>
              <a:buChar char="•"/>
            </a:pPr>
            <a:r>
              <a:rPr lang="es-ES" b="1" dirty="0">
                <a:solidFill>
                  <a:srgbClr val="FF0000"/>
                </a:solidFill>
              </a:rPr>
              <a:t>React.js</a:t>
            </a:r>
          </a:p>
          <a:p>
            <a:pPr marL="285750" indent="-285750">
              <a:buFont typeface="Arial" panose="020B0604020202020204" pitchFamily="34" charset="0"/>
              <a:buChar char="•"/>
            </a:pPr>
            <a:endParaRPr lang="es-ES" dirty="0">
              <a:solidFill>
                <a:prstClr val="black"/>
              </a:solidFill>
            </a:endParaRPr>
          </a:p>
          <a:p>
            <a:pPr marL="285750" indent="-285750">
              <a:buFont typeface="Arial" panose="020B0604020202020204" pitchFamily="34" charset="0"/>
              <a:buChar char="•"/>
            </a:pPr>
            <a:r>
              <a:rPr lang="es-ES" dirty="0">
                <a:solidFill>
                  <a:prstClr val="black"/>
                </a:solidFill>
              </a:rPr>
              <a:t>SAP - OpenUI5</a:t>
            </a:r>
          </a:p>
        </p:txBody>
      </p:sp>
      <p:sp>
        <p:nvSpPr>
          <p:cNvPr id="12" name="Rectángulo 11"/>
          <p:cNvSpPr/>
          <p:nvPr/>
        </p:nvSpPr>
        <p:spPr>
          <a:xfrm>
            <a:off x="5724352" y="1640717"/>
            <a:ext cx="2895803" cy="3139321"/>
          </a:xfrm>
          <a:prstGeom prst="rect">
            <a:avLst/>
          </a:prstGeom>
        </p:spPr>
        <p:txBody>
          <a:bodyPr wrap="square">
            <a:spAutoFit/>
          </a:bodyPr>
          <a:lstStyle/>
          <a:p>
            <a:pPr marL="285750" indent="-285750">
              <a:buFont typeface="Arial" panose="020B0604020202020204" pitchFamily="34" charset="0"/>
              <a:buChar char="•"/>
            </a:pPr>
            <a:r>
              <a:rPr lang="es-ES" b="1" dirty="0" err="1">
                <a:solidFill>
                  <a:srgbClr val="FF0000"/>
                </a:solidFill>
              </a:rPr>
              <a:t>Meteor</a:t>
            </a:r>
            <a:endParaRPr lang="es-ES" b="1" dirty="0">
              <a:solidFill>
                <a:srgbClr val="FF0000"/>
              </a:solidFill>
            </a:endParaRPr>
          </a:p>
          <a:p>
            <a:pPr marL="285750" indent="-285750">
              <a:buFont typeface="Arial" panose="020B0604020202020204" pitchFamily="34" charset="0"/>
              <a:buChar char="•"/>
            </a:pPr>
            <a:r>
              <a:rPr lang="es-ES" dirty="0" err="1">
                <a:solidFill>
                  <a:prstClr val="black"/>
                </a:solidFill>
              </a:rPr>
              <a:t>PhoneJS</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Pyjamas</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qooxdoo</a:t>
            </a:r>
            <a:endParaRPr lang="es-ES" dirty="0">
              <a:solidFill>
                <a:prstClr val="black"/>
              </a:solidFill>
            </a:endParaRPr>
          </a:p>
          <a:p>
            <a:pPr marL="285750" indent="-285750">
              <a:buFont typeface="Arial" panose="020B0604020202020204" pitchFamily="34" charset="0"/>
              <a:buChar char="•"/>
            </a:pPr>
            <a:r>
              <a:rPr lang="es-ES" b="1" dirty="0">
                <a:solidFill>
                  <a:prstClr val="black"/>
                </a:solidFill>
              </a:rPr>
              <a:t>Rialto</a:t>
            </a:r>
          </a:p>
          <a:p>
            <a:pPr marL="285750" indent="-285750">
              <a:buFont typeface="Arial" panose="020B0604020202020204" pitchFamily="34" charset="0"/>
              <a:buChar char="•"/>
            </a:pPr>
            <a:r>
              <a:rPr lang="es-ES" dirty="0" err="1">
                <a:solidFill>
                  <a:prstClr val="black"/>
                </a:solidFill>
              </a:rPr>
              <a:t>SmartClient</a:t>
            </a:r>
            <a:r>
              <a:rPr lang="es-ES" dirty="0">
                <a:solidFill>
                  <a:prstClr val="black"/>
                </a:solidFill>
              </a:rPr>
              <a:t> &amp; </a:t>
            </a:r>
            <a:r>
              <a:rPr lang="es-ES" dirty="0" err="1">
                <a:solidFill>
                  <a:prstClr val="black"/>
                </a:solidFill>
              </a:rPr>
              <a:t>SmartGWT</a:t>
            </a:r>
            <a:endParaRPr lang="es-ES" dirty="0">
              <a:solidFill>
                <a:prstClr val="black"/>
              </a:solidFill>
            </a:endParaRPr>
          </a:p>
          <a:p>
            <a:pPr marL="285750" indent="-285750">
              <a:buFont typeface="Arial" panose="020B0604020202020204" pitchFamily="34" charset="0"/>
              <a:buChar char="•"/>
            </a:pPr>
            <a:r>
              <a:rPr lang="es-ES" b="1" dirty="0">
                <a:solidFill>
                  <a:srgbClr val="FF0000"/>
                </a:solidFill>
              </a:rPr>
              <a:t>Socket.IO</a:t>
            </a:r>
          </a:p>
          <a:p>
            <a:pPr marL="285750" indent="-285750">
              <a:buFont typeface="Arial" panose="020B0604020202020204" pitchFamily="34" charset="0"/>
              <a:buChar char="•"/>
            </a:pPr>
            <a:r>
              <a:rPr lang="es-ES" dirty="0" err="1">
                <a:solidFill>
                  <a:prstClr val="black"/>
                </a:solidFill>
              </a:rPr>
              <a:t>SproutCore</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Wakanda</a:t>
            </a:r>
            <a:endParaRPr lang="es-ES" dirty="0">
              <a:solidFill>
                <a:prstClr val="black"/>
              </a:solidFill>
            </a:endParaRPr>
          </a:p>
          <a:p>
            <a:pPr marL="285750" indent="-285750">
              <a:buFont typeface="Arial" panose="020B0604020202020204" pitchFamily="34" charset="0"/>
              <a:buChar char="•"/>
            </a:pPr>
            <a:r>
              <a:rPr lang="es-ES" dirty="0">
                <a:solidFill>
                  <a:prstClr val="black"/>
                </a:solidFill>
              </a:rPr>
              <a:t>ZK</a:t>
            </a:r>
          </a:p>
          <a:p>
            <a:pPr marL="285750" indent="-285750">
              <a:buFont typeface="Arial" panose="020B0604020202020204" pitchFamily="34" charset="0"/>
              <a:buChar char="•"/>
            </a:pPr>
            <a:r>
              <a:rPr lang="es-ES" dirty="0" err="1">
                <a:solidFill>
                  <a:prstClr val="black"/>
                </a:solidFill>
              </a:rPr>
              <a:t>Webix</a:t>
            </a:r>
            <a:endParaRPr lang="es-ES" dirty="0">
              <a:solidFill>
                <a:prstClr val="black"/>
              </a:solidFill>
            </a:endParaRPr>
          </a:p>
        </p:txBody>
      </p:sp>
      <p:sp>
        <p:nvSpPr>
          <p:cNvPr id="13" name="Rectángulo 12"/>
          <p:cNvSpPr/>
          <p:nvPr/>
        </p:nvSpPr>
        <p:spPr>
          <a:xfrm>
            <a:off x="1056589" y="5243543"/>
            <a:ext cx="3610155" cy="369332"/>
          </a:xfrm>
          <a:prstGeom prst="rect">
            <a:avLst/>
          </a:prstGeom>
        </p:spPr>
        <p:txBody>
          <a:bodyPr wrap="none">
            <a:spAutoFit/>
          </a:bodyPr>
          <a:lstStyle/>
          <a:p>
            <a:pPr marL="285750" indent="-285750">
              <a:buFont typeface="Arial" panose="020B0604020202020204" pitchFamily="34" charset="0"/>
              <a:buChar char="•"/>
            </a:pPr>
            <a:r>
              <a:rPr lang="es-ES" b="1" dirty="0">
                <a:solidFill>
                  <a:srgbClr val="FF0000"/>
                </a:solidFill>
              </a:rPr>
              <a:t>Google Web </a:t>
            </a:r>
            <a:r>
              <a:rPr lang="es-ES" b="1" dirty="0" err="1">
                <a:solidFill>
                  <a:srgbClr val="FF0000"/>
                </a:solidFill>
              </a:rPr>
              <a:t>Toolkit</a:t>
            </a:r>
            <a:r>
              <a:rPr lang="es-ES" b="1" dirty="0">
                <a:solidFill>
                  <a:srgbClr val="FF0000"/>
                </a:solidFill>
              </a:rPr>
              <a:t> </a:t>
            </a:r>
            <a:r>
              <a:rPr lang="es-ES" dirty="0">
                <a:solidFill>
                  <a:prstClr val="black"/>
                </a:solidFill>
              </a:rPr>
              <a:t>(de Java a JS)</a:t>
            </a:r>
          </a:p>
        </p:txBody>
      </p:sp>
      <p:sp>
        <p:nvSpPr>
          <p:cNvPr id="15" name="Rectángulo 14"/>
          <p:cNvSpPr/>
          <p:nvPr/>
        </p:nvSpPr>
        <p:spPr>
          <a:xfrm>
            <a:off x="1128924" y="6090146"/>
            <a:ext cx="6856423" cy="369332"/>
          </a:xfrm>
          <a:prstGeom prst="rect">
            <a:avLst/>
          </a:prstGeom>
        </p:spPr>
        <p:txBody>
          <a:bodyPr wrap="square">
            <a:spAutoFit/>
          </a:bodyPr>
          <a:lstStyle/>
          <a:p>
            <a:r>
              <a:rPr lang="es-ES" dirty="0">
                <a:solidFill>
                  <a:prstClr val="black"/>
                </a:solidFill>
                <a:hlinkClick r:id="rId4"/>
              </a:rPr>
              <a:t>http://www.infoq.com/research/javascript-frameworks-2015</a:t>
            </a:r>
            <a:r>
              <a:rPr lang="es-ES" dirty="0">
                <a:solidFill>
                  <a:prstClr val="black"/>
                </a:solidFill>
              </a:rPr>
              <a:t> </a:t>
            </a:r>
          </a:p>
        </p:txBody>
      </p:sp>
      <p:sp>
        <p:nvSpPr>
          <p:cNvPr id="17" name="Rectángulo 16"/>
          <p:cNvSpPr/>
          <p:nvPr/>
        </p:nvSpPr>
        <p:spPr>
          <a:xfrm>
            <a:off x="5759293" y="5246081"/>
            <a:ext cx="1949957" cy="369332"/>
          </a:xfrm>
          <a:prstGeom prst="rect">
            <a:avLst/>
          </a:prstGeom>
        </p:spPr>
        <p:txBody>
          <a:bodyPr wrap="none">
            <a:spAutoFit/>
          </a:bodyPr>
          <a:lstStyle/>
          <a:p>
            <a:pPr marL="285750" indent="-285750">
              <a:buFont typeface="Arial" panose="020B0604020202020204" pitchFamily="34" charset="0"/>
              <a:buChar char="•"/>
            </a:pPr>
            <a:r>
              <a:rPr lang="es-ES" b="1" dirty="0">
                <a:solidFill>
                  <a:srgbClr val="FF0000"/>
                </a:solidFill>
              </a:rPr>
              <a:t>D3.js</a:t>
            </a:r>
            <a:r>
              <a:rPr lang="es-ES" dirty="0">
                <a:solidFill>
                  <a:prstClr val="black"/>
                </a:solidFill>
              </a:rPr>
              <a:t> - Kinetic.js</a:t>
            </a:r>
          </a:p>
        </p:txBody>
      </p:sp>
    </p:spTree>
    <p:extLst>
      <p:ext uri="{BB962C8B-B14F-4D97-AF65-F5344CB8AC3E}">
        <p14:creationId xmlns:p14="http://schemas.microsoft.com/office/powerpoint/2010/main" val="1911311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de AngularJS 1.5</a:t>
            </a:r>
          </a:p>
        </p:txBody>
      </p:sp>
      <p:sp>
        <p:nvSpPr>
          <p:cNvPr id="2" name="CuadroTexto 1"/>
          <p:cNvSpPr txBox="1"/>
          <p:nvPr/>
        </p:nvSpPr>
        <p:spPr>
          <a:xfrm>
            <a:off x="529797" y="1680519"/>
            <a:ext cx="3189588" cy="3970318"/>
          </a:xfrm>
          <a:prstGeom prst="rect">
            <a:avLst/>
          </a:prstGeom>
          <a:noFill/>
        </p:spPr>
        <p:txBody>
          <a:bodyPr wrap="square" rtlCol="0">
            <a:spAutoFit/>
          </a:bodyPr>
          <a:lstStyle/>
          <a:p>
            <a:r>
              <a:rPr lang="es-ES" b="1" dirty="0"/>
              <a:t>Componentes</a:t>
            </a:r>
          </a:p>
          <a:p>
            <a:pPr marL="285750" indent="-285750">
              <a:buFont typeface="Arial" panose="020B0604020202020204" pitchFamily="34" charset="0"/>
              <a:buChar char="•"/>
            </a:pPr>
            <a:r>
              <a:rPr lang="es-ES" dirty="0" err="1"/>
              <a:t>template</a:t>
            </a:r>
            <a:r>
              <a:rPr lang="es-ES" dirty="0"/>
              <a:t> + </a:t>
            </a:r>
            <a:r>
              <a:rPr lang="es-ES" dirty="0" err="1"/>
              <a:t>controller</a:t>
            </a:r>
            <a:endParaRPr lang="es-ES" dirty="0"/>
          </a:p>
          <a:p>
            <a:pPr marL="285750" indent="-285750">
              <a:buFont typeface="Arial" panose="020B0604020202020204" pitchFamily="34" charset="0"/>
              <a:buChar char="•"/>
            </a:pPr>
            <a:r>
              <a:rPr lang="es-ES" dirty="0" err="1"/>
              <a:t>controllerAs</a:t>
            </a:r>
            <a:br>
              <a:rPr lang="es-ES" dirty="0"/>
            </a:br>
            <a:r>
              <a:rPr lang="es-ES" dirty="0"/>
              <a:t>(por defecto $</a:t>
            </a:r>
            <a:r>
              <a:rPr lang="es-ES" dirty="0" err="1"/>
              <a:t>ctrl</a:t>
            </a:r>
            <a:r>
              <a:rPr lang="es-ES" dirty="0"/>
              <a:t>)</a:t>
            </a:r>
          </a:p>
          <a:p>
            <a:pPr marL="285750" indent="-285750">
              <a:buFont typeface="Arial" panose="020B0604020202020204" pitchFamily="34" charset="0"/>
              <a:buChar char="•"/>
            </a:pPr>
            <a:r>
              <a:rPr lang="es-ES" dirty="0"/>
              <a:t>uso de clases</a:t>
            </a:r>
          </a:p>
          <a:p>
            <a:pPr marL="285750" indent="-285750">
              <a:buFont typeface="Arial" panose="020B0604020202020204" pitchFamily="34" charset="0"/>
              <a:buChar char="•"/>
            </a:pPr>
            <a:r>
              <a:rPr lang="es-ES" dirty="0"/>
              <a:t>constructores: </a:t>
            </a:r>
            <a:br>
              <a:rPr lang="es-ES" dirty="0"/>
            </a:br>
            <a:r>
              <a:rPr lang="es-ES" dirty="0"/>
              <a:t>inyección de dependencias</a:t>
            </a:r>
          </a:p>
          <a:p>
            <a:pPr marL="285750" indent="-285750">
              <a:buFont typeface="Arial" panose="020B0604020202020204" pitchFamily="34" charset="0"/>
              <a:buChar char="•"/>
            </a:pPr>
            <a:r>
              <a:rPr lang="es-ES" dirty="0"/>
              <a:t>ciclo de vida del componente</a:t>
            </a:r>
            <a:br>
              <a:rPr lang="es-ES" dirty="0"/>
            </a:br>
            <a:r>
              <a:rPr lang="es-ES" dirty="0"/>
              <a:t>(</a:t>
            </a:r>
            <a:r>
              <a:rPr lang="es-ES" dirty="0" err="1"/>
              <a:t>onInit</a:t>
            </a:r>
            <a:r>
              <a:rPr lang="es-ES" dirty="0"/>
              <a:t>)</a:t>
            </a:r>
          </a:p>
          <a:p>
            <a:pPr marL="285750" indent="-285750">
              <a:buFont typeface="Arial" panose="020B0604020202020204" pitchFamily="34" charset="0"/>
              <a:buChar char="•"/>
            </a:pPr>
            <a:r>
              <a:rPr lang="es-ES" dirty="0"/>
              <a:t>comunicación entre componentes:</a:t>
            </a:r>
          </a:p>
          <a:p>
            <a:pPr marL="742950" lvl="1" indent="-285750">
              <a:buFont typeface="Arial" panose="020B0604020202020204" pitchFamily="34" charset="0"/>
              <a:buChar char="•"/>
            </a:pPr>
            <a:r>
              <a:rPr lang="es-ES" dirty="0" err="1"/>
              <a:t>parent</a:t>
            </a:r>
            <a:endParaRPr lang="es-ES" dirty="0"/>
          </a:p>
          <a:p>
            <a:pPr marL="742950" lvl="1" indent="-285750">
              <a:buFont typeface="Arial" panose="020B0604020202020204" pitchFamily="34" charset="0"/>
              <a:buChar char="•"/>
            </a:pPr>
            <a:r>
              <a:rPr lang="es-ES" dirty="0" err="1"/>
              <a:t>binding</a:t>
            </a:r>
            <a:endParaRPr lang="es-ES" dirty="0"/>
          </a:p>
          <a:p>
            <a:endParaRPr lang="es-ES" dirty="0"/>
          </a:p>
        </p:txBody>
      </p:sp>
      <p:pic>
        <p:nvPicPr>
          <p:cNvPr id="4" name="Imagen 3"/>
          <p:cNvPicPr>
            <a:picLocks noChangeAspect="1"/>
          </p:cNvPicPr>
          <p:nvPr/>
        </p:nvPicPr>
        <p:blipFill>
          <a:blip r:embed="rId3"/>
          <a:stretch>
            <a:fillRect/>
          </a:stretch>
        </p:blipFill>
        <p:spPr>
          <a:xfrm>
            <a:off x="4040660" y="1346885"/>
            <a:ext cx="4480609" cy="5198145"/>
          </a:xfrm>
          <a:prstGeom prst="rect">
            <a:avLst/>
          </a:prstGeom>
        </p:spPr>
      </p:pic>
    </p:spTree>
    <p:extLst>
      <p:ext uri="{BB962C8B-B14F-4D97-AF65-F5344CB8AC3E}">
        <p14:creationId xmlns:p14="http://schemas.microsoft.com/office/powerpoint/2010/main" val="1708787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Instalación</a:t>
            </a:r>
          </a:p>
        </p:txBody>
      </p:sp>
      <p:sp>
        <p:nvSpPr>
          <p:cNvPr id="8" name="Rectángulo 7"/>
          <p:cNvSpPr/>
          <p:nvPr/>
        </p:nvSpPr>
        <p:spPr>
          <a:xfrm>
            <a:off x="5092635" y="1565189"/>
            <a:ext cx="1010469" cy="369332"/>
          </a:xfrm>
          <a:prstGeom prst="rect">
            <a:avLst/>
          </a:prstGeom>
        </p:spPr>
        <p:txBody>
          <a:bodyPr wrap="none">
            <a:spAutoFit/>
          </a:bodyPr>
          <a:lstStyle/>
          <a:p>
            <a:r>
              <a:rPr lang="es-ES" dirty="0"/>
              <a:t>descarga</a:t>
            </a:r>
          </a:p>
        </p:txBody>
      </p:sp>
      <p:sp>
        <p:nvSpPr>
          <p:cNvPr id="9" name="Rectángulo 8"/>
          <p:cNvSpPr/>
          <p:nvPr/>
        </p:nvSpPr>
        <p:spPr>
          <a:xfrm>
            <a:off x="5092635" y="1934521"/>
            <a:ext cx="2332690" cy="369332"/>
          </a:xfrm>
          <a:prstGeom prst="rect">
            <a:avLst/>
          </a:prstGeom>
        </p:spPr>
        <p:txBody>
          <a:bodyPr wrap="none">
            <a:spAutoFit/>
          </a:bodyPr>
          <a:lstStyle/>
          <a:p>
            <a:r>
              <a:rPr lang="es-ES" dirty="0"/>
              <a:t> vinculación a una CDN</a:t>
            </a:r>
          </a:p>
        </p:txBody>
      </p:sp>
      <p:pic>
        <p:nvPicPr>
          <p:cNvPr id="12" name="Imagen 11"/>
          <p:cNvPicPr>
            <a:picLocks noChangeAspect="1"/>
          </p:cNvPicPr>
          <p:nvPr/>
        </p:nvPicPr>
        <p:blipFill>
          <a:blip r:embed="rId3"/>
          <a:stretch>
            <a:fillRect/>
          </a:stretch>
        </p:blipFill>
        <p:spPr>
          <a:xfrm>
            <a:off x="1221971" y="1435886"/>
            <a:ext cx="3335103" cy="1993114"/>
          </a:xfrm>
          <a:prstGeom prst="rect">
            <a:avLst/>
          </a:prstGeom>
        </p:spPr>
      </p:pic>
      <p:pic>
        <p:nvPicPr>
          <p:cNvPr id="10" name="Imagen 9"/>
          <p:cNvPicPr>
            <a:picLocks noChangeAspect="1"/>
          </p:cNvPicPr>
          <p:nvPr/>
        </p:nvPicPr>
        <p:blipFill>
          <a:blip r:embed="rId4"/>
          <a:stretch>
            <a:fillRect/>
          </a:stretch>
        </p:blipFill>
        <p:spPr>
          <a:xfrm>
            <a:off x="3091754" y="2680429"/>
            <a:ext cx="5167952" cy="3602659"/>
          </a:xfrm>
          <a:prstGeom prst="rect">
            <a:avLst/>
          </a:prstGeom>
        </p:spPr>
      </p:pic>
      <p:sp>
        <p:nvSpPr>
          <p:cNvPr id="11" name="Flecha curvada hacia la izquierda 10"/>
          <p:cNvSpPr/>
          <p:nvPr/>
        </p:nvSpPr>
        <p:spPr>
          <a:xfrm rot="20153214" flipH="1">
            <a:off x="2303514" y="2717827"/>
            <a:ext cx="906972" cy="146503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004969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862114" y="2697391"/>
            <a:ext cx="3488120" cy="3580168"/>
          </a:xfrm>
          <a:prstGeom prst="rect">
            <a:avLst/>
          </a:prstGeom>
        </p:spPr>
      </p:pic>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 de Angular</a:t>
            </a:r>
            <a:endParaRPr lang="en-US" dirty="0"/>
          </a:p>
        </p:txBody>
      </p:sp>
      <p:pic>
        <p:nvPicPr>
          <p:cNvPr id="4" name="Imagen 3"/>
          <p:cNvPicPr>
            <a:picLocks noChangeAspect="1"/>
          </p:cNvPicPr>
          <p:nvPr/>
        </p:nvPicPr>
        <p:blipFill>
          <a:blip r:embed="rId4"/>
          <a:stretch>
            <a:fillRect/>
          </a:stretch>
        </p:blipFill>
        <p:spPr>
          <a:xfrm>
            <a:off x="4350234" y="1244135"/>
            <a:ext cx="3951412" cy="2753242"/>
          </a:xfrm>
          <a:prstGeom prst="rect">
            <a:avLst/>
          </a:prstGeom>
        </p:spPr>
      </p:pic>
      <p:sp>
        <p:nvSpPr>
          <p:cNvPr id="5" name="Rectángulo 4"/>
          <p:cNvSpPr/>
          <p:nvPr/>
        </p:nvSpPr>
        <p:spPr>
          <a:xfrm>
            <a:off x="4848199" y="3063922"/>
            <a:ext cx="1774209" cy="3241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8" name="Flecha curvada hacia abajo 7"/>
          <p:cNvSpPr/>
          <p:nvPr/>
        </p:nvSpPr>
        <p:spPr>
          <a:xfrm rot="20287011" flipH="1">
            <a:off x="2983910" y="2426368"/>
            <a:ext cx="1516702" cy="9201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sp>
        <p:nvSpPr>
          <p:cNvPr id="9" name="Rectángulo 8"/>
          <p:cNvSpPr/>
          <p:nvPr/>
        </p:nvSpPr>
        <p:spPr>
          <a:xfrm>
            <a:off x="874843" y="1677251"/>
            <a:ext cx="2232694" cy="646331"/>
          </a:xfrm>
          <a:prstGeom prst="rect">
            <a:avLst/>
          </a:prstGeom>
        </p:spPr>
        <p:txBody>
          <a:bodyPr wrap="square">
            <a:spAutoFit/>
          </a:bodyPr>
          <a:lstStyle/>
          <a:p>
            <a:r>
              <a:rPr lang="es-ES" dirty="0">
                <a:solidFill>
                  <a:prstClr val="black"/>
                </a:solidFill>
                <a:hlinkClick r:id="rId5"/>
              </a:rPr>
              <a:t>https://code.angularjs.org/1.4.8/</a:t>
            </a:r>
            <a:r>
              <a:rPr lang="es-ES" dirty="0">
                <a:solidFill>
                  <a:prstClr val="black"/>
                </a:solidFill>
              </a:rPr>
              <a:t> </a:t>
            </a:r>
          </a:p>
        </p:txBody>
      </p:sp>
      <p:sp>
        <p:nvSpPr>
          <p:cNvPr id="11" name="CuadroTexto 10"/>
          <p:cNvSpPr txBox="1"/>
          <p:nvPr/>
        </p:nvSpPr>
        <p:spPr>
          <a:xfrm>
            <a:off x="5012317" y="3997377"/>
            <a:ext cx="3476590" cy="2339102"/>
          </a:xfrm>
          <a:prstGeom prst="rect">
            <a:avLst/>
          </a:prstGeom>
          <a:noFill/>
        </p:spPr>
        <p:txBody>
          <a:bodyPr wrap="square" rtlCol="0">
            <a:spAutoFit/>
          </a:bodyPr>
          <a:lstStyle/>
          <a:p>
            <a:pPr marL="285750" indent="-285750">
              <a:buFont typeface="Arial" panose="020B0604020202020204" pitchFamily="34" charset="0"/>
              <a:buChar char="•"/>
            </a:pPr>
            <a:r>
              <a:rPr lang="es-ES" sz="1600" noProof="1">
                <a:solidFill>
                  <a:prstClr val="black"/>
                </a:solidFill>
              </a:rPr>
              <a:t>angular-animate</a:t>
            </a:r>
          </a:p>
          <a:p>
            <a:pPr marL="285750" indent="-285750">
              <a:buFont typeface="Arial" panose="020B0604020202020204" pitchFamily="34" charset="0"/>
              <a:buChar char="•"/>
            </a:pPr>
            <a:r>
              <a:rPr lang="es-ES" sz="1600" noProof="1">
                <a:solidFill>
                  <a:prstClr val="black"/>
                </a:solidFill>
              </a:rPr>
              <a:t>angular-aria</a:t>
            </a:r>
          </a:p>
          <a:p>
            <a:pPr marL="285750" indent="-285750">
              <a:buFont typeface="Arial" panose="020B0604020202020204" pitchFamily="34" charset="0"/>
              <a:buChar char="•"/>
            </a:pPr>
            <a:r>
              <a:rPr lang="es-ES" sz="1600" noProof="1">
                <a:solidFill>
                  <a:prstClr val="black"/>
                </a:solidFill>
              </a:rPr>
              <a:t>angular-cookies</a:t>
            </a:r>
          </a:p>
          <a:p>
            <a:pPr marL="285750" indent="-285750">
              <a:buFont typeface="Arial" panose="020B0604020202020204" pitchFamily="34" charset="0"/>
              <a:buChar char="•"/>
            </a:pPr>
            <a:r>
              <a:rPr lang="es-ES" sz="1600" noProof="1">
                <a:solidFill>
                  <a:prstClr val="black"/>
                </a:solidFill>
              </a:rPr>
              <a:t>angular-loader</a:t>
            </a:r>
          </a:p>
          <a:p>
            <a:pPr marL="285750" indent="-285750">
              <a:buFont typeface="Arial" panose="020B0604020202020204" pitchFamily="34" charset="0"/>
              <a:buChar char="•"/>
            </a:pPr>
            <a:r>
              <a:rPr lang="es-ES" sz="1600" noProof="1">
                <a:solidFill>
                  <a:prstClr val="black"/>
                </a:solidFill>
              </a:rPr>
              <a:t>angular-message / message-format</a:t>
            </a:r>
          </a:p>
          <a:p>
            <a:pPr marL="285750" indent="-285750">
              <a:buFont typeface="Arial" panose="020B0604020202020204" pitchFamily="34" charset="0"/>
              <a:buChar char="•"/>
            </a:pPr>
            <a:r>
              <a:rPr lang="es-ES" sz="1600" noProof="1">
                <a:solidFill>
                  <a:prstClr val="black"/>
                </a:solidFill>
              </a:rPr>
              <a:t>angular-resource</a:t>
            </a:r>
          </a:p>
          <a:p>
            <a:pPr marL="285750" indent="-285750">
              <a:buFont typeface="Arial" panose="020B0604020202020204" pitchFamily="34" charset="0"/>
              <a:buChar char="•"/>
            </a:pPr>
            <a:r>
              <a:rPr lang="es-ES" sz="1600" noProof="1">
                <a:solidFill>
                  <a:prstClr val="black"/>
                </a:solidFill>
              </a:rPr>
              <a:t>angular-route</a:t>
            </a:r>
          </a:p>
          <a:p>
            <a:pPr marL="285750" indent="-285750">
              <a:buFont typeface="Arial" panose="020B0604020202020204" pitchFamily="34" charset="0"/>
              <a:buChar char="•"/>
            </a:pPr>
            <a:r>
              <a:rPr lang="es-ES" sz="1600" noProof="1">
                <a:solidFill>
                  <a:prstClr val="black"/>
                </a:solidFill>
              </a:rPr>
              <a:t>angular-sanitize</a:t>
            </a:r>
          </a:p>
          <a:p>
            <a:pPr marL="285750" indent="-285750">
              <a:buFont typeface="Arial" panose="020B0604020202020204" pitchFamily="34" charset="0"/>
              <a:buChar char="•"/>
            </a:pPr>
            <a:r>
              <a:rPr lang="es-ES" sz="1600" noProof="1">
                <a:solidFill>
                  <a:prstClr val="black"/>
                </a:solidFill>
              </a:rPr>
              <a:t>angular-touch</a:t>
            </a:r>
          </a:p>
        </p:txBody>
      </p:sp>
    </p:spTree>
    <p:extLst>
      <p:ext uri="{BB962C8B-B14F-4D97-AF65-F5344CB8AC3E}">
        <p14:creationId xmlns:p14="http://schemas.microsoft.com/office/powerpoint/2010/main" val="4130645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Instalación con </a:t>
            </a:r>
            <a:r>
              <a:rPr lang="en-US" dirty="0"/>
              <a:t>bower</a:t>
            </a:r>
          </a:p>
        </p:txBody>
      </p:sp>
      <p:sp>
        <p:nvSpPr>
          <p:cNvPr id="2" name="Rectángulo 1"/>
          <p:cNvSpPr/>
          <p:nvPr/>
        </p:nvSpPr>
        <p:spPr>
          <a:xfrm>
            <a:off x="2695618" y="1115315"/>
            <a:ext cx="1155445" cy="369332"/>
          </a:xfrm>
          <a:prstGeom prst="rect">
            <a:avLst/>
          </a:prstGeom>
        </p:spPr>
        <p:txBody>
          <a:bodyPr wrap="none">
            <a:spAutoFit/>
          </a:bodyPr>
          <a:lstStyle/>
          <a:p>
            <a:r>
              <a:rPr lang="es-ES" b="1" dirty="0" err="1"/>
              <a:t>bower</a:t>
            </a:r>
            <a:r>
              <a:rPr lang="es-ES" dirty="0"/>
              <a:t> </a:t>
            </a:r>
            <a:r>
              <a:rPr lang="es-ES" dirty="0" err="1"/>
              <a:t>init</a:t>
            </a:r>
            <a:endParaRPr lang="es-ES" dirty="0"/>
          </a:p>
        </p:txBody>
      </p:sp>
      <p:pic>
        <p:nvPicPr>
          <p:cNvPr id="6" name="Imagen 5"/>
          <p:cNvPicPr>
            <a:picLocks noChangeAspect="1"/>
          </p:cNvPicPr>
          <p:nvPr/>
        </p:nvPicPr>
        <p:blipFill>
          <a:blip r:embed="rId3"/>
          <a:stretch>
            <a:fillRect/>
          </a:stretch>
        </p:blipFill>
        <p:spPr>
          <a:xfrm>
            <a:off x="1733903" y="2063493"/>
            <a:ext cx="5961251" cy="1673087"/>
          </a:xfrm>
          <a:prstGeom prst="rect">
            <a:avLst/>
          </a:prstGeom>
        </p:spPr>
      </p:pic>
      <p:pic>
        <p:nvPicPr>
          <p:cNvPr id="13" name="Imagen 12"/>
          <p:cNvPicPr>
            <a:picLocks noChangeAspect="1"/>
          </p:cNvPicPr>
          <p:nvPr/>
        </p:nvPicPr>
        <p:blipFill>
          <a:blip r:embed="rId4"/>
          <a:stretch>
            <a:fillRect/>
          </a:stretch>
        </p:blipFill>
        <p:spPr>
          <a:xfrm>
            <a:off x="1733903" y="3916167"/>
            <a:ext cx="5961251" cy="1383862"/>
          </a:xfrm>
          <a:prstGeom prst="rect">
            <a:avLst/>
          </a:prstGeom>
        </p:spPr>
      </p:pic>
      <p:cxnSp>
        <p:nvCxnSpPr>
          <p:cNvPr id="15" name="Conector angular 14"/>
          <p:cNvCxnSpPr>
            <a:stCxn id="2" idx="3"/>
            <a:endCxn id="6" idx="3"/>
          </p:cNvCxnSpPr>
          <p:nvPr/>
        </p:nvCxnSpPr>
        <p:spPr>
          <a:xfrm>
            <a:off x="3851063" y="1299981"/>
            <a:ext cx="3844091" cy="1600056"/>
          </a:xfrm>
          <a:prstGeom prst="bentConnector3">
            <a:avLst>
              <a:gd name="adj1" fmla="val 105947"/>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2695618" y="1512604"/>
            <a:ext cx="2745047" cy="369332"/>
          </a:xfrm>
          <a:prstGeom prst="rect">
            <a:avLst/>
          </a:prstGeom>
        </p:spPr>
        <p:txBody>
          <a:bodyPr wrap="none">
            <a:spAutoFit/>
          </a:bodyPr>
          <a:lstStyle/>
          <a:p>
            <a:r>
              <a:rPr lang="es-ES" b="1" dirty="0" err="1"/>
              <a:t>bower</a:t>
            </a:r>
            <a:r>
              <a:rPr lang="es-ES" dirty="0"/>
              <a:t> </a:t>
            </a:r>
            <a:r>
              <a:rPr lang="es-ES" dirty="0" err="1"/>
              <a:t>install</a:t>
            </a:r>
            <a:r>
              <a:rPr lang="es-ES" dirty="0"/>
              <a:t> angular#1.4.8</a:t>
            </a:r>
          </a:p>
        </p:txBody>
      </p:sp>
      <p:cxnSp>
        <p:nvCxnSpPr>
          <p:cNvPr id="22" name="Conector angular 21"/>
          <p:cNvCxnSpPr>
            <a:stCxn id="19" idx="1"/>
            <a:endCxn id="13" idx="1"/>
          </p:cNvCxnSpPr>
          <p:nvPr/>
        </p:nvCxnSpPr>
        <p:spPr>
          <a:xfrm rot="10800000" flipV="1">
            <a:off x="1733904" y="1697270"/>
            <a:ext cx="961715" cy="2910828"/>
          </a:xfrm>
          <a:prstGeom prst="bentConnector3">
            <a:avLst>
              <a:gd name="adj1" fmla="val 12377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785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n-US" dirty="0"/>
              <a:t>Plugin</a:t>
            </a:r>
            <a:r>
              <a:rPr lang="es-ES" dirty="0"/>
              <a:t> para Chrome</a:t>
            </a:r>
            <a:endParaRPr lang="en-US" dirty="0"/>
          </a:p>
        </p:txBody>
      </p:sp>
      <p:pic>
        <p:nvPicPr>
          <p:cNvPr id="4" name="Imagen 3"/>
          <p:cNvPicPr>
            <a:picLocks noChangeAspect="1"/>
          </p:cNvPicPr>
          <p:nvPr/>
        </p:nvPicPr>
        <p:blipFill>
          <a:blip r:embed="rId3"/>
          <a:stretch>
            <a:fillRect/>
          </a:stretch>
        </p:blipFill>
        <p:spPr>
          <a:xfrm>
            <a:off x="1585346" y="1678673"/>
            <a:ext cx="6714699" cy="4217159"/>
          </a:xfrm>
          <a:prstGeom prst="rect">
            <a:avLst/>
          </a:prstGeom>
        </p:spPr>
      </p:pic>
      <p:sp>
        <p:nvSpPr>
          <p:cNvPr id="5" name="CuadroTexto 4"/>
          <p:cNvSpPr txBox="1"/>
          <p:nvPr/>
        </p:nvSpPr>
        <p:spPr>
          <a:xfrm>
            <a:off x="628650" y="3606421"/>
            <a:ext cx="240115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i="1" noProof="1"/>
              <a:t>Batarang</a:t>
            </a:r>
            <a:r>
              <a:rPr lang="es-ES" dirty="0"/>
              <a:t>: ayuda en la depuración mediante Chrome de proyectos de AngularJS</a:t>
            </a:r>
          </a:p>
        </p:txBody>
      </p:sp>
      <p:pic>
        <p:nvPicPr>
          <p:cNvPr id="10242" name="Picture 2" descr="https://images.rapgenius.com/4611a72cbfa149353bd0dfaf3f4e2f42.565x306x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18542" y="5095444"/>
            <a:ext cx="2456597" cy="116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570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2722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Editores de código</a:t>
            </a:r>
          </a:p>
        </p:txBody>
      </p:sp>
      <p:sp>
        <p:nvSpPr>
          <p:cNvPr id="3" name="CuadroTexto 2"/>
          <p:cNvSpPr txBox="1"/>
          <p:nvPr/>
        </p:nvSpPr>
        <p:spPr>
          <a:xfrm>
            <a:off x="3649842" y="1461163"/>
            <a:ext cx="1912758" cy="923330"/>
          </a:xfrm>
          <a:prstGeom prst="rect">
            <a:avLst/>
          </a:prstGeom>
          <a:noFill/>
        </p:spPr>
        <p:txBody>
          <a:bodyPr wrap="square" rtlCol="0">
            <a:spAutoFit/>
          </a:bodyPr>
          <a:lstStyle/>
          <a:p>
            <a:r>
              <a:rPr lang="es-ES" b="1" dirty="0"/>
              <a:t>Editores de texto específicos para código</a:t>
            </a:r>
          </a:p>
        </p:txBody>
      </p:sp>
      <p:sp>
        <p:nvSpPr>
          <p:cNvPr id="5" name="CuadroTexto 4"/>
          <p:cNvSpPr txBox="1"/>
          <p:nvPr/>
        </p:nvSpPr>
        <p:spPr>
          <a:xfrm>
            <a:off x="881242" y="2116267"/>
            <a:ext cx="147007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t>Sublime Text</a:t>
            </a:r>
          </a:p>
        </p:txBody>
      </p:sp>
      <p:pic>
        <p:nvPicPr>
          <p:cNvPr id="35842" name="Picture 2" descr="http://jreid.org/sublime-dark-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242" y="2687123"/>
            <a:ext cx="1804416" cy="1804417"/>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449151" y="4658978"/>
            <a:ext cx="300967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4"/>
              </a:rPr>
              <a:t>http://www.sublimetext.com/</a:t>
            </a:r>
            <a:endParaRPr lang="es-ES" dirty="0"/>
          </a:p>
        </p:txBody>
      </p:sp>
      <p:sp>
        <p:nvSpPr>
          <p:cNvPr id="10" name="CuadroTexto 9"/>
          <p:cNvSpPr txBox="1"/>
          <p:nvPr/>
        </p:nvSpPr>
        <p:spPr>
          <a:xfrm>
            <a:off x="4092529" y="3307548"/>
            <a:ext cx="147007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t>Atom</a:t>
            </a:r>
          </a:p>
        </p:txBody>
      </p:sp>
      <p:sp>
        <p:nvSpPr>
          <p:cNvPr id="4" name="Rectángulo 3"/>
          <p:cNvSpPr/>
          <p:nvPr/>
        </p:nvSpPr>
        <p:spPr>
          <a:xfrm>
            <a:off x="3943667" y="5969361"/>
            <a:ext cx="176779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schemeClr val="dk1"/>
                </a:solidFill>
                <a:hlinkClick r:id="rId5"/>
              </a:rPr>
              <a:t>https://atom.io/</a:t>
            </a:r>
            <a:r>
              <a:rPr lang="es-ES" dirty="0">
                <a:solidFill>
                  <a:schemeClr val="dk1"/>
                </a:solidFill>
              </a:rPr>
              <a:t> </a:t>
            </a:r>
          </a:p>
        </p:txBody>
      </p:sp>
      <p:sp>
        <p:nvSpPr>
          <p:cNvPr id="11" name="CuadroTexto 10"/>
          <p:cNvSpPr txBox="1"/>
          <p:nvPr/>
        </p:nvSpPr>
        <p:spPr>
          <a:xfrm>
            <a:off x="6683329" y="2116267"/>
            <a:ext cx="147007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t>Brackets</a:t>
            </a:r>
          </a:p>
        </p:txBody>
      </p:sp>
      <p:pic>
        <p:nvPicPr>
          <p:cNvPr id="7170" name="Picture 2" descr="https://i.github-camo.com/8561824cdf871ac1f943f01e8a7c1ec401368aed/68747470733a2f2f636c6f75642e67697468756275736572636f6e74656e742e636f6d2f6173736574732f313433363237312f31323636383233352f63323238633531342d633639372d313165352d386365612d6537316163616263643330302e706e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0838" y="3967100"/>
            <a:ext cx="1833451" cy="18334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geekytheory.com/wp-content/uploads/2013/12/bracke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1638" y="2687123"/>
            <a:ext cx="1833451" cy="183345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538077" y="4740774"/>
            <a:ext cx="197727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schemeClr val="dk1"/>
                </a:solidFill>
                <a:hlinkClick r:id="rId8"/>
              </a:rPr>
              <a:t>http://brackets.io/</a:t>
            </a:r>
            <a:endParaRPr lang="es-ES" dirty="0">
              <a:solidFill>
                <a:schemeClr val="dk1"/>
              </a:solidFill>
            </a:endParaRPr>
          </a:p>
        </p:txBody>
      </p:sp>
    </p:spTree>
    <p:extLst>
      <p:ext uri="{BB962C8B-B14F-4D97-AF65-F5344CB8AC3E}">
        <p14:creationId xmlns:p14="http://schemas.microsoft.com/office/powerpoint/2010/main" val="2691873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p:txBody>
          <a:bodyPr>
            <a:normAutofit/>
          </a:bodyPr>
          <a:lstStyle/>
          <a:p>
            <a:pPr algn="ctr"/>
            <a:r>
              <a:rPr lang="es-ES" dirty="0"/>
              <a:t>Editores de Código</a:t>
            </a:r>
            <a:endParaRPr lang="en-US" dirty="0"/>
          </a:p>
        </p:txBody>
      </p:sp>
      <p:sp>
        <p:nvSpPr>
          <p:cNvPr id="2" name="Marcador de contenido 1"/>
          <p:cNvSpPr>
            <a:spLocks noGrp="1"/>
          </p:cNvSpPr>
          <p:nvPr>
            <p:ph idx="1"/>
          </p:nvPr>
        </p:nvSpPr>
        <p:spPr>
          <a:xfrm>
            <a:off x="924917" y="1615762"/>
            <a:ext cx="7886700" cy="4351338"/>
          </a:xfrm>
        </p:spPr>
        <p:txBody>
          <a:bodyPr/>
          <a:lstStyle/>
          <a:p>
            <a:r>
              <a:rPr lang="es-ES" dirty="0"/>
              <a:t>Sublime Text : </a:t>
            </a:r>
            <a:r>
              <a:rPr lang="es-ES" dirty="0">
                <a:hlinkClick r:id="rId3"/>
              </a:rPr>
              <a:t>https://www.sublimetext.com/</a:t>
            </a:r>
            <a:r>
              <a:rPr lang="es-ES" dirty="0"/>
              <a:t> </a:t>
            </a:r>
          </a:p>
          <a:p>
            <a:r>
              <a:rPr lang="es-ES" dirty="0" err="1"/>
              <a:t>Atom</a:t>
            </a:r>
            <a:r>
              <a:rPr lang="es-ES" dirty="0"/>
              <a:t> : </a:t>
            </a:r>
            <a:r>
              <a:rPr lang="es-ES" dirty="0">
                <a:hlinkClick r:id="rId4"/>
              </a:rPr>
              <a:t>https://atom.io/</a:t>
            </a:r>
            <a:r>
              <a:rPr lang="es-ES" dirty="0"/>
              <a:t> </a:t>
            </a:r>
          </a:p>
          <a:p>
            <a:r>
              <a:rPr lang="es-ES" dirty="0" err="1"/>
              <a:t>Brackets</a:t>
            </a:r>
            <a:r>
              <a:rPr lang="es-ES" dirty="0"/>
              <a:t> : </a:t>
            </a:r>
            <a:r>
              <a:rPr lang="es-ES" dirty="0">
                <a:hlinkClick r:id="rId5"/>
              </a:rPr>
              <a:t>http://brackets.io/</a:t>
            </a:r>
            <a:r>
              <a:rPr lang="es-ES" dirty="0"/>
              <a:t> </a:t>
            </a:r>
          </a:p>
          <a:p>
            <a:endParaRPr lang="es-ES" dirty="0"/>
          </a:p>
          <a:p>
            <a:r>
              <a:rPr lang="es-ES" sz="4400" dirty="0"/>
              <a:t>Visual Studio </a:t>
            </a:r>
            <a:r>
              <a:rPr lang="es-ES" sz="4400" dirty="0" err="1"/>
              <a:t>Code</a:t>
            </a:r>
            <a:r>
              <a:rPr lang="es-ES" sz="4400" dirty="0"/>
              <a:t> :</a:t>
            </a:r>
            <a:br>
              <a:rPr lang="es-ES" sz="4400" dirty="0"/>
            </a:br>
            <a:r>
              <a:rPr lang="es-ES" sz="4400" dirty="0">
                <a:hlinkClick r:id="rId6"/>
              </a:rPr>
              <a:t>https://code.visualstudio.com/</a:t>
            </a:r>
            <a:r>
              <a:rPr lang="es-ES" sz="4400" dirty="0"/>
              <a:t> </a:t>
            </a:r>
          </a:p>
        </p:txBody>
      </p:sp>
    </p:spTree>
    <p:extLst>
      <p:ext uri="{BB962C8B-B14F-4D97-AF65-F5344CB8AC3E}">
        <p14:creationId xmlns:p14="http://schemas.microsoft.com/office/powerpoint/2010/main" val="1387824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Visual Studio Code</a:t>
            </a:r>
          </a:p>
        </p:txBody>
      </p:sp>
      <p:pic>
        <p:nvPicPr>
          <p:cNvPr id="3" name="Imagen 2"/>
          <p:cNvPicPr>
            <a:picLocks noChangeAspect="1"/>
          </p:cNvPicPr>
          <p:nvPr/>
        </p:nvPicPr>
        <p:blipFill>
          <a:blip r:embed="rId2"/>
          <a:stretch>
            <a:fillRect/>
          </a:stretch>
        </p:blipFill>
        <p:spPr>
          <a:xfrm>
            <a:off x="478761" y="1256742"/>
            <a:ext cx="8186477" cy="4013758"/>
          </a:xfrm>
          <a:prstGeom prst="rect">
            <a:avLst/>
          </a:prstGeom>
        </p:spPr>
      </p:pic>
      <p:sp>
        <p:nvSpPr>
          <p:cNvPr id="4" name="Rectángulo 3"/>
          <p:cNvSpPr/>
          <p:nvPr/>
        </p:nvSpPr>
        <p:spPr>
          <a:xfrm>
            <a:off x="3108989" y="5639592"/>
            <a:ext cx="3124445"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schemeClr val="dk1"/>
                </a:solidFill>
                <a:hlinkClick r:id="rId3"/>
              </a:rPr>
              <a:t>https://code.visualstudio.com/</a:t>
            </a:r>
            <a:r>
              <a:rPr lang="es-ES" dirty="0">
                <a:solidFill>
                  <a:schemeClr val="dk1"/>
                </a:solidFill>
              </a:rPr>
              <a:t> </a:t>
            </a:r>
          </a:p>
        </p:txBody>
      </p:sp>
      <p:pic>
        <p:nvPicPr>
          <p:cNvPr id="12290" name="Picture 2" descr="https://www.onux.com/jspp/assets/content/ide-editors/visual-studio-co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524" y="4873063"/>
            <a:ext cx="1524000" cy="150495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theclickfix.com/wp-content/uploads/2016/09/logo_microsoft-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99" y="4647370"/>
            <a:ext cx="1956339" cy="195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14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onux.com/jspp/assets/content/ide-editors/visual-studio-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157" y="201341"/>
            <a:ext cx="789460" cy="779592"/>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txBody>
          <a:bodyPr>
            <a:normAutofit/>
          </a:bodyPr>
          <a:lstStyle/>
          <a:p>
            <a:pPr algn="ctr"/>
            <a:r>
              <a:rPr lang="es-ES" dirty="0"/>
              <a:t>Utilizando</a:t>
            </a:r>
            <a:r>
              <a:rPr lang="en-US" dirty="0"/>
              <a:t> VSC</a:t>
            </a:r>
          </a:p>
        </p:txBody>
      </p:sp>
      <p:pic>
        <p:nvPicPr>
          <p:cNvPr id="5" name="Imagen 4"/>
          <p:cNvPicPr>
            <a:picLocks noChangeAspect="1"/>
          </p:cNvPicPr>
          <p:nvPr/>
        </p:nvPicPr>
        <p:blipFill>
          <a:blip r:embed="rId3"/>
          <a:stretch>
            <a:fillRect/>
          </a:stretch>
        </p:blipFill>
        <p:spPr>
          <a:xfrm>
            <a:off x="1636877" y="1337880"/>
            <a:ext cx="7174740" cy="5137061"/>
          </a:xfrm>
          <a:prstGeom prst="rect">
            <a:avLst/>
          </a:prstGeom>
        </p:spPr>
      </p:pic>
    </p:spTree>
    <p:extLst>
      <p:ext uri="{BB962C8B-B14F-4D97-AF65-F5344CB8AC3E}">
        <p14:creationId xmlns:p14="http://schemas.microsoft.com/office/powerpoint/2010/main" val="1469966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onux.com/jspp/assets/content/ide-editors/visual-studio-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157" y="201341"/>
            <a:ext cx="789460" cy="779592"/>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txBody>
          <a:bodyPr>
            <a:normAutofit/>
          </a:bodyPr>
          <a:lstStyle/>
          <a:p>
            <a:pPr algn="ctr"/>
            <a:r>
              <a:rPr lang="es-ES" dirty="0" err="1"/>
              <a:t>ConfiguraciónVSC</a:t>
            </a:r>
            <a:endParaRPr lang="es-ES" dirty="0"/>
          </a:p>
        </p:txBody>
      </p:sp>
      <p:pic>
        <p:nvPicPr>
          <p:cNvPr id="2" name="Imagen 1"/>
          <p:cNvPicPr>
            <a:picLocks noChangeAspect="1"/>
          </p:cNvPicPr>
          <p:nvPr/>
        </p:nvPicPr>
        <p:blipFill>
          <a:blip r:embed="rId3"/>
          <a:stretch>
            <a:fillRect/>
          </a:stretch>
        </p:blipFill>
        <p:spPr>
          <a:xfrm>
            <a:off x="545782" y="1359217"/>
            <a:ext cx="3645281" cy="3487103"/>
          </a:xfrm>
          <a:prstGeom prst="rect">
            <a:avLst/>
          </a:prstGeom>
        </p:spPr>
      </p:pic>
      <p:pic>
        <p:nvPicPr>
          <p:cNvPr id="3" name="Imagen 2"/>
          <p:cNvPicPr>
            <a:picLocks noChangeAspect="1"/>
          </p:cNvPicPr>
          <p:nvPr/>
        </p:nvPicPr>
        <p:blipFill>
          <a:blip r:embed="rId4"/>
          <a:stretch>
            <a:fillRect/>
          </a:stretch>
        </p:blipFill>
        <p:spPr>
          <a:xfrm>
            <a:off x="2610052" y="1649413"/>
            <a:ext cx="5286375" cy="1743075"/>
          </a:xfrm>
          <a:prstGeom prst="rect">
            <a:avLst/>
          </a:prstGeom>
        </p:spPr>
      </p:pic>
      <p:sp>
        <p:nvSpPr>
          <p:cNvPr id="4" name="CuadroTexto 3"/>
          <p:cNvSpPr txBox="1"/>
          <p:nvPr/>
        </p:nvSpPr>
        <p:spPr>
          <a:xfrm>
            <a:off x="4629150" y="3796238"/>
            <a:ext cx="3886200" cy="923330"/>
          </a:xfrm>
          <a:prstGeom prst="rect">
            <a:avLst/>
          </a:prstGeom>
          <a:noFill/>
        </p:spPr>
        <p:txBody>
          <a:bodyPr wrap="square" rtlCol="0">
            <a:spAutoFit/>
          </a:bodyPr>
          <a:lstStyle/>
          <a:p>
            <a:r>
              <a:rPr lang="es-ES" dirty="0"/>
              <a:t>Ajustamos la configuración para usar el compilador incluido en </a:t>
            </a:r>
            <a:r>
              <a:rPr lang="es-ES" dirty="0" err="1"/>
              <a:t>node_modules</a:t>
            </a:r>
            <a:r>
              <a:rPr lang="es-ES" dirty="0"/>
              <a:t> (más reciente)</a:t>
            </a:r>
          </a:p>
        </p:txBody>
      </p:sp>
      <p:sp>
        <p:nvSpPr>
          <p:cNvPr id="8" name="CuadroTexto 7"/>
          <p:cNvSpPr txBox="1"/>
          <p:nvPr/>
        </p:nvSpPr>
        <p:spPr>
          <a:xfrm>
            <a:off x="5029200" y="4960620"/>
            <a:ext cx="3267277" cy="646331"/>
          </a:xfrm>
          <a:prstGeom prst="rect">
            <a:avLst/>
          </a:prstGeom>
          <a:noFill/>
        </p:spPr>
        <p:txBody>
          <a:bodyPr wrap="square" rtlCol="0">
            <a:spAutoFit/>
          </a:bodyPr>
          <a:lstStyle/>
          <a:p>
            <a:r>
              <a:rPr lang="es-ES" dirty="0"/>
              <a:t>el ../ se debe a la re-ubicación de </a:t>
            </a:r>
            <a:r>
              <a:rPr lang="es-ES" dirty="0" err="1"/>
              <a:t>node_modules</a:t>
            </a:r>
            <a:r>
              <a:rPr lang="es-ES" dirty="0"/>
              <a:t> que usaremos</a:t>
            </a:r>
          </a:p>
        </p:txBody>
      </p:sp>
      <p:sp>
        <p:nvSpPr>
          <p:cNvPr id="9" name="Rectángulo 8"/>
          <p:cNvSpPr/>
          <p:nvPr/>
        </p:nvSpPr>
        <p:spPr>
          <a:xfrm>
            <a:off x="1702117" y="6000759"/>
            <a:ext cx="6468629" cy="369332"/>
          </a:xfrm>
          <a:prstGeom prst="rect">
            <a:avLst/>
          </a:prstGeom>
        </p:spPr>
        <p:txBody>
          <a:bodyPr wrap="square">
            <a:spAutoFit/>
          </a:bodyPr>
          <a:lstStyle/>
          <a:p>
            <a:r>
              <a:rPr lang="es-ES" dirty="0">
                <a:hlinkClick r:id="rId5"/>
              </a:rPr>
              <a:t>https://code.visualstudio.com/Docs/languages/typescript</a:t>
            </a:r>
            <a:endParaRPr lang="es-ES" dirty="0"/>
          </a:p>
        </p:txBody>
      </p:sp>
    </p:spTree>
    <p:extLst>
      <p:ext uri="{BB962C8B-B14F-4D97-AF65-F5344CB8AC3E}">
        <p14:creationId xmlns:p14="http://schemas.microsoft.com/office/powerpoint/2010/main" val="4064206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Frameworks</a:t>
            </a:r>
            <a:r>
              <a:rPr lang="es-ES" dirty="0"/>
              <a:t>: comparativa</a:t>
            </a:r>
          </a:p>
        </p:txBody>
      </p:sp>
      <p:sp>
        <p:nvSpPr>
          <p:cNvPr id="3" name="Rectángulo 2"/>
          <p:cNvSpPr/>
          <p:nvPr/>
        </p:nvSpPr>
        <p:spPr>
          <a:xfrm>
            <a:off x="1072055" y="1336844"/>
            <a:ext cx="3231931" cy="1200329"/>
          </a:xfrm>
          <a:prstGeom prst="rect">
            <a:avLst/>
          </a:prstGeom>
        </p:spPr>
        <p:txBody>
          <a:bodyPr wrap="square">
            <a:spAutoFit/>
          </a:bodyPr>
          <a:lstStyle/>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facilitan el desarrollo</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automatizan procesos</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aumentan la eficacia</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mejoran el producto</a:t>
            </a:r>
          </a:p>
        </p:txBody>
      </p:sp>
      <p:pic>
        <p:nvPicPr>
          <p:cNvPr id="4" name="Imagen 3"/>
          <p:cNvPicPr>
            <a:picLocks noChangeAspect="1"/>
          </p:cNvPicPr>
          <p:nvPr/>
        </p:nvPicPr>
        <p:blipFill>
          <a:blip r:embed="rId2">
            <a:clrChange>
              <a:clrFrom>
                <a:srgbClr val="FAFAFA"/>
              </a:clrFrom>
              <a:clrTo>
                <a:srgbClr val="FAFAFA">
                  <a:alpha val="0"/>
                </a:srgbClr>
              </a:clrTo>
            </a:clrChange>
          </a:blip>
          <a:stretch>
            <a:fillRect/>
          </a:stretch>
        </p:blipFill>
        <p:spPr>
          <a:xfrm>
            <a:off x="1855268" y="2888880"/>
            <a:ext cx="7841182" cy="2824348"/>
          </a:xfrm>
          <a:prstGeom prst="rect">
            <a:avLst/>
          </a:prstGeom>
        </p:spPr>
      </p:pic>
      <p:sp>
        <p:nvSpPr>
          <p:cNvPr id="5" name="Rectángulo 4"/>
          <p:cNvSpPr/>
          <p:nvPr/>
        </p:nvSpPr>
        <p:spPr>
          <a:xfrm>
            <a:off x="4933184" y="1336844"/>
            <a:ext cx="2460844" cy="1200329"/>
          </a:xfrm>
          <a:prstGeom prst="rect">
            <a:avLst/>
          </a:prstGeom>
        </p:spPr>
        <p:txBody>
          <a:bodyPr wrap="square">
            <a:spAutoFit/>
          </a:bodyPr>
          <a:lstStyle/>
          <a:p>
            <a:r>
              <a:rPr lang="es-ES" dirty="0">
                <a:solidFill>
                  <a:srgbClr val="000000"/>
                </a:solidFill>
                <a:latin typeface="Calibri" panose="020F0502020204030204" pitchFamily="34" charset="0"/>
              </a:rPr>
              <a:t>La elección de uno de ellos depende de los objetivos de cada proyecto</a:t>
            </a:r>
          </a:p>
        </p:txBody>
      </p:sp>
      <p:sp>
        <p:nvSpPr>
          <p:cNvPr id="6" name="Rectángulo 5"/>
          <p:cNvSpPr/>
          <p:nvPr/>
        </p:nvSpPr>
        <p:spPr>
          <a:xfrm>
            <a:off x="3439294" y="5510398"/>
            <a:ext cx="2188228" cy="369332"/>
          </a:xfrm>
          <a:prstGeom prst="rect">
            <a:avLst/>
          </a:prstGeom>
        </p:spPr>
        <p:txBody>
          <a:bodyPr wrap="none">
            <a:spAutoFit/>
          </a:bodyPr>
          <a:lstStyle/>
          <a:p>
            <a:r>
              <a:rPr lang="es-ES" dirty="0">
                <a:hlinkClick r:id="rId3"/>
              </a:rPr>
              <a:t>http://todomvc.com/</a:t>
            </a:r>
            <a:endParaRPr lang="es-ES" dirty="0"/>
          </a:p>
        </p:txBody>
      </p:sp>
    </p:spTree>
    <p:extLst>
      <p:ext uri="{BB962C8B-B14F-4D97-AF65-F5344CB8AC3E}">
        <p14:creationId xmlns:p14="http://schemas.microsoft.com/office/powerpoint/2010/main" val="3610231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onux.com/jspp/assets/content/ide-editors/visual-studio-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157" y="201341"/>
            <a:ext cx="789460" cy="779592"/>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a:xfrm>
            <a:off x="628650" y="365127"/>
            <a:ext cx="7299614" cy="638174"/>
          </a:xfrm>
        </p:spPr>
        <p:txBody>
          <a:bodyPr>
            <a:normAutofit/>
          </a:bodyPr>
          <a:lstStyle/>
          <a:p>
            <a:pPr algn="ctr"/>
            <a:r>
              <a:rPr lang="en-US" dirty="0"/>
              <a:t>Plugins</a:t>
            </a:r>
            <a:r>
              <a:rPr lang="es-ES" dirty="0"/>
              <a:t> en </a:t>
            </a:r>
            <a:r>
              <a:rPr lang="en-US" dirty="0"/>
              <a:t>VSC</a:t>
            </a:r>
          </a:p>
        </p:txBody>
      </p:sp>
      <p:sp>
        <p:nvSpPr>
          <p:cNvPr id="4" name="Marcador de contenido 3"/>
          <p:cNvSpPr>
            <a:spLocks noGrp="1"/>
          </p:cNvSpPr>
          <p:nvPr>
            <p:ph idx="1"/>
          </p:nvPr>
        </p:nvSpPr>
        <p:spPr>
          <a:xfrm>
            <a:off x="628650" y="1825625"/>
            <a:ext cx="4327814" cy="3681557"/>
          </a:xfrm>
        </p:spPr>
        <p:txBody>
          <a:bodyPr/>
          <a:lstStyle/>
          <a:p>
            <a:r>
              <a:rPr lang="en-US" i="1" dirty="0"/>
              <a:t>Typescript</a:t>
            </a:r>
            <a:r>
              <a:rPr lang="es-ES" dirty="0"/>
              <a:t> HTML </a:t>
            </a:r>
            <a:r>
              <a:rPr lang="en-US" i="1" dirty="0"/>
              <a:t>Snippets</a:t>
            </a:r>
          </a:p>
          <a:p>
            <a:r>
              <a:rPr lang="en-US" i="1" dirty="0"/>
              <a:t>Typescript</a:t>
            </a:r>
            <a:r>
              <a:rPr lang="es-ES" dirty="0"/>
              <a:t> </a:t>
            </a:r>
            <a:r>
              <a:rPr lang="es-ES" dirty="0" err="1"/>
              <a:t>Emmet</a:t>
            </a:r>
            <a:endParaRPr lang="es-ES" dirty="0"/>
          </a:p>
          <a:p>
            <a:r>
              <a:rPr lang="en-US" i="1" dirty="0"/>
              <a:t>Typescript</a:t>
            </a:r>
            <a:r>
              <a:rPr lang="es-ES" dirty="0"/>
              <a:t> </a:t>
            </a:r>
            <a:r>
              <a:rPr lang="en-US" i="1" dirty="0"/>
              <a:t>Snippets</a:t>
            </a:r>
          </a:p>
          <a:p>
            <a:r>
              <a:rPr lang="en-US" i="1" dirty="0"/>
              <a:t>Debugger</a:t>
            </a:r>
            <a:r>
              <a:rPr lang="es-ES" dirty="0"/>
              <a:t> para Chrome</a:t>
            </a:r>
          </a:p>
          <a:p>
            <a:r>
              <a:rPr lang="en-US" i="1" dirty="0"/>
              <a:t>Path</a:t>
            </a:r>
            <a:r>
              <a:rPr lang="es-ES" dirty="0"/>
              <a:t> Autocomplete</a:t>
            </a:r>
          </a:p>
        </p:txBody>
      </p:sp>
      <p:pic>
        <p:nvPicPr>
          <p:cNvPr id="2" name="Imagen 1"/>
          <p:cNvPicPr>
            <a:picLocks noChangeAspect="1"/>
          </p:cNvPicPr>
          <p:nvPr/>
        </p:nvPicPr>
        <p:blipFill>
          <a:blip r:embed="rId3"/>
          <a:stretch>
            <a:fillRect/>
          </a:stretch>
        </p:blipFill>
        <p:spPr>
          <a:xfrm>
            <a:off x="5217029" y="1334529"/>
            <a:ext cx="3219493" cy="5152768"/>
          </a:xfrm>
          <a:prstGeom prst="rect">
            <a:avLst/>
          </a:prstGeom>
        </p:spPr>
      </p:pic>
    </p:spTree>
    <p:extLst>
      <p:ext uri="{BB962C8B-B14F-4D97-AF65-F5344CB8AC3E}">
        <p14:creationId xmlns:p14="http://schemas.microsoft.com/office/powerpoint/2010/main" val="3478164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n-US" dirty="0"/>
              <a:t>Plugin</a:t>
            </a:r>
            <a:r>
              <a:rPr lang="es-ES" dirty="0"/>
              <a:t> en </a:t>
            </a:r>
            <a:r>
              <a:rPr lang="en-US" dirty="0"/>
              <a:t>Sublime Text</a:t>
            </a:r>
          </a:p>
        </p:txBody>
      </p:sp>
      <p:pic>
        <p:nvPicPr>
          <p:cNvPr id="4" name="Imagen 3"/>
          <p:cNvPicPr>
            <a:picLocks noChangeAspect="1"/>
          </p:cNvPicPr>
          <p:nvPr/>
        </p:nvPicPr>
        <p:blipFill>
          <a:blip r:embed="rId3"/>
          <a:stretch>
            <a:fillRect/>
          </a:stretch>
        </p:blipFill>
        <p:spPr>
          <a:xfrm>
            <a:off x="1054648" y="1833976"/>
            <a:ext cx="7381875" cy="4276725"/>
          </a:xfrm>
          <a:prstGeom prst="rect">
            <a:avLst/>
          </a:prstGeom>
        </p:spPr>
      </p:pic>
      <p:pic>
        <p:nvPicPr>
          <p:cNvPr id="5" name="Imagen 4"/>
          <p:cNvPicPr>
            <a:picLocks noChangeAspect="1"/>
          </p:cNvPicPr>
          <p:nvPr/>
        </p:nvPicPr>
        <p:blipFill>
          <a:blip r:embed="rId4"/>
          <a:stretch>
            <a:fillRect/>
          </a:stretch>
        </p:blipFill>
        <p:spPr>
          <a:xfrm>
            <a:off x="4870554" y="1229759"/>
            <a:ext cx="3190875" cy="1933575"/>
          </a:xfrm>
          <a:prstGeom prst="rect">
            <a:avLst/>
          </a:prstGeom>
        </p:spPr>
      </p:pic>
    </p:spTree>
    <p:extLst>
      <p:ext uri="{BB962C8B-B14F-4D97-AF65-F5344CB8AC3E}">
        <p14:creationId xmlns:p14="http://schemas.microsoft.com/office/powerpoint/2010/main" val="3609694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Desarrollo declarativo</a:t>
            </a:r>
            <a:endParaRPr lang="en-US" dirty="0"/>
          </a:p>
        </p:txBody>
      </p:sp>
      <p:sp>
        <p:nvSpPr>
          <p:cNvPr id="2" name="Rectángulo 1"/>
          <p:cNvSpPr/>
          <p:nvPr/>
        </p:nvSpPr>
        <p:spPr>
          <a:xfrm>
            <a:off x="2776330" y="4876544"/>
            <a:ext cx="4572000" cy="646331"/>
          </a:xfrm>
          <a:prstGeom prst="rect">
            <a:avLst/>
          </a:prstGeom>
        </p:spPr>
        <p:txBody>
          <a:bodyPr>
            <a:spAutoFit/>
          </a:bodyPr>
          <a:lstStyle/>
          <a:p>
            <a:r>
              <a:rPr lang="es-ES" dirty="0">
                <a:solidFill>
                  <a:srgbClr val="000000"/>
                </a:solidFill>
                <a:latin typeface="Calibri" panose="020F0502020204030204" pitchFamily="34" charset="0"/>
              </a:rPr>
              <a:t> </a:t>
            </a:r>
          </a:p>
          <a:p>
            <a:pPr marL="342900" fontAlgn="ctr">
              <a:buFont typeface="Arial" panose="020B0604020202020204" pitchFamily="34" charset="0"/>
              <a:buChar char="•"/>
            </a:pPr>
            <a:endParaRPr lang="es-ES" dirty="0">
              <a:solidFill>
                <a:srgbClr val="000000"/>
              </a:solidFill>
              <a:latin typeface="Calibri" panose="020F0502020204030204" pitchFamily="34" charset="0"/>
            </a:endParaRPr>
          </a:p>
        </p:txBody>
      </p:sp>
      <p:sp>
        <p:nvSpPr>
          <p:cNvPr id="4" name="Rectángulo 3"/>
          <p:cNvSpPr/>
          <p:nvPr/>
        </p:nvSpPr>
        <p:spPr>
          <a:xfrm>
            <a:off x="1300434" y="2755257"/>
            <a:ext cx="6844954" cy="369332"/>
          </a:xfrm>
          <a:prstGeom prst="rect">
            <a:avLst/>
          </a:prstGeom>
        </p:spPr>
        <p:txBody>
          <a:bodyPr wrap="square">
            <a:spAutoFit/>
          </a:bodyPr>
          <a:lstStyle/>
          <a:p>
            <a:r>
              <a:rPr lang="es-ES" dirty="0">
                <a:solidFill>
                  <a:srgbClr val="000000"/>
                </a:solidFill>
                <a:latin typeface="Calibri" panose="020F0502020204030204" pitchFamily="34" charset="0"/>
              </a:rPr>
              <a:t>Se puede ver como una forma de</a:t>
            </a:r>
            <a:r>
              <a:rPr lang="es-ES" b="1" dirty="0">
                <a:solidFill>
                  <a:srgbClr val="000000"/>
                </a:solidFill>
                <a:latin typeface="Calibri" panose="020F0502020204030204" pitchFamily="34" charset="0"/>
              </a:rPr>
              <a:t> agregan valor semántico</a:t>
            </a:r>
            <a:r>
              <a:rPr lang="es-ES" dirty="0">
                <a:solidFill>
                  <a:srgbClr val="000000"/>
                </a:solidFill>
                <a:latin typeface="Calibri" panose="020F0502020204030204" pitchFamily="34" charset="0"/>
              </a:rPr>
              <a:t> al HTML.</a:t>
            </a:r>
          </a:p>
        </p:txBody>
      </p:sp>
      <p:sp>
        <p:nvSpPr>
          <p:cNvPr id="5" name="Rectángulo 4"/>
          <p:cNvSpPr/>
          <p:nvPr/>
        </p:nvSpPr>
        <p:spPr>
          <a:xfrm>
            <a:off x="1275724" y="1788597"/>
            <a:ext cx="1280151" cy="646331"/>
          </a:xfrm>
          <a:prstGeom prst="rect">
            <a:avLst/>
          </a:prstGeom>
        </p:spPr>
        <p:txBody>
          <a:bodyPr wrap="square">
            <a:spAutoFit/>
          </a:bodyPr>
          <a:lstStyle/>
          <a:p>
            <a:r>
              <a:rPr lang="es-ES" dirty="0">
                <a:solidFill>
                  <a:srgbClr val="000000"/>
                </a:solidFill>
                <a:latin typeface="Calibri" panose="020F0502020204030204" pitchFamily="34" charset="0"/>
              </a:rPr>
              <a:t>desarrollo declarativo</a:t>
            </a:r>
            <a:endParaRPr lang="es-ES" dirty="0"/>
          </a:p>
        </p:txBody>
      </p:sp>
      <p:sp>
        <p:nvSpPr>
          <p:cNvPr id="6" name="Rectángulo 5"/>
          <p:cNvSpPr/>
          <p:nvPr/>
        </p:nvSpPr>
        <p:spPr>
          <a:xfrm>
            <a:off x="3489429" y="1650097"/>
            <a:ext cx="4572000" cy="923330"/>
          </a:xfrm>
          <a:prstGeom prst="rect">
            <a:avLst/>
          </a:prstGeom>
        </p:spPr>
        <p:txBody>
          <a:bodyPr>
            <a:spAutoFit/>
          </a:bodyPr>
          <a:lstStyle/>
          <a:p>
            <a:r>
              <a:rPr lang="es-ES" b="1" dirty="0">
                <a:solidFill>
                  <a:srgbClr val="000000"/>
                </a:solidFill>
                <a:latin typeface="Calibri" panose="020F0502020204030204" pitchFamily="34" charset="0"/>
              </a:rPr>
              <a:t>expansión</a:t>
            </a:r>
            <a:r>
              <a:rPr lang="es-ES" dirty="0">
                <a:solidFill>
                  <a:srgbClr val="000000"/>
                </a:solidFill>
                <a:latin typeface="Calibri" panose="020F0502020204030204" pitchFamily="34" charset="0"/>
              </a:rPr>
              <a:t> de las características del </a:t>
            </a:r>
            <a:r>
              <a:rPr lang="es-ES" b="1" dirty="0">
                <a:solidFill>
                  <a:srgbClr val="000000"/>
                </a:solidFill>
                <a:latin typeface="Calibri" panose="020F0502020204030204" pitchFamily="34" charset="0"/>
              </a:rPr>
              <a:t>HTML</a:t>
            </a:r>
            <a:r>
              <a:rPr lang="es-ES" dirty="0">
                <a:solidFill>
                  <a:srgbClr val="000000"/>
                </a:solidFill>
                <a:latin typeface="Calibri" panose="020F0502020204030204" pitchFamily="34" charset="0"/>
              </a:rPr>
              <a:t>, añadiéndole </a:t>
            </a:r>
            <a:r>
              <a:rPr lang="es-ES" b="1" dirty="0">
                <a:solidFill>
                  <a:srgbClr val="000000"/>
                </a:solidFill>
                <a:latin typeface="Calibri" panose="020F0502020204030204" pitchFamily="34" charset="0"/>
              </a:rPr>
              <a:t>funcionalidades</a:t>
            </a:r>
            <a:r>
              <a:rPr lang="es-ES" dirty="0">
                <a:solidFill>
                  <a:srgbClr val="000000"/>
                </a:solidFill>
                <a:latin typeface="Calibri" panose="020F0502020204030204" pitchFamily="34" charset="0"/>
              </a:rPr>
              <a:t> sin necesidad de escribir código JavaScript </a:t>
            </a:r>
            <a:endParaRPr lang="es-ES" dirty="0"/>
          </a:p>
        </p:txBody>
      </p:sp>
      <p:cxnSp>
        <p:nvCxnSpPr>
          <p:cNvPr id="9" name="Conector recto de flecha 8"/>
          <p:cNvCxnSpPr>
            <a:stCxn id="5" idx="3"/>
            <a:endCxn id="6" idx="1"/>
          </p:cNvCxnSpPr>
          <p:nvPr/>
        </p:nvCxnSpPr>
        <p:spPr>
          <a:xfrm flipV="1">
            <a:off x="2555875" y="2111762"/>
            <a:ext cx="9335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663437" y="3538022"/>
            <a:ext cx="1124475" cy="369332"/>
          </a:xfrm>
          <a:prstGeom prst="rect">
            <a:avLst/>
          </a:prstGeom>
        </p:spPr>
        <p:txBody>
          <a:bodyPr wrap="none">
            <a:spAutoFit/>
          </a:bodyPr>
          <a:lstStyle/>
          <a:p>
            <a:r>
              <a:rPr lang="es-ES" b="1" dirty="0">
                <a:solidFill>
                  <a:srgbClr val="000000"/>
                </a:solidFill>
                <a:latin typeface="Calibri" panose="020F0502020204030204" pitchFamily="34" charset="0"/>
              </a:rPr>
              <a:t>Directivas</a:t>
            </a:r>
            <a:endParaRPr lang="es-ES" dirty="0"/>
          </a:p>
        </p:txBody>
      </p:sp>
      <p:sp>
        <p:nvSpPr>
          <p:cNvPr id="14" name="Rectángulo 13"/>
          <p:cNvSpPr/>
          <p:nvPr/>
        </p:nvSpPr>
        <p:spPr>
          <a:xfrm>
            <a:off x="1663437" y="4463110"/>
            <a:ext cx="1374735" cy="369332"/>
          </a:xfrm>
          <a:prstGeom prst="rect">
            <a:avLst/>
          </a:prstGeom>
        </p:spPr>
        <p:txBody>
          <a:bodyPr wrap="none">
            <a:spAutoFit/>
          </a:bodyPr>
          <a:lstStyle/>
          <a:p>
            <a:pPr fontAlgn="ctr"/>
            <a:r>
              <a:rPr lang="es-ES" b="1" dirty="0">
                <a:solidFill>
                  <a:srgbClr val="000000"/>
                </a:solidFill>
                <a:latin typeface="Calibri" panose="020F0502020204030204" pitchFamily="34" charset="0"/>
              </a:rPr>
              <a:t>Expresiones </a:t>
            </a:r>
            <a:endParaRPr lang="es-ES" dirty="0">
              <a:solidFill>
                <a:srgbClr val="000000"/>
              </a:solidFill>
              <a:latin typeface="Calibri" panose="020F0502020204030204" pitchFamily="34" charset="0"/>
            </a:endParaRPr>
          </a:p>
        </p:txBody>
      </p:sp>
      <p:sp>
        <p:nvSpPr>
          <p:cNvPr id="15" name="Rectángulo 14"/>
          <p:cNvSpPr/>
          <p:nvPr/>
        </p:nvSpPr>
        <p:spPr>
          <a:xfrm>
            <a:off x="3236795" y="4462696"/>
            <a:ext cx="3491340" cy="369332"/>
          </a:xfrm>
          <a:prstGeom prst="rect">
            <a:avLst/>
          </a:prstGeom>
        </p:spPr>
        <p:txBody>
          <a:bodyPr wrap="none">
            <a:spAutoFit/>
          </a:bodyPr>
          <a:lstStyle/>
          <a:p>
            <a:pPr fontAlgn="ctr"/>
            <a:r>
              <a:rPr lang="es-ES" dirty="0">
                <a:solidFill>
                  <a:srgbClr val="000000"/>
                </a:solidFill>
                <a:latin typeface="Calibri" panose="020F0502020204030204" pitchFamily="34" charset="0"/>
              </a:rPr>
              <a:t>lenguaje de </a:t>
            </a:r>
            <a:r>
              <a:rPr lang="es-ES" b="1" dirty="0">
                <a:solidFill>
                  <a:srgbClr val="000000"/>
                </a:solidFill>
                <a:latin typeface="Calibri" panose="020F0502020204030204" pitchFamily="34" charset="0"/>
              </a:rPr>
              <a:t>plantillas</a:t>
            </a:r>
            <a:r>
              <a:rPr lang="es-ES" dirty="0">
                <a:solidFill>
                  <a:srgbClr val="000000"/>
                </a:solidFill>
                <a:latin typeface="Calibri" panose="020F0502020204030204" pitchFamily="34" charset="0"/>
              </a:rPr>
              <a:t> mediante </a:t>
            </a:r>
            <a:r>
              <a:rPr lang="es-ES" b="1" dirty="0">
                <a:solidFill>
                  <a:srgbClr val="000000"/>
                </a:solidFill>
                <a:latin typeface="Calibri" panose="020F0502020204030204" pitchFamily="34" charset="0"/>
              </a:rPr>
              <a:t>{{}}</a:t>
            </a:r>
            <a:endParaRPr lang="es-ES" dirty="0">
              <a:solidFill>
                <a:srgbClr val="000000"/>
              </a:solidFill>
              <a:latin typeface="Calibri" panose="020F0502020204030204" pitchFamily="34" charset="0"/>
            </a:endParaRPr>
          </a:p>
        </p:txBody>
      </p:sp>
      <p:sp>
        <p:nvSpPr>
          <p:cNvPr id="16" name="Rectángulo 15"/>
          <p:cNvSpPr/>
          <p:nvPr/>
        </p:nvSpPr>
        <p:spPr>
          <a:xfrm>
            <a:off x="3098490" y="3429000"/>
            <a:ext cx="4962939" cy="646331"/>
          </a:xfrm>
          <a:prstGeom prst="rect">
            <a:avLst/>
          </a:prstGeom>
        </p:spPr>
        <p:txBody>
          <a:bodyPr wrap="square">
            <a:spAutoFit/>
          </a:bodyPr>
          <a:lstStyle/>
          <a:p>
            <a:r>
              <a:rPr lang="es-ES" b="1" dirty="0"/>
              <a:t>atributos</a:t>
            </a:r>
            <a:r>
              <a:rPr lang="es-ES" dirty="0"/>
              <a:t> </a:t>
            </a:r>
            <a:r>
              <a:rPr lang="es-ES" b="1" noProof="1"/>
              <a:t>ng-</a:t>
            </a:r>
            <a:r>
              <a:rPr lang="es-ES" dirty="0"/>
              <a:t> específicos de angularJS</a:t>
            </a:r>
          </a:p>
          <a:p>
            <a:r>
              <a:rPr lang="es-ES" dirty="0"/>
              <a:t>que se pueden asignar a cualquier etiqueta HTML.</a:t>
            </a:r>
          </a:p>
        </p:txBody>
      </p:sp>
      <p:sp>
        <p:nvSpPr>
          <p:cNvPr id="17" name="Rectángulo 16"/>
          <p:cNvSpPr/>
          <p:nvPr/>
        </p:nvSpPr>
        <p:spPr>
          <a:xfrm>
            <a:off x="2776330" y="5219393"/>
            <a:ext cx="4572000" cy="923330"/>
          </a:xfrm>
          <a:prstGeom prst="rect">
            <a:avLst/>
          </a:prstGeom>
        </p:spPr>
        <p:txBody>
          <a:bodyPr>
            <a:spAutoFit/>
          </a:bodyPr>
          <a:lstStyle/>
          <a:p>
            <a:r>
              <a:rPr lang="es-ES" dirty="0">
                <a:solidFill>
                  <a:srgbClr val="000000"/>
                </a:solidFill>
                <a:latin typeface="Calibri" panose="020F0502020204030204" pitchFamily="34" charset="0"/>
              </a:rPr>
              <a:t>En todas ellas es posible añadir el prefijo</a:t>
            </a:r>
            <a:r>
              <a:rPr lang="es-ES" b="1" dirty="0">
                <a:solidFill>
                  <a:srgbClr val="000000"/>
                </a:solidFill>
                <a:latin typeface="Calibri" panose="020F0502020204030204" pitchFamily="34" charset="0"/>
              </a:rPr>
              <a:t> data-</a:t>
            </a:r>
            <a:br>
              <a:rPr lang="es-ES" b="1" dirty="0">
                <a:solidFill>
                  <a:srgbClr val="000000"/>
                </a:solidFill>
                <a:latin typeface="Calibri" panose="020F0502020204030204" pitchFamily="34" charset="0"/>
              </a:rPr>
            </a:br>
            <a:r>
              <a:rPr lang="es-ES" dirty="0">
                <a:solidFill>
                  <a:srgbClr val="000000"/>
                </a:solidFill>
                <a:latin typeface="Calibri" panose="020F0502020204030204" pitchFamily="34" charset="0"/>
              </a:rPr>
              <a:t>para que las directivas no supongan problema de </a:t>
            </a:r>
            <a:r>
              <a:rPr lang="es-ES" b="1" u="sng" dirty="0">
                <a:solidFill>
                  <a:srgbClr val="000000"/>
                </a:solidFill>
                <a:latin typeface="Calibri" panose="020F0502020204030204" pitchFamily="34" charset="0"/>
              </a:rPr>
              <a:t>validación</a:t>
            </a:r>
            <a:endParaRPr lang="es-ES" dirty="0">
              <a:solidFill>
                <a:srgbClr val="000000"/>
              </a:solidFill>
              <a:latin typeface="Calibri" panose="020F0502020204030204" pitchFamily="34" charset="0"/>
            </a:endParaRPr>
          </a:p>
        </p:txBody>
      </p:sp>
      <p:cxnSp>
        <p:nvCxnSpPr>
          <p:cNvPr id="19" name="Conector angular 18"/>
          <p:cNvCxnSpPr>
            <a:stCxn id="16" idx="3"/>
            <a:endCxn id="17" idx="3"/>
          </p:cNvCxnSpPr>
          <p:nvPr/>
        </p:nvCxnSpPr>
        <p:spPr>
          <a:xfrm flipH="1">
            <a:off x="7348330" y="3752166"/>
            <a:ext cx="713099" cy="1928892"/>
          </a:xfrm>
          <a:prstGeom prst="bentConnector3">
            <a:avLst>
              <a:gd name="adj1" fmla="val -320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24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Directivas básicas</a:t>
            </a:r>
          </a:p>
        </p:txBody>
      </p:sp>
      <p:sp>
        <p:nvSpPr>
          <p:cNvPr id="9" name="Rectángulo 8"/>
          <p:cNvSpPr/>
          <p:nvPr/>
        </p:nvSpPr>
        <p:spPr>
          <a:xfrm>
            <a:off x="2958969" y="1484548"/>
            <a:ext cx="5415399" cy="646331"/>
          </a:xfrm>
          <a:prstGeom prst="rect">
            <a:avLst/>
          </a:prstGeom>
        </p:spPr>
        <p:txBody>
          <a:bodyPr wrap="square">
            <a:spAutoFit/>
          </a:bodyPr>
          <a:lstStyle/>
          <a:p>
            <a:pPr fontAlgn="ctr"/>
            <a:r>
              <a:rPr lang="es-ES" dirty="0">
                <a:solidFill>
                  <a:srgbClr val="000000"/>
                </a:solidFill>
                <a:latin typeface="Calibri" panose="020F0502020204030204" pitchFamily="34" charset="0"/>
              </a:rPr>
              <a:t>inicializa la aplicación; </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define el elemento en el que se </a:t>
            </a:r>
            <a:r>
              <a:rPr lang="es-ES" b="1" dirty="0">
                <a:solidFill>
                  <a:srgbClr val="000000"/>
                </a:solidFill>
                <a:latin typeface="Calibri" panose="020F0502020204030204" pitchFamily="34" charset="0"/>
              </a:rPr>
              <a:t>auto ejecuta Angular</a:t>
            </a:r>
            <a:r>
              <a:rPr lang="es-ES" dirty="0">
                <a:solidFill>
                  <a:srgbClr val="000000"/>
                </a:solidFill>
                <a:latin typeface="Calibri" panose="020F0502020204030204" pitchFamily="34" charset="0"/>
              </a:rPr>
              <a:t>;</a:t>
            </a:r>
            <a:endParaRPr lang="en-US" dirty="0">
              <a:solidFill>
                <a:srgbClr val="000000"/>
              </a:solidFill>
              <a:latin typeface="Calibri" panose="020F0502020204030204" pitchFamily="34" charset="0"/>
            </a:endParaRPr>
          </a:p>
        </p:txBody>
      </p:sp>
      <p:sp>
        <p:nvSpPr>
          <p:cNvPr id="10" name="Rectángulo 9"/>
          <p:cNvSpPr/>
          <p:nvPr/>
        </p:nvSpPr>
        <p:spPr>
          <a:xfrm>
            <a:off x="999710" y="4430016"/>
            <a:ext cx="1451942" cy="369332"/>
          </a:xfrm>
          <a:prstGeom prst="rect">
            <a:avLst/>
          </a:prstGeom>
        </p:spPr>
        <p:txBody>
          <a:bodyPr wrap="square">
            <a:spAutoFit/>
          </a:bodyPr>
          <a:lstStyle/>
          <a:p>
            <a:pPr marL="285750" indent="-285750" fontAlgn="ctr">
              <a:buFont typeface="Arial" panose="020B0604020202020204" pitchFamily="34" charset="0"/>
              <a:buChar char="•"/>
            </a:pPr>
            <a:r>
              <a:rPr lang="bin-NG" b="1" dirty="0">
                <a:solidFill>
                  <a:srgbClr val="000000"/>
                </a:solidFill>
                <a:latin typeface="Calibri" panose="020F0502020204030204" pitchFamily="34" charset="0"/>
              </a:rPr>
              <a:t>ng-in</a:t>
            </a:r>
            <a:r>
              <a:rPr lang="es-ES" b="1" dirty="0" err="1">
                <a:solidFill>
                  <a:srgbClr val="000000"/>
                </a:solidFill>
                <a:latin typeface="Calibri" panose="020F0502020204030204" pitchFamily="34" charset="0"/>
              </a:rPr>
              <a:t>it</a:t>
            </a:r>
            <a:endParaRPr lang="es-ES" dirty="0">
              <a:solidFill>
                <a:srgbClr val="000000"/>
              </a:solidFill>
              <a:latin typeface="Calibri" panose="020F0502020204030204" pitchFamily="34" charset="0"/>
            </a:endParaRPr>
          </a:p>
        </p:txBody>
      </p:sp>
      <p:sp>
        <p:nvSpPr>
          <p:cNvPr id="14" name="Rectángulo 13"/>
          <p:cNvSpPr/>
          <p:nvPr/>
        </p:nvSpPr>
        <p:spPr>
          <a:xfrm>
            <a:off x="2958969" y="4430016"/>
            <a:ext cx="4992335" cy="923330"/>
          </a:xfrm>
          <a:prstGeom prst="rect">
            <a:avLst/>
          </a:prstGeom>
        </p:spPr>
        <p:txBody>
          <a:bodyPr wrap="square">
            <a:spAutoFit/>
          </a:bodyPr>
          <a:lstStyle/>
          <a:p>
            <a:pPr fontAlgn="ctr"/>
            <a:r>
              <a:rPr lang="es-ES" dirty="0">
                <a:solidFill>
                  <a:srgbClr val="000000"/>
                </a:solidFill>
                <a:latin typeface="Calibri" panose="020F0502020204030204" pitchFamily="34" charset="0"/>
              </a:rPr>
              <a:t>tareas de </a:t>
            </a:r>
            <a:r>
              <a:rPr lang="es-ES" b="1" dirty="0">
                <a:solidFill>
                  <a:srgbClr val="000000"/>
                </a:solidFill>
                <a:latin typeface="Calibri" panose="020F0502020204030204" pitchFamily="34" charset="0"/>
              </a:rPr>
              <a:t>inicialización</a:t>
            </a:r>
            <a:r>
              <a:rPr lang="es-ES" dirty="0">
                <a:solidFill>
                  <a:srgbClr val="000000"/>
                </a:solidFill>
                <a:latin typeface="Calibri" panose="020F0502020204030204" pitchFamily="34" charset="0"/>
              </a:rPr>
              <a:t> de la aplicación.</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Permite definir el modelo, creando propiedades en el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directamente en el HTML (anti-patrón)</a:t>
            </a:r>
          </a:p>
        </p:txBody>
      </p:sp>
      <p:sp>
        <p:nvSpPr>
          <p:cNvPr id="16" name="Rectángulo 15"/>
          <p:cNvSpPr/>
          <p:nvPr/>
        </p:nvSpPr>
        <p:spPr>
          <a:xfrm>
            <a:off x="999710" y="1544472"/>
            <a:ext cx="1136850" cy="369332"/>
          </a:xfrm>
          <a:prstGeom prst="rect">
            <a:avLst/>
          </a:prstGeom>
        </p:spPr>
        <p:txBody>
          <a:bodyPr wrap="none">
            <a:spAutoFit/>
          </a:bodyPr>
          <a:lstStyle/>
          <a:p>
            <a:pPr marL="285750" indent="-285750">
              <a:buFont typeface="Arial" panose="020B0604020202020204" pitchFamily="34" charset="0"/>
              <a:buChar char="•"/>
            </a:pPr>
            <a:r>
              <a:rPr lang="bin-NG" b="1" dirty="0">
                <a:solidFill>
                  <a:srgbClr val="000000"/>
                </a:solidFill>
                <a:latin typeface="Calibri" panose="020F0502020204030204" pitchFamily="34" charset="0"/>
              </a:rPr>
              <a:t>ng-app</a:t>
            </a:r>
            <a:endParaRPr lang="es-ES" dirty="0"/>
          </a:p>
        </p:txBody>
      </p:sp>
      <p:sp>
        <p:nvSpPr>
          <p:cNvPr id="19" name="Rectángulo 18"/>
          <p:cNvSpPr/>
          <p:nvPr/>
        </p:nvSpPr>
        <p:spPr>
          <a:xfrm>
            <a:off x="2059039" y="2262484"/>
            <a:ext cx="5775429" cy="1477328"/>
          </a:xfrm>
          <a:prstGeom prst="rect">
            <a:avLst/>
          </a:prstGeom>
        </p:spPr>
        <p:txBody>
          <a:bodyPr wrap="square">
            <a:spAutoFit/>
          </a:bodyPr>
          <a:lstStyle/>
          <a:p>
            <a:pPr marL="285750" indent="-285750">
              <a:buFont typeface="Wingdings" panose="05000000000000000000" pitchFamily="2" charset="2"/>
              <a:buChar char="ü"/>
            </a:pPr>
            <a:r>
              <a:rPr lang="es-ES" dirty="0"/>
              <a:t>lo más común es ponerlo al principio del documento, en la etiqueta HTML o BODY</a:t>
            </a:r>
          </a:p>
          <a:p>
            <a:pPr marL="285750" indent="-285750">
              <a:buFont typeface="Wingdings" panose="05000000000000000000" pitchFamily="2" charset="2"/>
              <a:buChar char="ü"/>
            </a:pPr>
            <a:r>
              <a:rPr lang="es-ES" dirty="0"/>
              <a:t>también se puede colocar en un área más restringida dentro del documento en otra de las etiquetas de tu página (e.g. SECTION, DIV)</a:t>
            </a:r>
          </a:p>
        </p:txBody>
      </p:sp>
      <p:sp>
        <p:nvSpPr>
          <p:cNvPr id="20" name="Rectángulo 19"/>
          <p:cNvSpPr/>
          <p:nvPr/>
        </p:nvSpPr>
        <p:spPr>
          <a:xfrm>
            <a:off x="2059039" y="5489552"/>
            <a:ext cx="6002390" cy="646331"/>
          </a:xfrm>
          <a:prstGeom prst="rect">
            <a:avLst/>
          </a:prstGeom>
        </p:spPr>
        <p:txBody>
          <a:bodyPr wrap="square">
            <a:spAutoFit/>
          </a:bodyPr>
          <a:lstStyle/>
          <a:p>
            <a:pPr marL="285750" indent="-285750">
              <a:buFont typeface="Wingdings" panose="05000000000000000000" pitchFamily="2" charset="2"/>
              <a:buChar char="ü"/>
            </a:pPr>
            <a:r>
              <a:rPr lang="es-ES" dirty="0"/>
              <a:t>El único caso apropiado donde se debería de usar </a:t>
            </a:r>
            <a:r>
              <a:rPr lang="nl-BE" noProof="1"/>
              <a:t>ngInit</a:t>
            </a:r>
            <a:r>
              <a:rPr lang="es-ES" dirty="0"/>
              <a:t> es en enlace de propiedades especiales de </a:t>
            </a:r>
            <a:r>
              <a:rPr lang="es-ES" b="1" noProof="1"/>
              <a:t>ngRepeat</a:t>
            </a:r>
            <a:r>
              <a:rPr lang="es-ES" dirty="0"/>
              <a:t>.</a:t>
            </a:r>
          </a:p>
        </p:txBody>
      </p:sp>
    </p:spTree>
    <p:extLst>
      <p:ext uri="{BB962C8B-B14F-4D97-AF65-F5344CB8AC3E}">
        <p14:creationId xmlns:p14="http://schemas.microsoft.com/office/powerpoint/2010/main" val="136376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normAutofit/>
          </a:bodyPr>
          <a:lstStyle/>
          <a:p>
            <a:pPr algn="r"/>
            <a:r>
              <a:rPr lang="es-ES" dirty="0"/>
              <a:t>Hola Mundo</a:t>
            </a:r>
            <a:endParaRPr lang="en-US" dirty="0"/>
          </a:p>
        </p:txBody>
      </p:sp>
      <p:sp>
        <p:nvSpPr>
          <p:cNvPr id="2" name="Rectángulo 1"/>
          <p:cNvSpPr/>
          <p:nvPr/>
        </p:nvSpPr>
        <p:spPr>
          <a:xfrm>
            <a:off x="1201519" y="1407806"/>
            <a:ext cx="6859908" cy="261610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noProof="1"/>
              <a:t>&lt;body </a:t>
            </a:r>
            <a:r>
              <a:rPr lang="en-US" sz="1600" noProof="1">
                <a:solidFill>
                  <a:srgbClr val="FF0000"/>
                </a:solidFill>
              </a:rPr>
              <a:t>ng-app ng-init="Curso = 'Desarrollo Web'"</a:t>
            </a:r>
            <a:r>
              <a:rPr lang="en-US" sz="1600" noProof="1"/>
              <a:t>&gt;</a:t>
            </a:r>
          </a:p>
          <a:p>
            <a:pPr lvl="1"/>
            <a:r>
              <a:rPr lang="en-US" sz="1600" noProof="1"/>
              <a:t>&lt;!-- Anti-patrón: se inicializa el modelo en una directiva. </a:t>
            </a:r>
            <a:br>
              <a:rPr lang="en-US" sz="1600" noProof="1"/>
            </a:br>
            <a:r>
              <a:rPr lang="en-US" sz="1600" noProof="1"/>
              <a:t>Lo más adecuado es hacerlo en el controler --&gt;		 </a:t>
            </a:r>
          </a:p>
          <a:p>
            <a:pPr lvl="1"/>
            <a:r>
              <a:rPr lang="en-US" sz="1600" noProof="1"/>
              <a:t>&lt;header&gt;&lt;h1&gt;Hola Mundo&lt;/h1&gt;&lt;/header&gt;</a:t>
            </a:r>
          </a:p>
          <a:p>
            <a:pPr lvl="1"/>
            <a:r>
              <a:rPr lang="en-US" sz="1600" noProof="1"/>
              <a:t>&lt;section&gt;</a:t>
            </a:r>
          </a:p>
          <a:p>
            <a:pPr lvl="2"/>
            <a:r>
              <a:rPr lang="en-US" sz="1600" noProof="1"/>
              <a:t>&lt;p&gt;Bienvenidos al curso de &lt;b&gt;</a:t>
            </a:r>
            <a:r>
              <a:rPr lang="en-US" sz="1600" noProof="1">
                <a:solidFill>
                  <a:srgbClr val="FF0000"/>
                </a:solidFill>
              </a:rPr>
              <a:t>{{Curso}}</a:t>
            </a:r>
            <a:r>
              <a:rPr lang="en-US" sz="1600" noProof="1"/>
              <a:t>&lt;/b&gt;&lt;/p&gt;</a:t>
            </a:r>
          </a:p>
          <a:p>
            <a:pPr lvl="1"/>
            <a:r>
              <a:rPr lang="en-US" sz="1600" noProof="1"/>
              <a:t>&lt;/section&gt;</a:t>
            </a:r>
          </a:p>
          <a:p>
            <a:pPr lvl="1"/>
            <a:r>
              <a:rPr lang="en-US" sz="1600" noProof="1"/>
              <a:t>&lt;footer&gt;&lt;p&gt;Alejandro L. Cerezo - Madrid 2015&lt;/p&gt;&lt;/footer&gt;</a:t>
            </a:r>
          </a:p>
          <a:p>
            <a:pPr lvl="1"/>
            <a:r>
              <a:rPr lang="en-US" sz="1600" noProof="1">
                <a:solidFill>
                  <a:srgbClr val="FF0000"/>
                </a:solidFill>
              </a:rPr>
              <a:t>&lt;script type="text/javascript" src="../lib/angular/angular.min.js"&gt;&lt;/script&gt;</a:t>
            </a:r>
          </a:p>
          <a:p>
            <a:r>
              <a:rPr lang="en-US" sz="1600" noProof="1"/>
              <a:t>&lt;/body&gt;</a:t>
            </a:r>
          </a:p>
        </p:txBody>
      </p:sp>
      <p:sp>
        <p:nvSpPr>
          <p:cNvPr id="8" name="Rectángulo 7"/>
          <p:cNvSpPr/>
          <p:nvPr/>
        </p:nvSpPr>
        <p:spPr>
          <a:xfrm>
            <a:off x="3934978" y="4870292"/>
            <a:ext cx="4126449" cy="923330"/>
          </a:xfrm>
          <a:prstGeom prst="rect">
            <a:avLst/>
          </a:prstGeom>
        </p:spPr>
        <p:txBody>
          <a:bodyPr wrap="square">
            <a:spAutoFit/>
          </a:bodyPr>
          <a:lstStyle/>
          <a:p>
            <a:pPr marL="285750" indent="-285750" fontAlgn="ctr">
              <a:buFont typeface="Arial" panose="020B0604020202020204" pitchFamily="34" charset="0"/>
              <a:buChar char="•"/>
            </a:pPr>
            <a:r>
              <a:rPr lang="bin-NG" b="1" dirty="0">
                <a:solidFill>
                  <a:srgbClr val="000000"/>
                </a:solidFill>
                <a:latin typeface="Calibri" panose="020F0502020204030204" pitchFamily="34" charset="0"/>
              </a:rPr>
              <a:t>ng-app</a:t>
            </a:r>
            <a:r>
              <a:rPr lang="es-ES" dirty="0">
                <a:solidFill>
                  <a:srgbClr val="000000"/>
                </a:solidFill>
                <a:latin typeface="Calibri" panose="020F0502020204030204" pitchFamily="34" charset="0"/>
              </a:rPr>
              <a:t>: inicializa la aplicación; </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define el elemento en el que se auto ejecuta angular; generalmente </a:t>
            </a:r>
            <a:r>
              <a:rPr lang="en-US" i="1" dirty="0">
                <a:solidFill>
                  <a:srgbClr val="000000"/>
                </a:solidFill>
                <a:latin typeface="Calibri" panose="020F0502020204030204" pitchFamily="34" charset="0"/>
              </a:rPr>
              <a:t>body</a:t>
            </a:r>
            <a:endParaRPr lang="en-US" dirty="0">
              <a:solidFill>
                <a:srgbClr val="000000"/>
              </a:solidFill>
              <a:latin typeface="Calibri" panose="020F0502020204030204" pitchFamily="34" charset="0"/>
            </a:endParaRPr>
          </a:p>
        </p:txBody>
      </p:sp>
      <p:sp>
        <p:nvSpPr>
          <p:cNvPr id="9" name="Rectángulo 8"/>
          <p:cNvSpPr/>
          <p:nvPr/>
        </p:nvSpPr>
        <p:spPr>
          <a:xfrm>
            <a:off x="3934980" y="5793622"/>
            <a:ext cx="4126448" cy="646331"/>
          </a:xfrm>
          <a:prstGeom prst="rect">
            <a:avLst/>
          </a:prstGeom>
        </p:spPr>
        <p:txBody>
          <a:bodyPr wrap="square">
            <a:spAutoFit/>
          </a:bodyPr>
          <a:lstStyle/>
          <a:p>
            <a:pPr marL="285750" indent="-285750" fontAlgn="ctr">
              <a:buFont typeface="Arial" panose="020B0604020202020204" pitchFamily="34" charset="0"/>
              <a:buChar char="•"/>
            </a:pPr>
            <a:r>
              <a:rPr lang="bin-NG" b="1" dirty="0">
                <a:solidFill>
                  <a:srgbClr val="000000"/>
                </a:solidFill>
                <a:latin typeface="Calibri" panose="020F0502020204030204" pitchFamily="34" charset="0"/>
              </a:rPr>
              <a:t>ng-install</a:t>
            </a:r>
            <a:r>
              <a:rPr lang="es-ES" dirty="0">
                <a:solidFill>
                  <a:srgbClr val="000000"/>
                </a:solidFill>
                <a:latin typeface="Calibri" panose="020F0502020204030204" pitchFamily="34" charset="0"/>
              </a:rPr>
              <a:t>: permite definir el modelo directamente en el HTML (anti-patrón)</a:t>
            </a:r>
          </a:p>
        </p:txBody>
      </p:sp>
      <p:sp>
        <p:nvSpPr>
          <p:cNvPr id="6" name="CuadroTexto 5"/>
          <p:cNvSpPr txBox="1"/>
          <p:nvPr/>
        </p:nvSpPr>
        <p:spPr>
          <a:xfrm>
            <a:off x="2272557" y="4901379"/>
            <a:ext cx="1101584" cy="369332"/>
          </a:xfrm>
          <a:prstGeom prst="rect">
            <a:avLst/>
          </a:prstGeom>
          <a:noFill/>
        </p:spPr>
        <p:txBody>
          <a:bodyPr wrap="none" rtlCol="0">
            <a:spAutoFit/>
          </a:bodyPr>
          <a:lstStyle/>
          <a:p>
            <a:r>
              <a:rPr lang="es-ES" dirty="0"/>
              <a:t>Directivas</a:t>
            </a:r>
          </a:p>
        </p:txBody>
      </p:sp>
      <p:sp>
        <p:nvSpPr>
          <p:cNvPr id="10" name="Rectángulo 9"/>
          <p:cNvSpPr/>
          <p:nvPr/>
        </p:nvSpPr>
        <p:spPr>
          <a:xfrm>
            <a:off x="3934978" y="4317107"/>
            <a:ext cx="2742546" cy="369332"/>
          </a:xfrm>
          <a:prstGeom prst="rect">
            <a:avLst/>
          </a:prstGeom>
        </p:spPr>
        <p:txBody>
          <a:bodyPr wrap="none">
            <a:spAutoFit/>
          </a:bodyPr>
          <a:lstStyle/>
          <a:p>
            <a:pPr marL="285750" indent="-285750">
              <a:buFont typeface="Arial" panose="020B0604020202020204" pitchFamily="34" charset="0"/>
              <a:buChar char="•"/>
            </a:pPr>
            <a:r>
              <a:rPr lang="es-ES" dirty="0"/>
              <a:t>lenguaje de plantilla</a:t>
            </a:r>
            <a:r>
              <a:rPr lang="es-ES" b="1" dirty="0"/>
              <a:t> {{}}</a:t>
            </a:r>
          </a:p>
        </p:txBody>
      </p:sp>
      <p:sp>
        <p:nvSpPr>
          <p:cNvPr id="11" name="Rectángulo 10"/>
          <p:cNvSpPr/>
          <p:nvPr/>
        </p:nvSpPr>
        <p:spPr>
          <a:xfrm>
            <a:off x="2019090" y="4317107"/>
            <a:ext cx="1355051" cy="369332"/>
          </a:xfrm>
          <a:prstGeom prst="rect">
            <a:avLst/>
          </a:prstGeom>
        </p:spPr>
        <p:txBody>
          <a:bodyPr wrap="none">
            <a:spAutoFit/>
          </a:bodyPr>
          <a:lstStyle/>
          <a:p>
            <a:r>
              <a:rPr lang="es-ES" dirty="0"/>
              <a:t>Expresiones </a:t>
            </a:r>
          </a:p>
        </p:txBody>
      </p:sp>
    </p:spTree>
    <p:extLst>
      <p:ext uri="{BB962C8B-B14F-4D97-AF65-F5344CB8AC3E}">
        <p14:creationId xmlns:p14="http://schemas.microsoft.com/office/powerpoint/2010/main" val="1137701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Directivas y compilación</a:t>
            </a:r>
            <a:endParaRPr lang="en-US" dirty="0"/>
          </a:p>
        </p:txBody>
      </p:sp>
      <p:sp>
        <p:nvSpPr>
          <p:cNvPr id="2" name="Rectángulo 1"/>
          <p:cNvSpPr/>
          <p:nvPr/>
        </p:nvSpPr>
        <p:spPr>
          <a:xfrm>
            <a:off x="1644902" y="3854937"/>
            <a:ext cx="6341179" cy="1477328"/>
          </a:xfrm>
          <a:prstGeom prst="rect">
            <a:avLst/>
          </a:prstGeom>
        </p:spPr>
        <p:txBody>
          <a:bodyPr wrap="square">
            <a:spAutoFit/>
          </a:bodyPr>
          <a:lstStyle/>
          <a:p>
            <a:r>
              <a:rPr lang="es-ES" dirty="0"/>
              <a:t>Para que este proceso tenga lugar, AngularJS incorpora un </a:t>
            </a:r>
            <a:r>
              <a:rPr lang="es-ES" b="1" dirty="0"/>
              <a:t>compilador de HTML </a:t>
            </a:r>
            <a:r>
              <a:rPr lang="es-ES" dirty="0"/>
              <a:t>(</a:t>
            </a:r>
            <a:r>
              <a:rPr lang="en-US" i="1" dirty="0"/>
              <a:t>HTML Compiler</a:t>
            </a:r>
            <a:r>
              <a:rPr lang="es-ES" dirty="0"/>
              <a:t>) cuya función es</a:t>
            </a:r>
          </a:p>
          <a:p>
            <a:endParaRPr lang="es-ES" dirty="0"/>
          </a:p>
          <a:p>
            <a:pPr marL="742950" lvl="1" indent="-285750">
              <a:buFont typeface="Arial" panose="020B0604020202020204" pitchFamily="34" charset="0"/>
              <a:buChar char="•"/>
            </a:pPr>
            <a:r>
              <a:rPr lang="es-ES" dirty="0"/>
              <a:t>recorrer el documento y localizar las directiva</a:t>
            </a:r>
          </a:p>
          <a:p>
            <a:pPr marL="742950" lvl="1" indent="-285750">
              <a:buFont typeface="Arial" panose="020B0604020202020204" pitchFamily="34" charset="0"/>
              <a:buChar char="•"/>
            </a:pPr>
            <a:r>
              <a:rPr lang="es-ES" dirty="0"/>
              <a:t>ejecutar los  comportamientos asociados a esas directivas.</a:t>
            </a:r>
          </a:p>
        </p:txBody>
      </p:sp>
      <p:sp>
        <p:nvSpPr>
          <p:cNvPr id="4" name="Rectángulo 3"/>
          <p:cNvSpPr/>
          <p:nvPr/>
        </p:nvSpPr>
        <p:spPr>
          <a:xfrm>
            <a:off x="1214110" y="1399307"/>
            <a:ext cx="4572001" cy="646331"/>
          </a:xfrm>
          <a:prstGeom prst="rect">
            <a:avLst/>
          </a:prstGeom>
        </p:spPr>
        <p:txBody>
          <a:bodyPr>
            <a:spAutoFit/>
          </a:bodyPr>
          <a:lstStyle/>
          <a:p>
            <a:r>
              <a:rPr lang="es-ES" b="1" dirty="0"/>
              <a:t>atributos</a:t>
            </a:r>
            <a:r>
              <a:rPr lang="es-ES" dirty="0"/>
              <a:t> específicos de angularJS que se pueden asignar a cualquier etiqueta HTML.</a:t>
            </a:r>
          </a:p>
        </p:txBody>
      </p:sp>
      <p:sp>
        <p:nvSpPr>
          <p:cNvPr id="5" name="Rectángulo 4"/>
          <p:cNvSpPr/>
          <p:nvPr/>
        </p:nvSpPr>
        <p:spPr>
          <a:xfrm>
            <a:off x="1644902" y="2350123"/>
            <a:ext cx="5400274" cy="1200329"/>
          </a:xfrm>
          <a:prstGeom prst="rect">
            <a:avLst/>
          </a:prstGeom>
        </p:spPr>
        <p:txBody>
          <a:bodyPr wrap="square">
            <a:spAutoFit/>
          </a:bodyPr>
          <a:lstStyle/>
          <a:p>
            <a:r>
              <a:rPr lang="es-ES" dirty="0"/>
              <a:t>un elemento del DOM  queda "marcado" para que  AngularJS le asigne un determinado comportamiento, que puede suponer incluso  una transformación de  ese elemento del DOM o alguno de sus hijos</a:t>
            </a:r>
          </a:p>
        </p:txBody>
      </p:sp>
      <p:cxnSp>
        <p:nvCxnSpPr>
          <p:cNvPr id="8" name="Conector angular 7"/>
          <p:cNvCxnSpPr>
            <a:stCxn id="4" idx="3"/>
            <a:endCxn id="5" idx="3"/>
          </p:cNvCxnSpPr>
          <p:nvPr/>
        </p:nvCxnSpPr>
        <p:spPr>
          <a:xfrm>
            <a:off x="5786111" y="1722473"/>
            <a:ext cx="1259065" cy="1227815"/>
          </a:xfrm>
          <a:prstGeom prst="bentConnector3">
            <a:avLst>
              <a:gd name="adj1" fmla="val 118156"/>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644902" y="5671647"/>
            <a:ext cx="6528326" cy="369332"/>
          </a:xfrm>
          <a:prstGeom prst="rect">
            <a:avLst/>
          </a:prstGeom>
          <a:noFill/>
        </p:spPr>
        <p:txBody>
          <a:bodyPr wrap="none" rtlCol="0">
            <a:spAutoFit/>
          </a:bodyPr>
          <a:lstStyle/>
          <a:p>
            <a:r>
              <a:rPr lang="es-ES" dirty="0"/>
              <a:t>El atributo se denomina </a:t>
            </a:r>
            <a:r>
              <a:rPr lang="es-ES" b="1" noProof="1"/>
              <a:t>ng-nombre</a:t>
            </a:r>
            <a:r>
              <a:rPr lang="es-ES" dirty="0"/>
              <a:t>; el método asociado </a:t>
            </a:r>
            <a:r>
              <a:rPr lang="ibb-NG" b="1" noProof="1"/>
              <a:t>ngNombre</a:t>
            </a:r>
          </a:p>
        </p:txBody>
      </p:sp>
    </p:spTree>
    <p:extLst>
      <p:ext uri="{BB962C8B-B14F-4D97-AF65-F5344CB8AC3E}">
        <p14:creationId xmlns:p14="http://schemas.microsoft.com/office/powerpoint/2010/main" val="3734314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Más Directivas básicas</a:t>
            </a:r>
          </a:p>
        </p:txBody>
      </p:sp>
      <p:sp>
        <p:nvSpPr>
          <p:cNvPr id="11" name="Rectángulo 10"/>
          <p:cNvSpPr/>
          <p:nvPr/>
        </p:nvSpPr>
        <p:spPr>
          <a:xfrm>
            <a:off x="1132232" y="4587597"/>
            <a:ext cx="1876011" cy="369332"/>
          </a:xfrm>
          <a:prstGeom prst="rect">
            <a:avLst/>
          </a:prstGeom>
        </p:spPr>
        <p:txBody>
          <a:bodyPr wrap="square">
            <a:spAutoFit/>
          </a:bodyPr>
          <a:lstStyle/>
          <a:p>
            <a:pPr marL="285750" indent="-285750" fontAlgn="ctr">
              <a:buFont typeface="Arial" panose="020B0604020202020204" pitchFamily="34" charset="0"/>
              <a:buChar char="•"/>
            </a:pPr>
            <a:r>
              <a:rPr lang="bin-NG" b="1" dirty="0">
                <a:solidFill>
                  <a:srgbClr val="000000"/>
                </a:solidFill>
                <a:latin typeface="Calibri" panose="020F0502020204030204" pitchFamily="34" charset="0"/>
              </a:rPr>
              <a:t>ng-controler</a:t>
            </a:r>
            <a:endParaRPr lang="es-ES" dirty="0">
              <a:solidFill>
                <a:srgbClr val="000000"/>
              </a:solidFill>
              <a:latin typeface="Calibri" panose="020F0502020204030204" pitchFamily="34" charset="0"/>
            </a:endParaRPr>
          </a:p>
        </p:txBody>
      </p:sp>
      <p:sp>
        <p:nvSpPr>
          <p:cNvPr id="12" name="Rectángulo 11"/>
          <p:cNvSpPr/>
          <p:nvPr/>
        </p:nvSpPr>
        <p:spPr>
          <a:xfrm>
            <a:off x="3595074" y="4587597"/>
            <a:ext cx="2770396" cy="646331"/>
          </a:xfrm>
          <a:prstGeom prst="rect">
            <a:avLst/>
          </a:prstGeom>
        </p:spPr>
        <p:txBody>
          <a:bodyPr wrap="square">
            <a:spAutoFit/>
          </a:bodyPr>
          <a:lstStyle/>
          <a:p>
            <a:pPr fontAlgn="ctr"/>
            <a:r>
              <a:rPr lang="es-ES" dirty="0">
                <a:solidFill>
                  <a:srgbClr val="000000"/>
                </a:solidFill>
                <a:latin typeface="Calibri" panose="020F0502020204030204" pitchFamily="34" charset="0"/>
              </a:rPr>
              <a:t>define donde se ubicará el código del </a:t>
            </a:r>
            <a:r>
              <a:rPr lang="es-ES" b="1" dirty="0">
                <a:solidFill>
                  <a:srgbClr val="000000"/>
                </a:solidFill>
                <a:latin typeface="Calibri" panose="020F0502020204030204" pitchFamily="34" charset="0"/>
              </a:rPr>
              <a:t>controlador</a:t>
            </a:r>
          </a:p>
        </p:txBody>
      </p:sp>
      <p:sp>
        <p:nvSpPr>
          <p:cNvPr id="17" name="Rectángulo 16"/>
          <p:cNvSpPr/>
          <p:nvPr/>
        </p:nvSpPr>
        <p:spPr>
          <a:xfrm>
            <a:off x="1132232" y="1506293"/>
            <a:ext cx="1876011" cy="369332"/>
          </a:xfrm>
          <a:prstGeom prst="rect">
            <a:avLst/>
          </a:prstGeom>
        </p:spPr>
        <p:txBody>
          <a:bodyPr wrap="square">
            <a:spAutoFit/>
          </a:bodyPr>
          <a:lstStyle/>
          <a:p>
            <a:pPr marL="285750" indent="-285750" fontAlgn="ctr">
              <a:buFont typeface="Arial" panose="020B0604020202020204" pitchFamily="34" charset="0"/>
              <a:buChar char="•"/>
            </a:pPr>
            <a:r>
              <a:rPr lang="es-ES" b="1" noProof="1">
                <a:solidFill>
                  <a:srgbClr val="000000"/>
                </a:solidFill>
                <a:latin typeface="Calibri" panose="020F0502020204030204" pitchFamily="34" charset="0"/>
              </a:rPr>
              <a:t>ng-model</a:t>
            </a:r>
            <a:endParaRPr lang="es-ES" noProof="1">
              <a:solidFill>
                <a:srgbClr val="000000"/>
              </a:solidFill>
              <a:latin typeface="Calibri" panose="020F0502020204030204" pitchFamily="34" charset="0"/>
            </a:endParaRPr>
          </a:p>
        </p:txBody>
      </p:sp>
      <p:sp>
        <p:nvSpPr>
          <p:cNvPr id="18" name="CuadroTexto 17"/>
          <p:cNvSpPr txBox="1"/>
          <p:nvPr/>
        </p:nvSpPr>
        <p:spPr>
          <a:xfrm>
            <a:off x="3008244" y="1506293"/>
            <a:ext cx="4404068" cy="1477328"/>
          </a:xfrm>
          <a:prstGeom prst="rect">
            <a:avLst/>
          </a:prstGeom>
          <a:noFill/>
        </p:spPr>
        <p:txBody>
          <a:bodyPr wrap="square" rtlCol="0">
            <a:spAutoFit/>
          </a:bodyPr>
          <a:lstStyle/>
          <a:p>
            <a:r>
              <a:rPr lang="es-ES" dirty="0"/>
              <a:t>relaciona elementos del DOM con modelos de datos, informando al compilador HTML de AngularJS de que se está declarando una variable del modelo.</a:t>
            </a:r>
          </a:p>
          <a:p>
            <a:r>
              <a:rPr lang="es-ES" dirty="0"/>
              <a:t>Sirve de base al </a:t>
            </a:r>
            <a:r>
              <a:rPr lang="es-ES" b="1" dirty="0"/>
              <a:t>doble </a:t>
            </a:r>
            <a:r>
              <a:rPr lang="en-US" b="1" dirty="0"/>
              <a:t>binding</a:t>
            </a:r>
          </a:p>
        </p:txBody>
      </p:sp>
      <p:sp>
        <p:nvSpPr>
          <p:cNvPr id="2" name="Rectángulo 1"/>
          <p:cNvSpPr/>
          <p:nvPr/>
        </p:nvSpPr>
        <p:spPr>
          <a:xfrm>
            <a:off x="1045829" y="3114069"/>
            <a:ext cx="6598419" cy="1200329"/>
          </a:xfrm>
          <a:prstGeom prst="rect">
            <a:avLst/>
          </a:prstGeom>
        </p:spPr>
        <p:txBody>
          <a:bodyPr wrap="square">
            <a:spAutoFit/>
          </a:bodyPr>
          <a:lstStyle/>
          <a:p>
            <a:pPr marL="285750" indent="-285750">
              <a:buFont typeface="Wingdings" panose="05000000000000000000" pitchFamily="2" charset="2"/>
              <a:buChar char="ü"/>
            </a:pPr>
            <a:r>
              <a:rPr lang="es-ES" dirty="0"/>
              <a:t>Se utiliza en los controles de formulario, como INPUT, SELECT, TEXTAREA o controles personalizados.</a:t>
            </a:r>
          </a:p>
          <a:p>
            <a:pPr marL="285750" indent="-285750">
              <a:buFont typeface="Wingdings" panose="05000000000000000000" pitchFamily="2" charset="2"/>
              <a:buChar char="ü"/>
            </a:pPr>
            <a:r>
              <a:rPr lang="es-ES" dirty="0"/>
              <a:t> crear una propiedad dentro del </a:t>
            </a:r>
            <a:r>
              <a:rPr lang="en-US" i="1" dirty="0"/>
              <a:t>scope</a:t>
            </a:r>
            <a:r>
              <a:rPr lang="es-ES" dirty="0"/>
              <a:t> y la enlaza (</a:t>
            </a:r>
            <a:r>
              <a:rPr lang="en-US" i="1" dirty="0"/>
              <a:t>binding</a:t>
            </a:r>
            <a:r>
              <a:rPr lang="es-ES" dirty="0"/>
              <a:t>) con el correspondiente control de formulario de la vista</a:t>
            </a:r>
          </a:p>
        </p:txBody>
      </p:sp>
      <p:sp>
        <p:nvSpPr>
          <p:cNvPr id="4" name="Rectángulo 3"/>
          <p:cNvSpPr/>
          <p:nvPr/>
        </p:nvSpPr>
        <p:spPr>
          <a:xfrm>
            <a:off x="1183446" y="5368176"/>
            <a:ext cx="1444806" cy="369332"/>
          </a:xfrm>
          <a:prstGeom prst="rect">
            <a:avLst/>
          </a:prstGeom>
        </p:spPr>
        <p:txBody>
          <a:bodyPr wrap="square">
            <a:spAutoFit/>
          </a:bodyPr>
          <a:lstStyle/>
          <a:p>
            <a:pPr marL="285750" indent="-285750" fontAlgn="ctr">
              <a:buFont typeface="Arial" panose="020B0604020202020204" pitchFamily="34" charset="0"/>
              <a:buChar char="•"/>
            </a:pPr>
            <a:r>
              <a:rPr lang="es-ES" b="1" noProof="1">
                <a:solidFill>
                  <a:srgbClr val="000000"/>
                </a:solidFill>
                <a:latin typeface="Calibri" panose="020F0502020204030204" pitchFamily="34" charset="0"/>
              </a:rPr>
              <a:t>ng-click</a:t>
            </a:r>
          </a:p>
        </p:txBody>
      </p:sp>
      <p:sp>
        <p:nvSpPr>
          <p:cNvPr id="5" name="Rectángulo 4"/>
          <p:cNvSpPr/>
          <p:nvPr/>
        </p:nvSpPr>
        <p:spPr>
          <a:xfrm>
            <a:off x="3595074" y="5365933"/>
            <a:ext cx="4276717" cy="646331"/>
          </a:xfrm>
          <a:prstGeom prst="rect">
            <a:avLst/>
          </a:prstGeom>
        </p:spPr>
        <p:txBody>
          <a:bodyPr wrap="square">
            <a:spAutoFit/>
          </a:bodyPr>
          <a:lstStyle/>
          <a:p>
            <a:r>
              <a:rPr lang="es-ES" dirty="0"/>
              <a:t>permite definir el manejador del evento clic de un determinado elemento del DOM</a:t>
            </a:r>
          </a:p>
        </p:txBody>
      </p:sp>
    </p:spTree>
    <p:extLst>
      <p:ext uri="{BB962C8B-B14F-4D97-AF65-F5344CB8AC3E}">
        <p14:creationId xmlns:p14="http://schemas.microsoft.com/office/powerpoint/2010/main" val="3340543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Doble </a:t>
            </a:r>
            <a:r>
              <a:rPr lang="en-US" dirty="0"/>
              <a:t>binding</a:t>
            </a:r>
          </a:p>
        </p:txBody>
      </p:sp>
      <p:sp>
        <p:nvSpPr>
          <p:cNvPr id="9" name="Rectángulo 8"/>
          <p:cNvSpPr/>
          <p:nvPr/>
        </p:nvSpPr>
        <p:spPr>
          <a:xfrm>
            <a:off x="1509867" y="2415930"/>
            <a:ext cx="6750345" cy="1754326"/>
          </a:xfrm>
          <a:prstGeom prst="rect">
            <a:avLst/>
          </a:prstGeom>
        </p:spPr>
        <p:txBody>
          <a:bodyPr wrap="square">
            <a:spAutoFit/>
          </a:bodyPr>
          <a:lstStyle/>
          <a:p>
            <a:r>
              <a:rPr lang="es-ES" noProof="1"/>
              <a:t>&lt;form name="formulario"&gt;</a:t>
            </a:r>
          </a:p>
          <a:p>
            <a:pPr lvl="1"/>
            <a:r>
              <a:rPr lang="es-ES" noProof="1"/>
              <a:t>&lt;label for="fNombre" id="lblNombre"&gt;Indica tu nombre&lt;/label&gt;</a:t>
            </a:r>
          </a:p>
          <a:p>
            <a:pPr lvl="1"/>
            <a:r>
              <a:rPr lang="es-ES" noProof="1"/>
              <a:t>&lt;input type="text" id="fNombre" name="fNombre"</a:t>
            </a:r>
          </a:p>
          <a:p>
            <a:pPr lvl="1"/>
            <a:r>
              <a:rPr lang="es-ES" noProof="1"/>
              <a:t>	    </a:t>
            </a:r>
            <a:r>
              <a:rPr lang="es-ES" b="1" noProof="1"/>
              <a:t>ng-model="nombre"</a:t>
            </a:r>
            <a:r>
              <a:rPr lang="es-ES" noProof="1"/>
              <a:t>&gt;</a:t>
            </a:r>
          </a:p>
          <a:p>
            <a:r>
              <a:rPr lang="es-ES" noProof="1"/>
              <a:t>&lt;/form&gt;</a:t>
            </a:r>
          </a:p>
          <a:p>
            <a:r>
              <a:rPr lang="es-ES" noProof="1"/>
              <a:t>&lt;p&gt;Hola </a:t>
            </a:r>
            <a:r>
              <a:rPr lang="es-ES" b="1" noProof="1"/>
              <a:t>{{nombre}}. </a:t>
            </a:r>
            <a:r>
              <a:rPr lang="es-ES" noProof="1"/>
              <a:t>&lt;/p&gt;</a:t>
            </a:r>
          </a:p>
        </p:txBody>
      </p:sp>
      <p:sp>
        <p:nvSpPr>
          <p:cNvPr id="10" name="Rectángulo 9"/>
          <p:cNvSpPr/>
          <p:nvPr/>
        </p:nvSpPr>
        <p:spPr>
          <a:xfrm>
            <a:off x="1587724" y="4694988"/>
            <a:ext cx="2073965" cy="1200329"/>
          </a:xfrm>
          <a:prstGeom prst="rect">
            <a:avLst/>
          </a:prstGeom>
        </p:spPr>
        <p:txBody>
          <a:bodyPr wrap="square">
            <a:spAutoFit/>
          </a:bodyPr>
          <a:lstStyle/>
          <a:p>
            <a:r>
              <a:rPr lang="en-US" b="1" i="1" dirty="0">
                <a:solidFill>
                  <a:srgbClr val="000000"/>
                </a:solidFill>
                <a:latin typeface="Calibri" panose="020F0502020204030204" pitchFamily="34" charset="0"/>
              </a:rPr>
              <a:t>binding</a:t>
            </a:r>
            <a:endParaRPr lang="en-US" b="1" dirty="0">
              <a:solidFill>
                <a:srgbClr val="000000"/>
              </a:solidFill>
              <a:latin typeface="Calibri" panose="020F0502020204030204" pitchFamily="34" charset="0"/>
            </a:endParaRPr>
          </a:p>
          <a:p>
            <a:r>
              <a:rPr lang="es-ES" dirty="0">
                <a:solidFill>
                  <a:srgbClr val="000000"/>
                </a:solidFill>
                <a:latin typeface="Calibri" panose="020F0502020204030204" pitchFamily="34" charset="0"/>
              </a:rPr>
              <a:t> </a:t>
            </a:r>
          </a:p>
          <a:p>
            <a:r>
              <a:rPr lang="es-ES" dirty="0">
                <a:solidFill>
                  <a:srgbClr val="000000"/>
                </a:solidFill>
                <a:latin typeface="Calibri" panose="020F0502020204030204" pitchFamily="34" charset="0"/>
              </a:rPr>
              <a:t>información desde el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a la vista</a:t>
            </a:r>
            <a:endParaRPr lang="es-ES" dirty="0">
              <a:solidFill>
                <a:srgbClr val="000000"/>
              </a:solidFill>
              <a:effectLst/>
              <a:latin typeface="Calibri" panose="020F0502020204030204" pitchFamily="34" charset="0"/>
            </a:endParaRPr>
          </a:p>
        </p:txBody>
      </p:sp>
      <p:cxnSp>
        <p:nvCxnSpPr>
          <p:cNvPr id="12" name="Conector recto de flecha 11"/>
          <p:cNvCxnSpPr>
            <a:stCxn id="10" idx="0"/>
            <a:endCxn id="13" idx="2"/>
          </p:cNvCxnSpPr>
          <p:nvPr/>
        </p:nvCxnSpPr>
        <p:spPr>
          <a:xfrm flipV="1">
            <a:off x="2624707" y="4170256"/>
            <a:ext cx="348750" cy="524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2357231" y="3829878"/>
            <a:ext cx="1232452" cy="340378"/>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p:cNvSpPr/>
          <p:nvPr/>
        </p:nvSpPr>
        <p:spPr>
          <a:xfrm>
            <a:off x="2738092" y="3293093"/>
            <a:ext cx="1953177" cy="340378"/>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4885039" y="4694987"/>
            <a:ext cx="2024270" cy="1200329"/>
          </a:xfrm>
          <a:prstGeom prst="rect">
            <a:avLst/>
          </a:prstGeom>
        </p:spPr>
        <p:txBody>
          <a:bodyPr wrap="square">
            <a:spAutoFit/>
          </a:bodyPr>
          <a:lstStyle/>
          <a:p>
            <a:r>
              <a:rPr lang="en-US" b="1" i="1" dirty="0">
                <a:solidFill>
                  <a:srgbClr val="000000"/>
                </a:solidFill>
                <a:latin typeface="Calibri" panose="020F0502020204030204" pitchFamily="34" charset="0"/>
              </a:rPr>
              <a:t>two-way binding</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 </a:t>
            </a:r>
          </a:p>
          <a:p>
            <a:r>
              <a:rPr lang="es-ES" dirty="0">
                <a:solidFill>
                  <a:srgbClr val="000000"/>
                </a:solidFill>
                <a:latin typeface="Calibri" panose="020F0502020204030204" pitchFamily="34" charset="0"/>
              </a:rPr>
              <a:t>información desde</a:t>
            </a:r>
            <a:r>
              <a:rPr lang="en-US" dirty="0">
                <a:solidFill>
                  <a:srgbClr val="000000"/>
                </a:solidFill>
                <a:latin typeface="Calibri" panose="020F0502020204030204" pitchFamily="34" charset="0"/>
              </a:rPr>
              <a:t>  la vista al </a:t>
            </a:r>
            <a:r>
              <a:rPr lang="en-US" i="1" dirty="0">
                <a:solidFill>
                  <a:srgbClr val="000000"/>
                </a:solidFill>
                <a:latin typeface="Calibri" panose="020F0502020204030204" pitchFamily="34" charset="0"/>
              </a:rPr>
              <a:t>scope</a:t>
            </a:r>
            <a:r>
              <a:rPr lang="en-US" dirty="0">
                <a:solidFill>
                  <a:srgbClr val="000000"/>
                </a:solidFill>
                <a:latin typeface="Calibri" panose="020F0502020204030204" pitchFamily="34" charset="0"/>
              </a:rPr>
              <a:t>.</a:t>
            </a:r>
            <a:endParaRPr lang="es-ES" dirty="0">
              <a:solidFill>
                <a:srgbClr val="000000"/>
              </a:solidFill>
              <a:effectLst/>
              <a:latin typeface="Calibri" panose="020F0502020204030204" pitchFamily="34" charset="0"/>
            </a:endParaRPr>
          </a:p>
        </p:txBody>
      </p:sp>
      <p:cxnSp>
        <p:nvCxnSpPr>
          <p:cNvPr id="19" name="Conector angular 18"/>
          <p:cNvCxnSpPr>
            <a:stCxn id="17" idx="0"/>
            <a:endCxn id="14" idx="3"/>
          </p:cNvCxnSpPr>
          <p:nvPr/>
        </p:nvCxnSpPr>
        <p:spPr>
          <a:xfrm rot="16200000" flipV="1">
            <a:off x="4678370" y="3476182"/>
            <a:ext cx="1231705" cy="12059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2146852" y="1444487"/>
            <a:ext cx="2319866" cy="646331"/>
          </a:xfrm>
          <a:prstGeom prst="rect">
            <a:avLst/>
          </a:prstGeom>
          <a:noFill/>
        </p:spPr>
        <p:txBody>
          <a:bodyPr wrap="none" rtlCol="0">
            <a:spAutoFit/>
          </a:bodyPr>
          <a:lstStyle/>
          <a:p>
            <a:pPr marL="285750" indent="-285750">
              <a:buFont typeface="Arial" panose="020B0604020202020204" pitchFamily="34" charset="0"/>
              <a:buChar char="•"/>
            </a:pPr>
            <a:r>
              <a:rPr lang="es-ES" dirty="0"/>
              <a:t>expresiones</a:t>
            </a:r>
          </a:p>
          <a:p>
            <a:pPr marL="285750" indent="-285750">
              <a:buFont typeface="Arial" panose="020B0604020202020204" pitchFamily="34" charset="0"/>
              <a:buChar char="•"/>
            </a:pPr>
            <a:r>
              <a:rPr lang="es-ES" dirty="0"/>
              <a:t>directivas </a:t>
            </a:r>
            <a:r>
              <a:rPr lang="es-ES" noProof="1"/>
              <a:t>ng-model</a:t>
            </a:r>
          </a:p>
        </p:txBody>
      </p:sp>
    </p:spTree>
    <p:extLst>
      <p:ext uri="{BB962C8B-B14F-4D97-AF65-F5344CB8AC3E}">
        <p14:creationId xmlns:p14="http://schemas.microsoft.com/office/powerpoint/2010/main" val="3593711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Doble </a:t>
            </a:r>
            <a:r>
              <a:rPr lang="en-US" dirty="0"/>
              <a:t>binding</a:t>
            </a:r>
          </a:p>
        </p:txBody>
      </p:sp>
      <p:pic>
        <p:nvPicPr>
          <p:cNvPr id="4" name="Imagen 3"/>
          <p:cNvPicPr>
            <a:picLocks noChangeAspect="1"/>
          </p:cNvPicPr>
          <p:nvPr/>
        </p:nvPicPr>
        <p:blipFill>
          <a:blip r:embed="rId3"/>
          <a:stretch>
            <a:fillRect/>
          </a:stretch>
        </p:blipFill>
        <p:spPr>
          <a:xfrm>
            <a:off x="791175" y="2444412"/>
            <a:ext cx="4355020" cy="3069137"/>
          </a:xfrm>
          <a:prstGeom prst="rect">
            <a:avLst/>
          </a:prstGeom>
        </p:spPr>
      </p:pic>
      <p:sp>
        <p:nvSpPr>
          <p:cNvPr id="5" name="Rectángulo 4"/>
          <p:cNvSpPr/>
          <p:nvPr/>
        </p:nvSpPr>
        <p:spPr>
          <a:xfrm>
            <a:off x="5496903" y="2337555"/>
            <a:ext cx="2702651" cy="2031325"/>
          </a:xfrm>
          <a:prstGeom prst="rect">
            <a:avLst/>
          </a:prstGeom>
        </p:spPr>
        <p:txBody>
          <a:bodyPr wrap="square">
            <a:spAutoFit/>
          </a:bodyPr>
          <a:lstStyle/>
          <a:p>
            <a:r>
              <a:rPr lang="es-ES" dirty="0"/>
              <a:t>El doble </a:t>
            </a:r>
            <a:r>
              <a:rPr lang="en-US" i="1" dirty="0"/>
              <a:t>binding</a:t>
            </a:r>
            <a:r>
              <a:rPr lang="es-ES" dirty="0"/>
              <a:t> se ve aún más claro si añadimos un sencillo botón, que también nos anticipa como se gestiona un evento en angularJS con la directiva </a:t>
            </a:r>
            <a:r>
              <a:rPr lang="es-ES" b="1" noProof="1"/>
              <a:t>ng-click</a:t>
            </a:r>
            <a:r>
              <a:rPr lang="es-ES" dirty="0"/>
              <a:t>.</a:t>
            </a:r>
          </a:p>
        </p:txBody>
      </p:sp>
      <p:sp>
        <p:nvSpPr>
          <p:cNvPr id="6" name="CuadroTexto 5"/>
          <p:cNvSpPr txBox="1"/>
          <p:nvPr/>
        </p:nvSpPr>
        <p:spPr>
          <a:xfrm>
            <a:off x="791175" y="1423718"/>
            <a:ext cx="7408379" cy="646331"/>
          </a:xfrm>
          <a:prstGeom prst="rect">
            <a:avLst/>
          </a:prstGeom>
          <a:noFill/>
        </p:spPr>
        <p:txBody>
          <a:bodyPr wrap="square" rtlCol="0">
            <a:spAutoFit/>
          </a:bodyPr>
          <a:lstStyle/>
          <a:p>
            <a:r>
              <a:rPr lang="es-ES" dirty="0"/>
              <a:t>Comprobamos el doble </a:t>
            </a:r>
            <a:r>
              <a:rPr lang="en-US" i="1" dirty="0"/>
              <a:t>binding</a:t>
            </a:r>
            <a:r>
              <a:rPr lang="es-ES" dirty="0"/>
              <a:t> en un sencillo formulario que en la parte inferior reproduce el input en el momento en que se escribe </a:t>
            </a:r>
          </a:p>
        </p:txBody>
      </p:sp>
      <p:sp>
        <p:nvSpPr>
          <p:cNvPr id="7" name="CuadroTexto 6"/>
          <p:cNvSpPr txBox="1"/>
          <p:nvPr/>
        </p:nvSpPr>
        <p:spPr>
          <a:xfrm>
            <a:off x="5496903" y="4636386"/>
            <a:ext cx="2702651" cy="1754326"/>
          </a:xfrm>
          <a:prstGeom prst="rect">
            <a:avLst/>
          </a:prstGeom>
          <a:noFill/>
        </p:spPr>
        <p:txBody>
          <a:bodyPr wrap="square" rtlCol="0">
            <a:spAutoFit/>
          </a:bodyPr>
          <a:lstStyle/>
          <a:p>
            <a:r>
              <a:rPr lang="es-ES" dirty="0"/>
              <a:t>Podemos reproducir el ejemplo sin AngularJS para comprobar la cantidad de código que se hace innecesario al usar el </a:t>
            </a:r>
            <a:r>
              <a:rPr lang="en-US" i="1" dirty="0"/>
              <a:t>framework</a:t>
            </a:r>
          </a:p>
        </p:txBody>
      </p:sp>
    </p:spTree>
    <p:extLst>
      <p:ext uri="{BB962C8B-B14F-4D97-AF65-F5344CB8AC3E}">
        <p14:creationId xmlns:p14="http://schemas.microsoft.com/office/powerpoint/2010/main" val="3778014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Expresiones</a:t>
            </a:r>
            <a:endParaRPr lang="en-US" dirty="0"/>
          </a:p>
        </p:txBody>
      </p:sp>
      <p:sp>
        <p:nvSpPr>
          <p:cNvPr id="2" name="Rectángulo 1"/>
          <p:cNvSpPr/>
          <p:nvPr/>
        </p:nvSpPr>
        <p:spPr>
          <a:xfrm>
            <a:off x="995552" y="1258741"/>
            <a:ext cx="6698974" cy="1477328"/>
          </a:xfrm>
          <a:prstGeom prst="rect">
            <a:avLst/>
          </a:prstGeom>
        </p:spPr>
        <p:txBody>
          <a:bodyPr wrap="square">
            <a:spAutoFit/>
          </a:bodyPr>
          <a:lstStyle/>
          <a:p>
            <a:pPr marL="285750" indent="-285750">
              <a:buFont typeface="Arial" panose="020B0604020202020204" pitchFamily="34" charset="0"/>
              <a:buChar char="•"/>
            </a:pPr>
            <a:r>
              <a:rPr lang="es-ES" dirty="0"/>
              <a:t>En AngularJS las expresiones se evalúan respecto al </a:t>
            </a:r>
            <a:r>
              <a:rPr lang="en-US" b="1" i="1" dirty="0"/>
              <a:t>scope</a:t>
            </a:r>
            <a:r>
              <a:rPr lang="es-ES" dirty="0"/>
              <a:t> en lugar de respecto al objeto global </a:t>
            </a:r>
            <a:r>
              <a:rPr lang="en-US" i="1" dirty="0"/>
              <a:t>window</a:t>
            </a:r>
          </a:p>
          <a:p>
            <a:pPr marL="285750" indent="-285750">
              <a:buFont typeface="Arial" panose="020B0604020202020204" pitchFamily="34" charset="0"/>
              <a:buChar char="•"/>
            </a:pPr>
            <a:r>
              <a:rPr lang="es-ES" dirty="0"/>
              <a:t>Lógica limitada: no se pueden incluir en ellas condicionales (excepto el operador ternario), bucles o excepciones</a:t>
            </a:r>
          </a:p>
          <a:p>
            <a:pPr marL="285750" indent="-285750">
              <a:buFont typeface="Arial" panose="020B0604020202020204" pitchFamily="34" charset="0"/>
              <a:buChar char="•"/>
            </a:pPr>
            <a:r>
              <a:rPr lang="es-ES" dirty="0"/>
              <a:t>Se les puede dar formato mediante filtros</a:t>
            </a:r>
          </a:p>
        </p:txBody>
      </p:sp>
      <p:sp>
        <p:nvSpPr>
          <p:cNvPr id="5" name="Rectángulo 4"/>
          <p:cNvSpPr/>
          <p:nvPr/>
        </p:nvSpPr>
        <p:spPr>
          <a:xfrm>
            <a:off x="1440117" y="3525678"/>
            <a:ext cx="2314644" cy="646331"/>
          </a:xfrm>
          <a:prstGeom prst="rect">
            <a:avLst/>
          </a:prstGeom>
        </p:spPr>
        <p:txBody>
          <a:bodyPr wrap="square">
            <a:spAutoFit/>
          </a:bodyPr>
          <a:lstStyle/>
          <a:p>
            <a:r>
              <a:rPr lang="es-ES" dirty="0">
                <a:solidFill>
                  <a:srgbClr val="000000"/>
                </a:solidFill>
                <a:latin typeface="Calibri" panose="020F0502020204030204" pitchFamily="34" charset="0"/>
              </a:rPr>
              <a:t>Operaciones aritméticas básicas </a:t>
            </a:r>
            <a:endParaRPr lang="es-ES" dirty="0"/>
          </a:p>
        </p:txBody>
      </p:sp>
      <p:sp>
        <p:nvSpPr>
          <p:cNvPr id="6" name="Rectángulo 5"/>
          <p:cNvSpPr/>
          <p:nvPr/>
        </p:nvSpPr>
        <p:spPr>
          <a:xfrm>
            <a:off x="4633681" y="3664177"/>
            <a:ext cx="1259127" cy="369332"/>
          </a:xfrm>
          <a:prstGeom prst="rect">
            <a:avLst/>
          </a:prstGeom>
        </p:spPr>
        <p:txBody>
          <a:bodyPr wrap="none">
            <a:spAutoFit/>
          </a:bodyPr>
          <a:lstStyle/>
          <a:p>
            <a:r>
              <a:rPr lang="es-ES" dirty="0">
                <a:solidFill>
                  <a:srgbClr val="000000"/>
                </a:solidFill>
                <a:latin typeface="Calibri" panose="020F0502020204030204" pitchFamily="34" charset="0"/>
              </a:rPr>
              <a:t>{{Dato + 4}}</a:t>
            </a:r>
            <a:endParaRPr lang="es-ES" dirty="0"/>
          </a:p>
        </p:txBody>
      </p:sp>
      <p:sp>
        <p:nvSpPr>
          <p:cNvPr id="8" name="Rectángulo 7"/>
          <p:cNvSpPr/>
          <p:nvPr/>
        </p:nvSpPr>
        <p:spPr>
          <a:xfrm>
            <a:off x="1440117" y="4229312"/>
            <a:ext cx="2792315" cy="923330"/>
          </a:xfrm>
          <a:prstGeom prst="rect">
            <a:avLst/>
          </a:prstGeom>
        </p:spPr>
        <p:txBody>
          <a:bodyPr wrap="square">
            <a:spAutoFit/>
          </a:bodyPr>
          <a:lstStyle/>
          <a:p>
            <a:r>
              <a:rPr lang="es-ES" dirty="0">
                <a:solidFill>
                  <a:srgbClr val="000000"/>
                </a:solidFill>
                <a:latin typeface="Calibri" panose="020F0502020204030204" pitchFamily="34" charset="0"/>
              </a:rPr>
              <a:t>Empleo de los métodos de los objetos envolventes de JS  (e.g. </a:t>
            </a:r>
            <a:r>
              <a:rPr lang="es-ES" dirty="0" err="1">
                <a:solidFill>
                  <a:srgbClr val="000000"/>
                </a:solidFill>
                <a:latin typeface="Calibri" panose="020F0502020204030204" pitchFamily="34" charset="0"/>
              </a:rPr>
              <a:t>String</a:t>
            </a:r>
            <a:r>
              <a:rPr lang="es-ES" dirty="0">
                <a:solidFill>
                  <a:srgbClr val="000000"/>
                </a:solidFill>
                <a:latin typeface="Calibri" panose="020F0502020204030204" pitchFamily="34" charset="0"/>
              </a:rPr>
              <a:t>) </a:t>
            </a:r>
            <a:endParaRPr lang="es-ES" dirty="0"/>
          </a:p>
        </p:txBody>
      </p:sp>
      <p:sp>
        <p:nvSpPr>
          <p:cNvPr id="9" name="Rectángulo 8"/>
          <p:cNvSpPr/>
          <p:nvPr/>
        </p:nvSpPr>
        <p:spPr>
          <a:xfrm>
            <a:off x="4633681" y="4305060"/>
            <a:ext cx="4082400" cy="369332"/>
          </a:xfrm>
          <a:prstGeom prst="rect">
            <a:avLst/>
          </a:prstGeom>
        </p:spPr>
        <p:txBody>
          <a:bodyPr wrap="none">
            <a:spAutoFit/>
          </a:bodyPr>
          <a:lstStyle/>
          <a:p>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Beginning</a:t>
            </a:r>
            <a:r>
              <a:rPr lang="es-ES" dirty="0">
                <a:solidFill>
                  <a:srgbClr val="000000"/>
                </a:solidFill>
                <a:latin typeface="Calibri" panose="020F0502020204030204" pitchFamily="34" charset="0"/>
              </a:rPr>
              <a:t> AngularJS".</a:t>
            </a:r>
            <a:r>
              <a:rPr lang="es-ES" dirty="0" err="1">
                <a:solidFill>
                  <a:srgbClr val="000000"/>
                </a:solidFill>
                <a:latin typeface="Calibri" panose="020F0502020204030204" pitchFamily="34" charset="0"/>
              </a:rPr>
              <a:t>toUpperCase</a:t>
            </a:r>
            <a:r>
              <a:rPr lang="es-ES" dirty="0">
                <a:solidFill>
                  <a:srgbClr val="000000"/>
                </a:solidFill>
                <a:latin typeface="Calibri" panose="020F0502020204030204" pitchFamily="34" charset="0"/>
              </a:rPr>
              <a:t>()}}</a:t>
            </a:r>
            <a:endParaRPr lang="es-ES" dirty="0"/>
          </a:p>
        </p:txBody>
      </p:sp>
      <p:sp>
        <p:nvSpPr>
          <p:cNvPr id="10" name="Rectángulo 9"/>
          <p:cNvSpPr/>
          <p:nvPr/>
        </p:nvSpPr>
        <p:spPr>
          <a:xfrm>
            <a:off x="4633681" y="4715070"/>
            <a:ext cx="2719912" cy="369332"/>
          </a:xfrm>
          <a:prstGeom prst="rect">
            <a:avLst/>
          </a:prstGeom>
        </p:spPr>
        <p:txBody>
          <a:bodyPr wrap="none">
            <a:spAutoFit/>
          </a:bodyPr>
          <a:lstStyle/>
          <a:p>
            <a:r>
              <a:rPr lang="es-ES" dirty="0">
                <a:solidFill>
                  <a:srgbClr val="000000"/>
                </a:solidFill>
                <a:latin typeface="Calibri" panose="020F0502020204030204" pitchFamily="34" charset="0"/>
              </a:rPr>
              <a:t>{{"ABCDEFG".</a:t>
            </a:r>
            <a:r>
              <a:rPr lang="es-ES" dirty="0" err="1">
                <a:solidFill>
                  <a:srgbClr val="000000"/>
                </a:solidFill>
                <a:latin typeface="Calibri" panose="020F0502020204030204" pitchFamily="34" charset="0"/>
              </a:rPr>
              <a:t>indexOf</a:t>
            </a:r>
            <a:r>
              <a:rPr lang="es-ES" dirty="0">
                <a:solidFill>
                  <a:srgbClr val="000000"/>
                </a:solidFill>
                <a:latin typeface="Calibri" panose="020F0502020204030204" pitchFamily="34" charset="0"/>
              </a:rPr>
              <a:t>('D')}}</a:t>
            </a:r>
            <a:endParaRPr lang="es-ES" dirty="0"/>
          </a:p>
        </p:txBody>
      </p:sp>
      <p:sp>
        <p:nvSpPr>
          <p:cNvPr id="11" name="Rectángulo 10"/>
          <p:cNvSpPr/>
          <p:nvPr/>
        </p:nvSpPr>
        <p:spPr>
          <a:xfrm>
            <a:off x="1440117" y="5327861"/>
            <a:ext cx="2648400" cy="369332"/>
          </a:xfrm>
          <a:prstGeom prst="rect">
            <a:avLst/>
          </a:prstGeom>
        </p:spPr>
        <p:txBody>
          <a:bodyPr wrap="square">
            <a:spAutoFit/>
          </a:bodyPr>
          <a:lstStyle/>
          <a:p>
            <a:r>
              <a:rPr lang="es-ES" dirty="0">
                <a:solidFill>
                  <a:srgbClr val="000000"/>
                </a:solidFill>
                <a:latin typeface="Calibri" panose="020F0502020204030204" pitchFamily="34" charset="0"/>
              </a:rPr>
              <a:t>Uso del operador ternario </a:t>
            </a:r>
            <a:endParaRPr lang="es-ES" dirty="0"/>
          </a:p>
        </p:txBody>
      </p:sp>
      <p:sp>
        <p:nvSpPr>
          <p:cNvPr id="12" name="Rectángulo 11"/>
          <p:cNvSpPr/>
          <p:nvPr/>
        </p:nvSpPr>
        <p:spPr>
          <a:xfrm>
            <a:off x="4633681" y="5327861"/>
            <a:ext cx="2901372" cy="369332"/>
          </a:xfrm>
          <a:prstGeom prst="rect">
            <a:avLst/>
          </a:prstGeom>
        </p:spPr>
        <p:txBody>
          <a:bodyPr wrap="none">
            <a:spAutoFit/>
          </a:bodyPr>
          <a:lstStyle/>
          <a:p>
            <a:r>
              <a:rPr lang="es-ES" dirty="0">
                <a:solidFill>
                  <a:srgbClr val="000000"/>
                </a:solidFill>
                <a:latin typeface="Calibri" panose="020F0502020204030204" pitchFamily="34" charset="0"/>
              </a:rPr>
              <a:t>{{Dato == 1 ? "Red" : "Blue"}}</a:t>
            </a:r>
            <a:endParaRPr lang="es-ES" dirty="0"/>
          </a:p>
        </p:txBody>
      </p:sp>
      <p:sp>
        <p:nvSpPr>
          <p:cNvPr id="13" name="CuadroTexto 12"/>
          <p:cNvSpPr txBox="1"/>
          <p:nvPr/>
        </p:nvSpPr>
        <p:spPr>
          <a:xfrm>
            <a:off x="1440117" y="3065590"/>
            <a:ext cx="2288960" cy="369332"/>
          </a:xfrm>
          <a:prstGeom prst="rect">
            <a:avLst/>
          </a:prstGeom>
          <a:noFill/>
        </p:spPr>
        <p:txBody>
          <a:bodyPr wrap="none" rtlCol="0">
            <a:spAutoFit/>
          </a:bodyPr>
          <a:lstStyle/>
          <a:p>
            <a:r>
              <a:rPr lang="es-ES" dirty="0"/>
              <a:t>Referencias a modelos</a:t>
            </a:r>
          </a:p>
        </p:txBody>
      </p:sp>
      <p:sp>
        <p:nvSpPr>
          <p:cNvPr id="14" name="CuadroTexto 13"/>
          <p:cNvSpPr txBox="1"/>
          <p:nvPr/>
        </p:nvSpPr>
        <p:spPr>
          <a:xfrm>
            <a:off x="4633681" y="3098052"/>
            <a:ext cx="920893" cy="369332"/>
          </a:xfrm>
          <a:prstGeom prst="rect">
            <a:avLst/>
          </a:prstGeom>
          <a:noFill/>
        </p:spPr>
        <p:txBody>
          <a:bodyPr wrap="none" rtlCol="0">
            <a:spAutoFit/>
          </a:bodyPr>
          <a:lstStyle/>
          <a:p>
            <a:r>
              <a:rPr lang="es-ES" dirty="0"/>
              <a:t>{{Dato}}</a:t>
            </a:r>
          </a:p>
        </p:txBody>
      </p:sp>
    </p:spTree>
    <p:extLst>
      <p:ext uri="{BB962C8B-B14F-4D97-AF65-F5344CB8AC3E}">
        <p14:creationId xmlns:p14="http://schemas.microsoft.com/office/powerpoint/2010/main" val="234703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3233" y="365128"/>
            <a:ext cx="7028195" cy="638174"/>
          </a:xfrm>
        </p:spPr>
        <p:txBody>
          <a:bodyPr/>
          <a:lstStyle/>
          <a:p>
            <a:pPr algn="ctr"/>
            <a:r>
              <a:rPr lang="es-ES" dirty="0"/>
              <a:t>Sitio Web Anterior</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4" name="Imagen 3"/>
          <p:cNvPicPr>
            <a:picLocks noChangeAspect="1"/>
          </p:cNvPicPr>
          <p:nvPr/>
        </p:nvPicPr>
        <p:blipFill>
          <a:blip r:embed="rId3"/>
          <a:stretch>
            <a:fillRect/>
          </a:stretch>
        </p:blipFill>
        <p:spPr>
          <a:xfrm>
            <a:off x="792926" y="1391635"/>
            <a:ext cx="7643597" cy="4567943"/>
          </a:xfrm>
          <a:prstGeom prst="rect">
            <a:avLst/>
          </a:prstGeom>
        </p:spPr>
      </p:pic>
      <p:sp>
        <p:nvSpPr>
          <p:cNvPr id="5" name="Rectángulo 4"/>
          <p:cNvSpPr/>
          <p:nvPr/>
        </p:nvSpPr>
        <p:spPr>
          <a:xfrm>
            <a:off x="5845003" y="5774912"/>
            <a:ext cx="2270943"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s-ES" dirty="0">
                <a:hlinkClick r:id="rId4"/>
              </a:rPr>
              <a:t>https://angularjs.org/</a:t>
            </a:r>
            <a:endParaRPr lang="es-ES" dirty="0"/>
          </a:p>
        </p:txBody>
      </p:sp>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446" y="365128"/>
            <a:ext cx="664788" cy="667743"/>
          </a:xfrm>
          <a:prstGeom prst="rect">
            <a:avLst/>
          </a:prstGeom>
        </p:spPr>
      </p:pic>
    </p:spTree>
    <p:extLst>
      <p:ext uri="{BB962C8B-B14F-4D97-AF65-F5344CB8AC3E}">
        <p14:creationId xmlns:p14="http://schemas.microsoft.com/office/powerpoint/2010/main" val="360107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Ejemplos de expresiones</a:t>
            </a:r>
          </a:p>
        </p:txBody>
      </p:sp>
      <p:pic>
        <p:nvPicPr>
          <p:cNvPr id="4" name="Imagen 3"/>
          <p:cNvPicPr>
            <a:picLocks noChangeAspect="1"/>
          </p:cNvPicPr>
          <p:nvPr/>
        </p:nvPicPr>
        <p:blipFill>
          <a:blip r:embed="rId2"/>
          <a:stretch>
            <a:fillRect/>
          </a:stretch>
        </p:blipFill>
        <p:spPr>
          <a:xfrm>
            <a:off x="2327245" y="1467100"/>
            <a:ext cx="5838879" cy="4851813"/>
          </a:xfrm>
          <a:prstGeom prst="rect">
            <a:avLst/>
          </a:prstGeom>
        </p:spPr>
      </p:pic>
    </p:spTree>
    <p:extLst>
      <p:ext uri="{BB962C8B-B14F-4D97-AF65-F5344CB8AC3E}">
        <p14:creationId xmlns:p14="http://schemas.microsoft.com/office/powerpoint/2010/main" val="699007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Iteraciones</a:t>
            </a:r>
            <a:endParaRPr lang="en-US" dirty="0"/>
          </a:p>
        </p:txBody>
      </p:sp>
      <p:sp>
        <p:nvSpPr>
          <p:cNvPr id="2" name="Rectángulo 1"/>
          <p:cNvSpPr/>
          <p:nvPr/>
        </p:nvSpPr>
        <p:spPr>
          <a:xfrm>
            <a:off x="1351984" y="3673637"/>
            <a:ext cx="7084539" cy="923330"/>
          </a:xfrm>
          <a:prstGeom prst="rect">
            <a:avLst/>
          </a:prstGeom>
        </p:spPr>
        <p:txBody>
          <a:bodyPr wrap="square">
            <a:spAutoFit/>
          </a:bodyPr>
          <a:lstStyle/>
          <a:p>
            <a:r>
              <a:rPr lang="bin-NG" dirty="0">
                <a:solidFill>
                  <a:srgbClr val="000000"/>
                </a:solidFill>
                <a:latin typeface="Calibri" panose="020F0502020204030204" pitchFamily="34" charset="0"/>
              </a:rPr>
              <a:t>&lt;tag_html </a:t>
            </a:r>
            <a:r>
              <a:rPr lang="bin-NG" b="1" dirty="0">
                <a:solidFill>
                  <a:srgbClr val="000000"/>
                </a:solidFill>
                <a:latin typeface="Calibri" panose="020F0502020204030204" pitchFamily="34" charset="0"/>
              </a:rPr>
              <a:t>ng-repeat="elemento in aElementos </a:t>
            </a:r>
            <a:r>
              <a:rPr lang="es-ES" b="1" dirty="0">
                <a:solidFill>
                  <a:srgbClr val="000000"/>
                </a:solidFill>
                <a:latin typeface="Calibri" panose="020F0502020204030204" pitchFamily="34" charset="0"/>
              </a:rPr>
              <a:t>| filtros | ordenación</a:t>
            </a:r>
            <a:r>
              <a:rPr lang="bin-NG" b="1" dirty="0">
                <a:solidFill>
                  <a:srgbClr val="000000"/>
                </a:solidFill>
                <a:latin typeface="Calibri" panose="020F0502020204030204" pitchFamily="34" charset="0"/>
              </a:rPr>
              <a:t>"</a:t>
            </a:r>
            <a:r>
              <a:rPr lang="bin-NG" dirty="0">
                <a:solidFill>
                  <a:srgbClr val="000000"/>
                </a:solidFill>
                <a:latin typeface="Calibri" panose="020F0502020204030204" pitchFamily="34" charset="0"/>
              </a:rPr>
              <a:t>&gt;</a:t>
            </a:r>
            <a:endParaRPr lang="es-ES" dirty="0">
              <a:solidFill>
                <a:srgbClr val="000000"/>
              </a:solidFill>
              <a:latin typeface="Calibri" panose="020F0502020204030204" pitchFamily="34" charset="0"/>
            </a:endParaRPr>
          </a:p>
          <a:p>
            <a:pPr marL="342900"/>
            <a:r>
              <a:rPr lang="es-ES" dirty="0">
                <a:solidFill>
                  <a:srgbClr val="000000"/>
                </a:solidFill>
                <a:latin typeface="Calibri" panose="020F0502020204030204" pitchFamily="34" charset="0"/>
              </a:rPr>
              <a:t>… </a:t>
            </a:r>
            <a:r>
              <a:rPr lang="bin-NG" dirty="0">
                <a:solidFill>
                  <a:srgbClr val="000000"/>
                </a:solidFill>
                <a:latin typeface="Calibri" panose="020F0502020204030204" pitchFamily="34" charset="0"/>
              </a:rPr>
              <a:t>{{elemento}}</a:t>
            </a:r>
            <a:r>
              <a:rPr lang="es-ES" dirty="0">
                <a:solidFill>
                  <a:srgbClr val="000000"/>
                </a:solidFill>
                <a:latin typeface="Calibri" panose="020F0502020204030204" pitchFamily="34" charset="0"/>
              </a:rPr>
              <a:t> …</a:t>
            </a:r>
            <a:endParaRPr lang="bin-NG" dirty="0">
              <a:solidFill>
                <a:srgbClr val="000000"/>
              </a:solidFill>
              <a:latin typeface="Calibri" panose="020F0502020204030204" pitchFamily="34" charset="0"/>
            </a:endParaRPr>
          </a:p>
          <a:p>
            <a:r>
              <a:rPr lang="bin-NG" dirty="0">
                <a:solidFill>
                  <a:srgbClr val="000000"/>
                </a:solidFill>
                <a:latin typeface="Calibri" panose="020F0502020204030204" pitchFamily="34" charset="0"/>
              </a:rPr>
              <a:t>&lt;/tag_html&gt;</a:t>
            </a:r>
          </a:p>
        </p:txBody>
      </p:sp>
      <p:sp>
        <p:nvSpPr>
          <p:cNvPr id="4" name="Rectángulo 3"/>
          <p:cNvSpPr/>
          <p:nvPr/>
        </p:nvSpPr>
        <p:spPr>
          <a:xfrm>
            <a:off x="3047104" y="1458397"/>
            <a:ext cx="4572000" cy="1200329"/>
          </a:xfrm>
          <a:prstGeom prst="rect">
            <a:avLst/>
          </a:prstGeom>
        </p:spPr>
        <p:txBody>
          <a:bodyPr>
            <a:spAutoFit/>
          </a:bodyPr>
          <a:lstStyle/>
          <a:p>
            <a:r>
              <a:rPr lang="es-ES" dirty="0">
                <a:solidFill>
                  <a:srgbClr val="000000"/>
                </a:solidFill>
                <a:latin typeface="Calibri" panose="020F0502020204030204" pitchFamily="34" charset="0"/>
              </a:rPr>
              <a:t>Directiva que genera el recorrido a una colección (un </a:t>
            </a:r>
            <a:r>
              <a:rPr lang="en-US" i="1" dirty="0">
                <a:solidFill>
                  <a:srgbClr val="000000"/>
                </a:solidFill>
                <a:latin typeface="Calibri" panose="020F0502020204030204" pitchFamily="34" charset="0"/>
              </a:rPr>
              <a:t>array</a:t>
            </a:r>
            <a:r>
              <a:rPr lang="es-ES" dirty="0">
                <a:solidFill>
                  <a:srgbClr val="000000"/>
                </a:solidFill>
                <a:latin typeface="Calibri" panose="020F0502020204030204" pitchFamily="34" charset="0"/>
              </a:rPr>
              <a:t> o un objeto del modelo) </a:t>
            </a:r>
          </a:p>
          <a:p>
            <a:r>
              <a:rPr lang="es-ES" dirty="0">
                <a:solidFill>
                  <a:srgbClr val="000000"/>
                </a:solidFill>
                <a:latin typeface="Calibri" panose="020F0502020204030204" pitchFamily="34" charset="0"/>
              </a:rPr>
              <a:t>indicándole la variable donde se almacenará el elemento actual de cada iteración.</a:t>
            </a:r>
          </a:p>
        </p:txBody>
      </p:sp>
      <p:sp>
        <p:nvSpPr>
          <p:cNvPr id="5" name="Rectángulo 4"/>
          <p:cNvSpPr/>
          <p:nvPr/>
        </p:nvSpPr>
        <p:spPr>
          <a:xfrm>
            <a:off x="1242696" y="1458397"/>
            <a:ext cx="1089657" cy="369332"/>
          </a:xfrm>
          <a:prstGeom prst="rect">
            <a:avLst/>
          </a:prstGeom>
        </p:spPr>
        <p:txBody>
          <a:bodyPr wrap="none">
            <a:spAutoFit/>
          </a:bodyPr>
          <a:lstStyle/>
          <a:p>
            <a:r>
              <a:rPr lang="bin-NG" b="1" dirty="0">
                <a:solidFill>
                  <a:srgbClr val="000000"/>
                </a:solidFill>
                <a:latin typeface="Calibri" panose="020F0502020204030204" pitchFamily="34" charset="0"/>
              </a:rPr>
              <a:t>ngRepeat</a:t>
            </a:r>
            <a:endParaRPr lang="es-ES" dirty="0"/>
          </a:p>
        </p:txBody>
      </p:sp>
      <p:sp>
        <p:nvSpPr>
          <p:cNvPr id="6" name="Rectángulo 5"/>
          <p:cNvSpPr/>
          <p:nvPr/>
        </p:nvSpPr>
        <p:spPr>
          <a:xfrm>
            <a:off x="3142141" y="4966299"/>
            <a:ext cx="5161860" cy="369332"/>
          </a:xfrm>
          <a:prstGeom prst="rect">
            <a:avLst/>
          </a:prstGeom>
        </p:spPr>
        <p:txBody>
          <a:bodyPr wrap="square">
            <a:spAutoFit/>
          </a:bodyPr>
          <a:lstStyle/>
          <a:p>
            <a:r>
              <a:rPr lang="es-ES" dirty="0">
                <a:solidFill>
                  <a:srgbClr val="000000"/>
                </a:solidFill>
                <a:latin typeface="Calibri" panose="020F0502020204030204" pitchFamily="34" charset="0"/>
              </a:rPr>
              <a:t>Obsérvese su similitud con el bucle </a:t>
            </a:r>
            <a:r>
              <a:rPr lang="bin-NG" b="1" dirty="0">
                <a:solidFill>
                  <a:srgbClr val="000000"/>
                </a:solidFill>
                <a:latin typeface="Calibri" panose="020F0502020204030204" pitchFamily="34" charset="0"/>
              </a:rPr>
              <a:t>for … in</a:t>
            </a:r>
            <a:r>
              <a:rPr lang="es-ES" dirty="0">
                <a:solidFill>
                  <a:srgbClr val="000000"/>
                </a:solidFill>
                <a:latin typeface="Calibri" panose="020F0502020204030204" pitchFamily="34" charset="0"/>
              </a:rPr>
              <a:t> de JS</a:t>
            </a:r>
          </a:p>
        </p:txBody>
      </p:sp>
      <p:sp>
        <p:nvSpPr>
          <p:cNvPr id="8" name="CuadroTexto 7"/>
          <p:cNvSpPr txBox="1"/>
          <p:nvPr/>
        </p:nvSpPr>
        <p:spPr>
          <a:xfrm>
            <a:off x="1409171" y="2971576"/>
            <a:ext cx="2935868" cy="369332"/>
          </a:xfrm>
          <a:prstGeom prst="rect">
            <a:avLst/>
          </a:prstGeom>
          <a:noFill/>
        </p:spPr>
        <p:txBody>
          <a:bodyPr wrap="none" rtlCol="0">
            <a:spAutoFit/>
          </a:bodyPr>
          <a:lstStyle/>
          <a:p>
            <a:r>
              <a:rPr lang="en-US" noProof="1"/>
              <a:t>ng-init ="aElementos = [……]"</a:t>
            </a:r>
          </a:p>
        </p:txBody>
      </p:sp>
      <p:sp>
        <p:nvSpPr>
          <p:cNvPr id="9" name="CuadroTexto 8"/>
          <p:cNvSpPr txBox="1"/>
          <p:nvPr/>
        </p:nvSpPr>
        <p:spPr>
          <a:xfrm>
            <a:off x="4784354" y="2971576"/>
            <a:ext cx="2834750" cy="369332"/>
          </a:xfrm>
          <a:prstGeom prst="rect">
            <a:avLst/>
          </a:prstGeom>
          <a:noFill/>
        </p:spPr>
        <p:txBody>
          <a:bodyPr wrap="none" rtlCol="0">
            <a:spAutoFit/>
          </a:bodyPr>
          <a:lstStyle/>
          <a:p>
            <a:r>
              <a:rPr lang="es-ES" dirty="0"/>
              <a:t>Existe un </a:t>
            </a:r>
            <a:r>
              <a:rPr lang="en-US" i="1" dirty="0"/>
              <a:t>array</a:t>
            </a:r>
            <a:r>
              <a:rPr lang="es-ES" dirty="0"/>
              <a:t> en el modelo</a:t>
            </a:r>
          </a:p>
        </p:txBody>
      </p:sp>
      <p:sp>
        <p:nvSpPr>
          <p:cNvPr id="10" name="CuadroTexto 9"/>
          <p:cNvSpPr txBox="1"/>
          <p:nvPr/>
        </p:nvSpPr>
        <p:spPr>
          <a:xfrm>
            <a:off x="2245542" y="5641911"/>
            <a:ext cx="5815887" cy="369332"/>
          </a:xfrm>
          <a:prstGeom prst="rect">
            <a:avLst/>
          </a:prstGeom>
          <a:noFill/>
        </p:spPr>
        <p:txBody>
          <a:bodyPr wrap="none" rtlCol="0">
            <a:spAutoFit/>
          </a:bodyPr>
          <a:lstStyle/>
          <a:p>
            <a:r>
              <a:rPr lang="es-ES" dirty="0"/>
              <a:t>Más adelante veremos las opciones de filtrado y ordenación</a:t>
            </a:r>
          </a:p>
        </p:txBody>
      </p:sp>
    </p:spTree>
    <p:extLst>
      <p:ext uri="{BB962C8B-B14F-4D97-AF65-F5344CB8AC3E}">
        <p14:creationId xmlns:p14="http://schemas.microsoft.com/office/powerpoint/2010/main" val="1584845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n-US" dirty="0"/>
              <a:t>Scope</a:t>
            </a:r>
            <a:r>
              <a:rPr lang="es-ES" dirty="0"/>
              <a:t> de las iteraciones</a:t>
            </a:r>
            <a:endParaRPr lang="en-US" dirty="0"/>
          </a:p>
        </p:txBody>
      </p:sp>
      <p:sp>
        <p:nvSpPr>
          <p:cNvPr id="4" name="Rectángulo 3"/>
          <p:cNvSpPr/>
          <p:nvPr/>
        </p:nvSpPr>
        <p:spPr>
          <a:xfrm>
            <a:off x="1082231" y="1486624"/>
            <a:ext cx="3768066" cy="646331"/>
          </a:xfrm>
          <a:prstGeom prst="rect">
            <a:avLst/>
          </a:prstGeom>
        </p:spPr>
        <p:txBody>
          <a:bodyPr wrap="square">
            <a:spAutoFit/>
          </a:bodyPr>
          <a:lstStyle/>
          <a:p>
            <a:r>
              <a:rPr lang="es-ES" dirty="0">
                <a:solidFill>
                  <a:srgbClr val="000000"/>
                </a:solidFill>
                <a:latin typeface="Calibri" panose="020F0502020204030204" pitchFamily="34" charset="0"/>
              </a:rPr>
              <a:t>Técnicamente, el código HTML iterado</a:t>
            </a:r>
          </a:p>
          <a:p>
            <a:r>
              <a:rPr lang="es-ES" dirty="0">
                <a:solidFill>
                  <a:srgbClr val="000000"/>
                </a:solidFill>
                <a:latin typeface="Calibri" panose="020F0502020204030204" pitchFamily="34" charset="0"/>
              </a:rPr>
              <a:t>tendrá un ámbito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local </a:t>
            </a:r>
            <a:endParaRPr lang="es-ES" dirty="0">
              <a:solidFill>
                <a:srgbClr val="000000"/>
              </a:solidFill>
              <a:effectLst/>
              <a:latin typeface="Calibri" panose="020F0502020204030204" pitchFamily="34" charset="0"/>
            </a:endParaRPr>
          </a:p>
        </p:txBody>
      </p:sp>
      <p:sp>
        <p:nvSpPr>
          <p:cNvPr id="15" name="Rectángulo 14"/>
          <p:cNvSpPr/>
          <p:nvPr/>
        </p:nvSpPr>
        <p:spPr>
          <a:xfrm>
            <a:off x="1082231" y="4354264"/>
            <a:ext cx="4390917" cy="1200329"/>
          </a:xfrm>
          <a:prstGeom prst="rect">
            <a:avLst/>
          </a:prstGeom>
        </p:spPr>
        <p:txBody>
          <a:bodyPr wrap="square">
            <a:spAutoFit/>
          </a:bodyPr>
          <a:lstStyle/>
          <a:p>
            <a:r>
              <a:rPr lang="es-ES" dirty="0">
                <a:solidFill>
                  <a:srgbClr val="000000"/>
                </a:solidFill>
                <a:latin typeface="Calibri" panose="020F0502020204030204" pitchFamily="34" charset="0"/>
              </a:rPr>
              <a:t>La más importante es o </a:t>
            </a:r>
            <a:r>
              <a:rPr lang="bin-NG" b="1" dirty="0">
                <a:solidFill>
                  <a:srgbClr val="000000"/>
                </a:solidFill>
                <a:latin typeface="Calibri" panose="020F0502020204030204" pitchFamily="34" charset="0"/>
              </a:rPr>
              <a:t>$index</a:t>
            </a:r>
            <a:r>
              <a:rPr lang="es-ES" dirty="0">
                <a:solidFill>
                  <a:srgbClr val="000000"/>
                </a:solidFill>
                <a:latin typeface="Calibri" panose="020F0502020204030204" pitchFamily="34" charset="0"/>
              </a:rPr>
              <a:t> que devuelve en cada momento el índice en el recorrido del elemento actual sobre el que se está iterando</a:t>
            </a:r>
            <a:endParaRPr lang="es-ES" dirty="0"/>
          </a:p>
        </p:txBody>
      </p:sp>
      <p:sp>
        <p:nvSpPr>
          <p:cNvPr id="16" name="Rectángulo 15"/>
          <p:cNvSpPr/>
          <p:nvPr/>
        </p:nvSpPr>
        <p:spPr>
          <a:xfrm>
            <a:off x="1480171" y="2393614"/>
            <a:ext cx="6448736" cy="1477328"/>
          </a:xfrm>
          <a:prstGeom prst="rect">
            <a:avLst/>
          </a:prstGeom>
        </p:spPr>
        <p:txBody>
          <a:bodyPr wrap="square">
            <a:spAutoFit/>
          </a:bodyPr>
          <a:lstStyle/>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en él se pueden definir propiedades específicas de este ámbito, que se inicializan mediante la directiva </a:t>
            </a:r>
            <a:r>
              <a:rPr lang="es-ES" noProof="1">
                <a:solidFill>
                  <a:srgbClr val="000000"/>
                </a:solidFill>
                <a:latin typeface="Calibri" panose="020F0502020204030204" pitchFamily="34" charset="0"/>
              </a:rPr>
              <a:t>ngInit</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además existen una serie de propiedades ya predefinidas que toman valor dinámicamente conforme se realizan las sucesivas iteraciones</a:t>
            </a:r>
            <a:endParaRPr lang="es-ES" dirty="0"/>
          </a:p>
        </p:txBody>
      </p:sp>
      <p:graphicFrame>
        <p:nvGraphicFramePr>
          <p:cNvPr id="17" name="Tabla 16"/>
          <p:cNvGraphicFramePr>
            <a:graphicFrameLocks noGrp="1"/>
          </p:cNvGraphicFramePr>
          <p:nvPr>
            <p:extLst>
              <p:ext uri="{D42A27DB-BD31-4B8C-83A1-F6EECF244321}">
                <p14:modId xmlns:p14="http://schemas.microsoft.com/office/powerpoint/2010/main" val="2815243343"/>
              </p:ext>
            </p:extLst>
          </p:nvPr>
        </p:nvGraphicFramePr>
        <p:xfrm>
          <a:off x="6562333" y="4354264"/>
          <a:ext cx="983861" cy="1625600"/>
        </p:xfrm>
        <a:graphic>
          <a:graphicData uri="http://schemas.openxmlformats.org/drawingml/2006/table">
            <a:tbl>
              <a:tblPr/>
              <a:tblGrid>
                <a:gridCol w="983861">
                  <a:extLst>
                    <a:ext uri="{9D8B030D-6E8A-4147-A177-3AD203B41FA5}">
                      <a16:colId xmlns:a16="http://schemas.microsoft.com/office/drawing/2014/main" val="20000"/>
                    </a:ext>
                  </a:extLst>
                </a:gridCol>
              </a:tblGrid>
              <a:tr h="0">
                <a:tc>
                  <a:txBody>
                    <a:bodyPr/>
                    <a:lstStyle/>
                    <a:p>
                      <a:pPr marL="0" marR="0" fontAlgn="t">
                        <a:spcBef>
                          <a:spcPts val="0"/>
                        </a:spcBef>
                        <a:spcAft>
                          <a:spcPts val="0"/>
                        </a:spcAft>
                      </a:pPr>
                      <a:r>
                        <a:rPr lang="en-US" sz="1800" noProof="0" dirty="0">
                          <a:effectLst/>
                          <a:latin typeface="Calibri" panose="020F0502020204030204" pitchFamily="34" charset="0"/>
                        </a:rPr>
                        <a:t>$first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r>
                        <a:rPr lang="en-US" sz="1800" noProof="0" dirty="0">
                          <a:effectLst/>
                          <a:latin typeface="Calibri" panose="020F0502020204030204" pitchFamily="34" charset="0"/>
                        </a:rPr>
                        <a:t>$middle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fontAlgn="t">
                        <a:spcBef>
                          <a:spcPts val="0"/>
                        </a:spcBef>
                        <a:spcAft>
                          <a:spcPts val="0"/>
                        </a:spcAft>
                      </a:pPr>
                      <a:r>
                        <a:rPr lang="en-US" sz="1800" noProof="0" dirty="0">
                          <a:effectLst/>
                          <a:latin typeface="Calibri" panose="020F0502020204030204" pitchFamily="34" charset="0"/>
                        </a:rPr>
                        <a:t>$last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fontAlgn="t">
                        <a:spcBef>
                          <a:spcPts val="0"/>
                        </a:spcBef>
                        <a:spcAft>
                          <a:spcPts val="0"/>
                        </a:spcAft>
                      </a:pPr>
                      <a:r>
                        <a:rPr lang="en-US" sz="1800" noProof="0" dirty="0">
                          <a:effectLst/>
                          <a:latin typeface="Calibri" panose="020F0502020204030204" pitchFamily="34" charset="0"/>
                        </a:rPr>
                        <a:t>$even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fontAlgn="t">
                        <a:spcBef>
                          <a:spcPts val="0"/>
                        </a:spcBef>
                        <a:spcAft>
                          <a:spcPts val="0"/>
                        </a:spcAft>
                      </a:pPr>
                      <a:r>
                        <a:rPr lang="en-US" sz="1800" noProof="0" dirty="0">
                          <a:effectLst/>
                          <a:latin typeface="Calibri" panose="020F0502020204030204" pitchFamily="34" charset="0"/>
                        </a:rPr>
                        <a:t>$odd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CuadroTexto 17"/>
          <p:cNvSpPr txBox="1"/>
          <p:nvPr/>
        </p:nvSpPr>
        <p:spPr>
          <a:xfrm>
            <a:off x="2834172" y="5610532"/>
            <a:ext cx="3446393" cy="369332"/>
          </a:xfrm>
          <a:prstGeom prst="rect">
            <a:avLst/>
          </a:prstGeom>
          <a:noFill/>
        </p:spPr>
        <p:txBody>
          <a:bodyPr wrap="none" rtlCol="0">
            <a:spAutoFit/>
          </a:bodyPr>
          <a:lstStyle/>
          <a:p>
            <a:r>
              <a:rPr lang="es-ES" dirty="0"/>
              <a:t>Las otras variables de este tipo son</a:t>
            </a:r>
          </a:p>
        </p:txBody>
      </p:sp>
    </p:spTree>
    <p:extLst>
      <p:ext uri="{BB962C8B-B14F-4D97-AF65-F5344CB8AC3E}">
        <p14:creationId xmlns:p14="http://schemas.microsoft.com/office/powerpoint/2010/main" val="3125972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n-US" dirty="0"/>
              <a:t>Scope</a:t>
            </a:r>
            <a:r>
              <a:rPr lang="es-ES" dirty="0"/>
              <a:t> de las iteraciones</a:t>
            </a:r>
            <a:endParaRPr lang="en-US" dirty="0"/>
          </a:p>
        </p:txBody>
      </p:sp>
      <p:graphicFrame>
        <p:nvGraphicFramePr>
          <p:cNvPr id="2" name="Tabla 1"/>
          <p:cNvGraphicFramePr>
            <a:graphicFrameLocks noGrp="1"/>
          </p:cNvGraphicFramePr>
          <p:nvPr>
            <p:extLst>
              <p:ext uri="{D42A27DB-BD31-4B8C-83A1-F6EECF244321}">
                <p14:modId xmlns:p14="http://schemas.microsoft.com/office/powerpoint/2010/main" val="2210605569"/>
              </p:ext>
            </p:extLst>
          </p:nvPr>
        </p:nvGraphicFramePr>
        <p:xfrm>
          <a:off x="1220034" y="2258060"/>
          <a:ext cx="7309255" cy="2773680"/>
        </p:xfrm>
        <a:graphic>
          <a:graphicData uri="http://schemas.openxmlformats.org/drawingml/2006/table">
            <a:tbl>
              <a:tblPr/>
              <a:tblGrid>
                <a:gridCol w="983861">
                  <a:extLst>
                    <a:ext uri="{9D8B030D-6E8A-4147-A177-3AD203B41FA5}">
                      <a16:colId xmlns:a16="http://schemas.microsoft.com/office/drawing/2014/main" val="20000"/>
                    </a:ext>
                  </a:extLst>
                </a:gridCol>
                <a:gridCol w="1152939">
                  <a:extLst>
                    <a:ext uri="{9D8B030D-6E8A-4147-A177-3AD203B41FA5}">
                      <a16:colId xmlns:a16="http://schemas.microsoft.com/office/drawing/2014/main" val="20001"/>
                    </a:ext>
                  </a:extLst>
                </a:gridCol>
                <a:gridCol w="5172455">
                  <a:extLst>
                    <a:ext uri="{9D8B030D-6E8A-4147-A177-3AD203B41FA5}">
                      <a16:colId xmlns:a16="http://schemas.microsoft.com/office/drawing/2014/main" val="20002"/>
                    </a:ext>
                  </a:extLst>
                </a:gridCol>
              </a:tblGrid>
              <a:tr h="0">
                <a:tc>
                  <a:txBody>
                    <a:bodyPr/>
                    <a:lstStyle/>
                    <a:p>
                      <a:pPr marL="0" marR="0" fontAlgn="t">
                        <a:spcBef>
                          <a:spcPts val="0"/>
                        </a:spcBef>
                        <a:spcAft>
                          <a:spcPts val="0"/>
                        </a:spcAft>
                      </a:pPr>
                      <a:r>
                        <a:rPr lang="es-ES" sz="1800" dirty="0">
                          <a:effectLst/>
                          <a:latin typeface="Calibri" panose="020F0502020204030204" pitchFamily="34" charset="0"/>
                        </a:rPr>
                        <a:t>$</a:t>
                      </a:r>
                      <a:r>
                        <a:rPr lang="es-ES" sz="1800" dirty="0" err="1">
                          <a:effectLst/>
                          <a:latin typeface="Calibri" panose="020F0502020204030204" pitchFamily="34" charset="0"/>
                        </a:rPr>
                        <a:t>index</a:t>
                      </a:r>
                      <a:endParaRPr lang="es-ES" sz="18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Number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Iterator offset of the repeated element (0..length-1)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r>
                        <a:rPr lang="es-ES" sz="1800">
                          <a:effectLst/>
                          <a:latin typeface="Calibri" panose="020F0502020204030204" pitchFamily="34" charset="0"/>
                        </a:rPr>
                        <a:t>$first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True, if the repeated element is first in the iterator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fontAlgn="t">
                        <a:spcBef>
                          <a:spcPts val="0"/>
                        </a:spcBef>
                        <a:spcAft>
                          <a:spcPts val="0"/>
                        </a:spcAft>
                      </a:pPr>
                      <a:r>
                        <a:rPr lang="es-ES" sz="1800">
                          <a:effectLst/>
                          <a:latin typeface="Calibri" panose="020F0502020204030204" pitchFamily="34" charset="0"/>
                        </a:rPr>
                        <a:t>$middle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True, if the repeated element is between first and last in the iterator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fontAlgn="t">
                        <a:spcBef>
                          <a:spcPts val="0"/>
                        </a:spcBef>
                        <a:spcAft>
                          <a:spcPts val="0"/>
                        </a:spcAft>
                      </a:pPr>
                      <a:r>
                        <a:rPr lang="es-ES" sz="1800">
                          <a:effectLst/>
                          <a:latin typeface="Calibri" panose="020F0502020204030204" pitchFamily="34" charset="0"/>
                        </a:rPr>
                        <a:t>$last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True, if the repeated element is last in the iterator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fontAlgn="t">
                        <a:spcBef>
                          <a:spcPts val="0"/>
                        </a:spcBef>
                        <a:spcAft>
                          <a:spcPts val="0"/>
                        </a:spcAft>
                      </a:pPr>
                      <a:r>
                        <a:rPr lang="es-ES" sz="1800">
                          <a:effectLst/>
                          <a:latin typeface="Calibri" panose="020F0502020204030204" pitchFamily="34" charset="0"/>
                        </a:rPr>
                        <a:t>$even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True, if the iterator position $index is even</a:t>
                      </a:r>
                      <a:br>
                        <a:rPr lang="en-US" sz="1800" noProof="0" dirty="0">
                          <a:effectLst/>
                          <a:latin typeface="Calibri" panose="020F0502020204030204" pitchFamily="34" charset="0"/>
                        </a:rPr>
                      </a:br>
                      <a:r>
                        <a:rPr lang="en-US" sz="1800" noProof="0" dirty="0">
                          <a:effectLst/>
                          <a:latin typeface="Calibri" panose="020F0502020204030204" pitchFamily="34" charset="0"/>
                        </a:rPr>
                        <a:t>(otherwise, false)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fontAlgn="t">
                        <a:spcBef>
                          <a:spcPts val="0"/>
                        </a:spcBef>
                        <a:spcAft>
                          <a:spcPts val="0"/>
                        </a:spcAft>
                      </a:pPr>
                      <a:r>
                        <a:rPr lang="es-ES" sz="1800" dirty="0">
                          <a:effectLst/>
                          <a:latin typeface="Calibri" panose="020F0502020204030204" pitchFamily="34" charset="0"/>
                        </a:rPr>
                        <a:t>$</a:t>
                      </a:r>
                      <a:r>
                        <a:rPr lang="es-ES" sz="1800" dirty="0" err="1">
                          <a:effectLst/>
                          <a:latin typeface="Calibri" panose="020F0502020204030204" pitchFamily="34" charset="0"/>
                        </a:rPr>
                        <a:t>odd</a:t>
                      </a:r>
                      <a:endParaRPr lang="es-ES" sz="18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 True, if the iterator position $index is odd</a:t>
                      </a:r>
                      <a:br>
                        <a:rPr lang="en-US" sz="1800" noProof="0" dirty="0">
                          <a:effectLst/>
                          <a:latin typeface="Calibri" panose="020F0502020204030204" pitchFamily="34" charset="0"/>
                        </a:rPr>
                      </a:br>
                      <a:r>
                        <a:rPr lang="en-US" sz="1800" noProof="0" dirty="0">
                          <a:effectLst/>
                          <a:latin typeface="Calibri" panose="020F0502020204030204" pitchFamily="34" charset="0"/>
                        </a:rPr>
                        <a:t>(otherwise, false)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Rectángulo 4"/>
          <p:cNvSpPr/>
          <p:nvPr/>
        </p:nvSpPr>
        <p:spPr>
          <a:xfrm>
            <a:off x="955795" y="1381020"/>
            <a:ext cx="6081109" cy="646331"/>
          </a:xfrm>
          <a:prstGeom prst="rect">
            <a:avLst/>
          </a:prstGeom>
        </p:spPr>
        <p:txBody>
          <a:bodyPr wrap="square">
            <a:spAutoFit/>
          </a:bodyPr>
          <a:lstStyle/>
          <a:p>
            <a:pPr fontAlgn="ctr"/>
            <a:r>
              <a:rPr lang="es-ES" dirty="0">
                <a:solidFill>
                  <a:srgbClr val="000000"/>
                </a:solidFill>
                <a:latin typeface="Calibri" panose="020F0502020204030204" pitchFamily="34" charset="0"/>
              </a:rPr>
              <a:t>El conjunto de las variables que almacena automáticamente el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de una iteración es el siguiente</a:t>
            </a:r>
          </a:p>
        </p:txBody>
      </p:sp>
      <p:sp>
        <p:nvSpPr>
          <p:cNvPr id="4" name="Rectángulo 3"/>
          <p:cNvSpPr/>
          <p:nvPr/>
        </p:nvSpPr>
        <p:spPr>
          <a:xfrm>
            <a:off x="1347889" y="5510456"/>
            <a:ext cx="1605183" cy="369332"/>
          </a:xfrm>
          <a:prstGeom prst="rect">
            <a:avLst/>
          </a:prstGeom>
        </p:spPr>
        <p:txBody>
          <a:bodyPr wrap="none">
            <a:spAutoFit/>
          </a:bodyPr>
          <a:lstStyle/>
          <a:p>
            <a:r>
              <a:rPr lang="es-ES" dirty="0" err="1"/>
              <a:t>track</a:t>
            </a:r>
            <a:r>
              <a:rPr lang="es-ES" dirty="0"/>
              <a:t> </a:t>
            </a:r>
            <a:r>
              <a:rPr lang="es-ES" dirty="0" err="1"/>
              <a:t>by</a:t>
            </a:r>
            <a:r>
              <a:rPr lang="es-ES" dirty="0"/>
              <a:t> $</a:t>
            </a:r>
            <a:r>
              <a:rPr lang="es-ES" dirty="0" err="1"/>
              <a:t>index</a:t>
            </a:r>
            <a:endParaRPr lang="es-ES" dirty="0"/>
          </a:p>
        </p:txBody>
      </p:sp>
      <p:cxnSp>
        <p:nvCxnSpPr>
          <p:cNvPr id="8" name="Conector recto de flecha 7"/>
          <p:cNvCxnSpPr>
            <a:stCxn id="4" idx="3"/>
          </p:cNvCxnSpPr>
          <p:nvPr/>
        </p:nvCxnSpPr>
        <p:spPr>
          <a:xfrm flipV="1">
            <a:off x="2953072" y="5685183"/>
            <a:ext cx="1043277" cy="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4345039" y="5371956"/>
            <a:ext cx="4030335" cy="646331"/>
          </a:xfrm>
          <a:prstGeom prst="rect">
            <a:avLst/>
          </a:prstGeom>
          <a:noFill/>
        </p:spPr>
        <p:txBody>
          <a:bodyPr wrap="square" rtlCol="0">
            <a:spAutoFit/>
          </a:bodyPr>
          <a:lstStyle/>
          <a:p>
            <a:r>
              <a:rPr lang="es-ES" dirty="0"/>
              <a:t>permite que </a:t>
            </a:r>
            <a:r>
              <a:rPr lang="es-ES" dirty="0" err="1"/>
              <a:t>ngRepeat</a:t>
            </a:r>
            <a:r>
              <a:rPr lang="es-ES" dirty="0"/>
              <a:t> incluya elementos repetidos con el mismo contenido</a:t>
            </a:r>
          </a:p>
        </p:txBody>
      </p:sp>
    </p:spTree>
    <p:extLst>
      <p:ext uri="{BB962C8B-B14F-4D97-AF65-F5344CB8AC3E}">
        <p14:creationId xmlns:p14="http://schemas.microsoft.com/office/powerpoint/2010/main" val="724218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r"/>
            <a:r>
              <a:rPr lang="es-ES" dirty="0"/>
              <a:t>Pensamientos: ejemplo de iteraciones</a:t>
            </a:r>
          </a:p>
        </p:txBody>
      </p:sp>
      <p:pic>
        <p:nvPicPr>
          <p:cNvPr id="4" name="Imagen 3"/>
          <p:cNvPicPr>
            <a:picLocks noChangeAspect="1"/>
          </p:cNvPicPr>
          <p:nvPr/>
        </p:nvPicPr>
        <p:blipFill>
          <a:blip r:embed="rId2"/>
          <a:stretch>
            <a:fillRect/>
          </a:stretch>
        </p:blipFill>
        <p:spPr>
          <a:xfrm>
            <a:off x="3068175" y="2475968"/>
            <a:ext cx="5236886" cy="3961482"/>
          </a:xfrm>
          <a:prstGeom prst="rect">
            <a:avLst/>
          </a:prstGeom>
        </p:spPr>
      </p:pic>
      <p:sp>
        <p:nvSpPr>
          <p:cNvPr id="5" name="CuadroTexto 4"/>
          <p:cNvSpPr txBox="1"/>
          <p:nvPr/>
        </p:nvSpPr>
        <p:spPr>
          <a:xfrm>
            <a:off x="1166587" y="1416469"/>
            <a:ext cx="6012136" cy="646331"/>
          </a:xfrm>
          <a:prstGeom prst="rect">
            <a:avLst/>
          </a:prstGeom>
          <a:noFill/>
        </p:spPr>
        <p:txBody>
          <a:bodyPr wrap="square" rtlCol="0">
            <a:spAutoFit/>
          </a:bodyPr>
          <a:lstStyle/>
          <a:p>
            <a:r>
              <a:rPr lang="es-ES" dirty="0"/>
              <a:t>Conforme añadimos ideas, creamos un </a:t>
            </a:r>
            <a:r>
              <a:rPr lang="en-US" i="1" dirty="0"/>
              <a:t>array</a:t>
            </a:r>
            <a:r>
              <a:rPr lang="es-ES" dirty="0"/>
              <a:t> que mostramos, iterando sobre el, en la parte interior</a:t>
            </a:r>
          </a:p>
        </p:txBody>
      </p:sp>
      <p:sp>
        <p:nvSpPr>
          <p:cNvPr id="7" name="CuadroTexto 6"/>
          <p:cNvSpPr txBox="1"/>
          <p:nvPr/>
        </p:nvSpPr>
        <p:spPr>
          <a:xfrm>
            <a:off x="1166587" y="2475968"/>
            <a:ext cx="1778758" cy="1477328"/>
          </a:xfrm>
          <a:prstGeom prst="rect">
            <a:avLst/>
          </a:prstGeom>
          <a:noFill/>
        </p:spPr>
        <p:txBody>
          <a:bodyPr wrap="square" rtlCol="0">
            <a:spAutoFit/>
          </a:bodyPr>
          <a:lstStyle/>
          <a:p>
            <a:r>
              <a:rPr lang="es-ES" dirty="0"/>
              <a:t>Junto con la iteración, vemos de nuevo como funciona el doble </a:t>
            </a:r>
            <a:r>
              <a:rPr lang="en-US" i="1" dirty="0"/>
              <a:t>binding</a:t>
            </a:r>
            <a:r>
              <a:rPr lang="es-ES" dirty="0"/>
              <a:t>.</a:t>
            </a:r>
          </a:p>
        </p:txBody>
      </p:sp>
    </p:spTree>
    <p:extLst>
      <p:ext uri="{BB962C8B-B14F-4D97-AF65-F5344CB8AC3E}">
        <p14:creationId xmlns:p14="http://schemas.microsoft.com/office/powerpoint/2010/main" val="3135019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err="1"/>
              <a:t>Includes</a:t>
            </a:r>
            <a:endParaRPr lang="es-ES" dirty="0"/>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3432728" y="1937523"/>
            <a:ext cx="5003795" cy="646331"/>
          </a:xfrm>
          <a:prstGeom prst="rect">
            <a:avLst/>
          </a:prstGeom>
        </p:spPr>
        <p:txBody>
          <a:bodyPr wrap="square">
            <a:spAutoFit/>
          </a:bodyPr>
          <a:lstStyle/>
          <a:p>
            <a:r>
              <a:rPr lang="bin-NG" dirty="0">
                <a:solidFill>
                  <a:srgbClr val="000000"/>
                </a:solidFill>
                <a:latin typeface="Calibri" panose="020F0502020204030204" pitchFamily="34" charset="0"/>
              </a:rPr>
              <a:t>&lt;div </a:t>
            </a:r>
            <a:r>
              <a:rPr lang="bin-NG" dirty="0">
                <a:solidFill>
                  <a:srgbClr val="FF0000"/>
                </a:solidFill>
                <a:latin typeface="Calibri" panose="020F0502020204030204" pitchFamily="34" charset="0"/>
              </a:rPr>
              <a:t>ng-include="'include-me.html'"</a:t>
            </a:r>
            <a:r>
              <a:rPr lang="bin-NG" dirty="0">
                <a:solidFill>
                  <a:srgbClr val="000000"/>
                </a:solidFill>
                <a:latin typeface="Calibri" panose="020F0502020204030204" pitchFamily="34" charset="0"/>
              </a:rPr>
              <a:t>&gt;&lt;/div&gt;</a:t>
            </a:r>
            <a:endParaRPr lang="es-ES" dirty="0">
              <a:solidFill>
                <a:srgbClr val="000000"/>
              </a:solidFill>
              <a:latin typeface="Calibri" panose="020F0502020204030204" pitchFamily="34" charset="0"/>
            </a:endParaRPr>
          </a:p>
          <a:p>
            <a:r>
              <a:rPr lang="bin-NG" dirty="0">
                <a:solidFill>
                  <a:srgbClr val="000000"/>
                </a:solidFill>
                <a:latin typeface="Calibri" panose="020F0502020204030204" pitchFamily="34" charset="0"/>
              </a:rPr>
              <a:t>&lt;</a:t>
            </a:r>
            <a:r>
              <a:rPr lang="bin-NG" dirty="0">
                <a:solidFill>
                  <a:srgbClr val="FF0000"/>
                </a:solidFill>
                <a:latin typeface="Calibri" panose="020F0502020204030204" pitchFamily="34" charset="0"/>
              </a:rPr>
              <a:t>ng-include</a:t>
            </a:r>
            <a:r>
              <a:rPr lang="es-ES" dirty="0">
                <a:solidFill>
                  <a:srgbClr val="FF0000"/>
                </a:solidFill>
                <a:latin typeface="Calibri" panose="020F0502020204030204" pitchFamily="34" charset="0"/>
              </a:rPr>
              <a:t> </a:t>
            </a:r>
            <a:r>
              <a:rPr lang="es-ES" dirty="0" err="1">
                <a:solidFill>
                  <a:srgbClr val="000000"/>
                </a:solidFill>
                <a:latin typeface="Calibri" panose="020F0502020204030204" pitchFamily="34" charset="0"/>
              </a:rPr>
              <a:t>src</a:t>
            </a:r>
            <a:r>
              <a:rPr lang="bin-NG" dirty="0">
                <a:solidFill>
                  <a:srgbClr val="FF0000"/>
                </a:solidFill>
                <a:latin typeface="Calibri" panose="020F0502020204030204" pitchFamily="34" charset="0"/>
              </a:rPr>
              <a:t>="'include-me.html'"</a:t>
            </a:r>
            <a:r>
              <a:rPr lang="bin-NG" dirty="0">
                <a:solidFill>
                  <a:srgbClr val="000000"/>
                </a:solidFill>
                <a:latin typeface="Calibri" panose="020F0502020204030204" pitchFamily="34" charset="0"/>
              </a:rPr>
              <a:t>&gt;&lt;/</a:t>
            </a:r>
            <a:r>
              <a:rPr lang="es-ES" dirty="0" err="1">
                <a:solidFill>
                  <a:srgbClr val="000000"/>
                </a:solidFill>
                <a:latin typeface="Calibri" panose="020F0502020204030204" pitchFamily="34" charset="0"/>
              </a:rPr>
              <a:t>ng-include</a:t>
            </a:r>
            <a:r>
              <a:rPr lang="bin-NG" dirty="0">
                <a:solidFill>
                  <a:srgbClr val="000000"/>
                </a:solidFill>
                <a:latin typeface="Calibri" panose="020F0502020204030204" pitchFamily="34" charset="0"/>
              </a:rPr>
              <a:t>&gt;</a:t>
            </a:r>
          </a:p>
        </p:txBody>
      </p:sp>
      <p:sp>
        <p:nvSpPr>
          <p:cNvPr id="18" name="Rectángulo 17"/>
          <p:cNvSpPr/>
          <p:nvPr/>
        </p:nvSpPr>
        <p:spPr>
          <a:xfrm>
            <a:off x="1239389" y="1449481"/>
            <a:ext cx="1116011" cy="369332"/>
          </a:xfrm>
          <a:prstGeom prst="rect">
            <a:avLst/>
          </a:prstGeom>
        </p:spPr>
        <p:txBody>
          <a:bodyPr wrap="none">
            <a:spAutoFit/>
          </a:bodyPr>
          <a:lstStyle/>
          <a:p>
            <a:r>
              <a:rPr lang="bin-NG" b="1" dirty="0">
                <a:solidFill>
                  <a:srgbClr val="000000"/>
                </a:solidFill>
                <a:latin typeface="Calibri" panose="020F0502020204030204" pitchFamily="34" charset="0"/>
              </a:rPr>
              <a:t>ngInclude</a:t>
            </a:r>
            <a:endParaRPr lang="es-ES" dirty="0"/>
          </a:p>
        </p:txBody>
      </p:sp>
      <p:sp>
        <p:nvSpPr>
          <p:cNvPr id="19" name="Rectángulo 18"/>
          <p:cNvSpPr/>
          <p:nvPr/>
        </p:nvSpPr>
        <p:spPr>
          <a:xfrm>
            <a:off x="2674291" y="1433804"/>
            <a:ext cx="5257194" cy="369332"/>
          </a:xfrm>
          <a:prstGeom prst="rect">
            <a:avLst/>
          </a:prstGeom>
        </p:spPr>
        <p:txBody>
          <a:bodyPr wrap="square">
            <a:spAutoFit/>
          </a:bodyPr>
          <a:lstStyle/>
          <a:p>
            <a:r>
              <a:rPr lang="es-ES" dirty="0">
                <a:solidFill>
                  <a:srgbClr val="000000"/>
                </a:solidFill>
                <a:latin typeface="Calibri" panose="020F0502020204030204" pitchFamily="34" charset="0"/>
              </a:rPr>
              <a:t>incluye en el documento el contenido de otro archivo</a:t>
            </a:r>
          </a:p>
        </p:txBody>
      </p:sp>
      <p:sp>
        <p:nvSpPr>
          <p:cNvPr id="5" name="CuadroTexto 4"/>
          <p:cNvSpPr txBox="1"/>
          <p:nvPr/>
        </p:nvSpPr>
        <p:spPr>
          <a:xfrm>
            <a:off x="3916507" y="3030316"/>
            <a:ext cx="4797287" cy="923330"/>
          </a:xfrm>
          <a:prstGeom prst="rect">
            <a:avLst/>
          </a:prstGeom>
          <a:noFill/>
        </p:spPr>
        <p:txBody>
          <a:bodyPr wrap="square" rtlCol="0">
            <a:spAutoFit/>
          </a:bodyPr>
          <a:lstStyle/>
          <a:p>
            <a:r>
              <a:rPr lang="es-ES" dirty="0"/>
              <a:t>ATENCIÓN: el parámetro es un </a:t>
            </a:r>
            <a:r>
              <a:rPr lang="es-ES" dirty="0" err="1"/>
              <a:t>string</a:t>
            </a:r>
            <a:r>
              <a:rPr lang="es-ES" dirty="0"/>
              <a:t>: lleva sus propias '' simples, además de las "" dobles propias de cualquier atributo HTML</a:t>
            </a:r>
          </a:p>
        </p:txBody>
      </p:sp>
      <p:cxnSp>
        <p:nvCxnSpPr>
          <p:cNvPr id="10" name="Conector recto de flecha 9"/>
          <p:cNvCxnSpPr>
            <a:stCxn id="5" idx="0"/>
          </p:cNvCxnSpPr>
          <p:nvPr/>
        </p:nvCxnSpPr>
        <p:spPr>
          <a:xfrm flipH="1" flipV="1">
            <a:off x="6315150" y="2584975"/>
            <a:ext cx="1" cy="44534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2431426" y="4399991"/>
            <a:ext cx="2349122" cy="182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ES" dirty="0"/>
              <a:t>Index.html</a:t>
            </a:r>
          </a:p>
        </p:txBody>
      </p:sp>
      <p:sp>
        <p:nvSpPr>
          <p:cNvPr id="22" name="Rectángulo 21"/>
          <p:cNvSpPr/>
          <p:nvPr/>
        </p:nvSpPr>
        <p:spPr>
          <a:xfrm>
            <a:off x="3373169" y="4787403"/>
            <a:ext cx="4181119" cy="5300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&lt;</a:t>
            </a:r>
            <a:r>
              <a:rPr lang="es-ES" dirty="0" err="1"/>
              <a:t>ng-include</a:t>
            </a:r>
            <a:r>
              <a:rPr lang="es-ES" dirty="0"/>
              <a:t> </a:t>
            </a:r>
            <a:r>
              <a:rPr lang="es-ES" dirty="0" err="1"/>
              <a:t>src</a:t>
            </a:r>
            <a:r>
              <a:rPr lang="es-ES" dirty="0"/>
              <a:t>="'cabecera.partial.html'"</a:t>
            </a:r>
          </a:p>
        </p:txBody>
      </p:sp>
      <p:sp>
        <p:nvSpPr>
          <p:cNvPr id="23" name="Rectángulo 22"/>
          <p:cNvSpPr/>
          <p:nvPr/>
        </p:nvSpPr>
        <p:spPr>
          <a:xfrm>
            <a:off x="3373168" y="5497572"/>
            <a:ext cx="4181119" cy="5300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&lt;</a:t>
            </a:r>
            <a:r>
              <a:rPr lang="es-ES" dirty="0" err="1"/>
              <a:t>ng-include</a:t>
            </a:r>
            <a:r>
              <a:rPr lang="es-ES" dirty="0"/>
              <a:t> </a:t>
            </a:r>
            <a:r>
              <a:rPr lang="es-ES" dirty="0" err="1"/>
              <a:t>src</a:t>
            </a:r>
            <a:r>
              <a:rPr lang="es-ES" dirty="0"/>
              <a:t>="'pie.partial.html'"</a:t>
            </a:r>
          </a:p>
        </p:txBody>
      </p:sp>
      <p:sp>
        <p:nvSpPr>
          <p:cNvPr id="26" name="CuadroTexto 25"/>
          <p:cNvSpPr txBox="1"/>
          <p:nvPr/>
        </p:nvSpPr>
        <p:spPr>
          <a:xfrm>
            <a:off x="637971" y="2300125"/>
            <a:ext cx="1618905" cy="1477328"/>
          </a:xfrm>
          <a:prstGeom prst="rect">
            <a:avLst/>
          </a:prstGeom>
          <a:noFill/>
        </p:spPr>
        <p:txBody>
          <a:bodyPr wrap="none" rtlCol="0">
            <a:spAutoFit/>
          </a:bodyPr>
          <a:lstStyle/>
          <a:p>
            <a:r>
              <a:rPr lang="es-ES" dirty="0"/>
              <a:t>Directivas</a:t>
            </a:r>
          </a:p>
          <a:p>
            <a:pPr marL="285750" indent="-285750">
              <a:buFont typeface="Arial" panose="020B0604020202020204" pitchFamily="34" charset="0"/>
              <a:buChar char="•"/>
            </a:pPr>
            <a:r>
              <a:rPr lang="es-ES" dirty="0"/>
              <a:t>como </a:t>
            </a:r>
            <a:br>
              <a:rPr lang="es-ES" dirty="0"/>
            </a:br>
            <a:r>
              <a:rPr lang="es-ES" dirty="0"/>
              <a:t>atributo (A)</a:t>
            </a:r>
          </a:p>
          <a:p>
            <a:pPr marL="285750" indent="-285750">
              <a:buFont typeface="Arial" panose="020B0604020202020204" pitchFamily="34" charset="0"/>
              <a:buChar char="•"/>
            </a:pPr>
            <a:r>
              <a:rPr lang="es-ES" dirty="0"/>
              <a:t>como</a:t>
            </a:r>
            <a:br>
              <a:rPr lang="es-ES" dirty="0"/>
            </a:br>
            <a:r>
              <a:rPr lang="es-ES" dirty="0"/>
              <a:t> etiqueta (E)</a:t>
            </a:r>
          </a:p>
        </p:txBody>
      </p:sp>
      <p:cxnSp>
        <p:nvCxnSpPr>
          <p:cNvPr id="28" name="Conector recto de flecha 27"/>
          <p:cNvCxnSpPr>
            <a:stCxn id="26" idx="3"/>
          </p:cNvCxnSpPr>
          <p:nvPr/>
        </p:nvCxnSpPr>
        <p:spPr>
          <a:xfrm flipV="1">
            <a:off x="2256876" y="2300125"/>
            <a:ext cx="1116292" cy="73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64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r"/>
            <a:r>
              <a:rPr lang="es-ES" dirty="0"/>
              <a:t>HTML Parciales: estructura</a:t>
            </a:r>
          </a:p>
        </p:txBody>
      </p:sp>
      <p:sp>
        <p:nvSpPr>
          <p:cNvPr id="2" name="CuadroTexto 1"/>
          <p:cNvSpPr txBox="1"/>
          <p:nvPr/>
        </p:nvSpPr>
        <p:spPr>
          <a:xfrm>
            <a:off x="795131" y="1643270"/>
            <a:ext cx="7201651" cy="646331"/>
          </a:xfrm>
          <a:prstGeom prst="rect">
            <a:avLst/>
          </a:prstGeom>
          <a:noFill/>
        </p:spPr>
        <p:txBody>
          <a:bodyPr wrap="none" rtlCol="0">
            <a:spAutoFit/>
          </a:bodyPr>
          <a:lstStyle/>
          <a:p>
            <a:r>
              <a:rPr lang="es-ES" dirty="0"/>
              <a:t>Creamos un </a:t>
            </a:r>
            <a:r>
              <a:rPr lang="es-ES" dirty="0" err="1"/>
              <a:t>index</a:t>
            </a:r>
            <a:r>
              <a:rPr lang="es-ES" dirty="0"/>
              <a:t> </a:t>
            </a:r>
            <a:r>
              <a:rPr lang="es-ES" dirty="0" err="1"/>
              <a:t>html</a:t>
            </a:r>
            <a:r>
              <a:rPr lang="es-ES" dirty="0"/>
              <a:t> que incluye una cabecera y un pie en </a:t>
            </a:r>
            <a:r>
              <a:rPr lang="es-ES" dirty="0" err="1"/>
              <a:t>html</a:t>
            </a:r>
            <a:r>
              <a:rPr lang="es-ES" dirty="0"/>
              <a:t> </a:t>
            </a:r>
            <a:r>
              <a:rPr lang="es-ES" dirty="0" err="1"/>
              <a:t>pariales</a:t>
            </a:r>
            <a:r>
              <a:rPr lang="es-ES" dirty="0"/>
              <a:t>,</a:t>
            </a:r>
          </a:p>
          <a:p>
            <a:r>
              <a:rPr lang="es-ES" dirty="0"/>
              <a:t>que incluyen expresiones con variables Angular</a:t>
            </a:r>
          </a:p>
        </p:txBody>
      </p:sp>
      <p:pic>
        <p:nvPicPr>
          <p:cNvPr id="6" name="Imagen 5"/>
          <p:cNvPicPr>
            <a:picLocks noChangeAspect="1"/>
          </p:cNvPicPr>
          <p:nvPr/>
        </p:nvPicPr>
        <p:blipFill>
          <a:blip r:embed="rId2"/>
          <a:stretch>
            <a:fillRect/>
          </a:stretch>
        </p:blipFill>
        <p:spPr>
          <a:xfrm>
            <a:off x="2078796" y="2929570"/>
            <a:ext cx="6049962" cy="2907125"/>
          </a:xfrm>
          <a:prstGeom prst="rect">
            <a:avLst/>
          </a:prstGeom>
        </p:spPr>
      </p:pic>
      <p:sp>
        <p:nvSpPr>
          <p:cNvPr id="9" name="Rectángulo 8"/>
          <p:cNvSpPr/>
          <p:nvPr/>
        </p:nvSpPr>
        <p:spPr>
          <a:xfrm>
            <a:off x="1961322" y="2929570"/>
            <a:ext cx="6167436" cy="145356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10" name="Rectángulo 9"/>
          <p:cNvSpPr/>
          <p:nvPr/>
        </p:nvSpPr>
        <p:spPr>
          <a:xfrm>
            <a:off x="1961322" y="5023101"/>
            <a:ext cx="6167436" cy="81359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11" name="CuadroTexto 10"/>
          <p:cNvSpPr txBox="1"/>
          <p:nvPr/>
        </p:nvSpPr>
        <p:spPr>
          <a:xfrm>
            <a:off x="795131" y="3511635"/>
            <a:ext cx="2182842" cy="369332"/>
          </a:xfrm>
          <a:prstGeom prst="rect">
            <a:avLst/>
          </a:prstGeom>
          <a:noFill/>
        </p:spPr>
        <p:txBody>
          <a:bodyPr wrap="none" rtlCol="0">
            <a:spAutoFit/>
          </a:bodyPr>
          <a:lstStyle/>
          <a:p>
            <a:r>
              <a:rPr lang="es-ES" dirty="0"/>
              <a:t>cabecera.partial.html</a:t>
            </a:r>
          </a:p>
        </p:txBody>
      </p:sp>
      <p:sp>
        <p:nvSpPr>
          <p:cNvPr id="12" name="CuadroTexto 11"/>
          <p:cNvSpPr txBox="1"/>
          <p:nvPr/>
        </p:nvSpPr>
        <p:spPr>
          <a:xfrm>
            <a:off x="839631" y="5235834"/>
            <a:ext cx="1630062" cy="369332"/>
          </a:xfrm>
          <a:prstGeom prst="rect">
            <a:avLst/>
          </a:prstGeom>
          <a:noFill/>
        </p:spPr>
        <p:txBody>
          <a:bodyPr wrap="none" rtlCol="0">
            <a:spAutoFit/>
          </a:bodyPr>
          <a:lstStyle/>
          <a:p>
            <a:r>
              <a:rPr lang="es-ES" dirty="0"/>
              <a:t>pie.partial.html</a:t>
            </a:r>
          </a:p>
        </p:txBody>
      </p:sp>
    </p:spTree>
    <p:extLst>
      <p:ext uri="{BB962C8B-B14F-4D97-AF65-F5344CB8AC3E}">
        <p14:creationId xmlns:p14="http://schemas.microsoft.com/office/powerpoint/2010/main" val="2113688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Desarrollo imperativo</a:t>
            </a:r>
            <a:endParaRPr lang="en-US" dirty="0"/>
          </a:p>
        </p:txBody>
      </p:sp>
      <p:sp>
        <p:nvSpPr>
          <p:cNvPr id="2" name="Rectángulo 1"/>
          <p:cNvSpPr/>
          <p:nvPr/>
        </p:nvSpPr>
        <p:spPr>
          <a:xfrm>
            <a:off x="1358606" y="2690335"/>
            <a:ext cx="2394537" cy="923330"/>
          </a:xfrm>
          <a:prstGeom prst="rect">
            <a:avLst/>
          </a:prstGeom>
        </p:spPr>
        <p:txBody>
          <a:bodyPr wrap="square">
            <a:spAutoFit/>
          </a:bodyPr>
          <a:lstStyle/>
          <a:p>
            <a:r>
              <a:rPr lang="es-ES" dirty="0"/>
              <a:t>El elemento central del desarrollo imperativo es el </a:t>
            </a:r>
            <a:r>
              <a:rPr lang="en-US" b="1" i="1" dirty="0"/>
              <a:t>controller</a:t>
            </a:r>
            <a:r>
              <a:rPr lang="es-ES" dirty="0"/>
              <a:t>:  </a:t>
            </a:r>
          </a:p>
        </p:txBody>
      </p:sp>
      <p:sp>
        <p:nvSpPr>
          <p:cNvPr id="4" name="Rectángulo 3"/>
          <p:cNvSpPr/>
          <p:nvPr/>
        </p:nvSpPr>
        <p:spPr>
          <a:xfrm>
            <a:off x="1033665" y="1539813"/>
            <a:ext cx="7402858" cy="923330"/>
          </a:xfrm>
          <a:prstGeom prst="rect">
            <a:avLst/>
          </a:prstGeom>
        </p:spPr>
        <p:txBody>
          <a:bodyPr wrap="square">
            <a:spAutoFit/>
          </a:bodyPr>
          <a:lstStyle/>
          <a:p>
            <a:r>
              <a:rPr lang="es-ES" dirty="0"/>
              <a:t>La forma de definir las funcionalidades mediante lenguajes de programación "tradicionales", en este caso JS, es lo que se denomina  desarrollo imperativo o por procedimientos.</a:t>
            </a:r>
          </a:p>
        </p:txBody>
      </p:sp>
      <p:sp>
        <p:nvSpPr>
          <p:cNvPr id="5" name="Rectángulo 4"/>
          <p:cNvSpPr/>
          <p:nvPr/>
        </p:nvSpPr>
        <p:spPr>
          <a:xfrm>
            <a:off x="1573159" y="4873386"/>
            <a:ext cx="6965690" cy="1200329"/>
          </a:xfrm>
          <a:prstGeom prst="rect">
            <a:avLst/>
          </a:prstGeom>
        </p:spPr>
        <p:txBody>
          <a:bodyPr wrap="square">
            <a:spAutoFit/>
          </a:bodyPr>
          <a:lstStyle/>
          <a:p>
            <a:r>
              <a:rPr lang="es-ES" dirty="0"/>
              <a:t>En Angular JS esto nunca se hace: se utilizan </a:t>
            </a:r>
            <a:r>
              <a:rPr lang="es-ES" b="1" dirty="0"/>
              <a:t>módulos</a:t>
            </a:r>
            <a:r>
              <a:rPr lang="es-ES" dirty="0"/>
              <a:t> para organizar todo el código JS </a:t>
            </a:r>
          </a:p>
          <a:p>
            <a:r>
              <a:rPr lang="es-ES" dirty="0"/>
              <a:t>Por tanto empezamos por introducir el concepto de módulo para luego crear el </a:t>
            </a:r>
            <a:r>
              <a:rPr lang="en-US" i="1" dirty="0"/>
              <a:t>controller</a:t>
            </a:r>
            <a:r>
              <a:rPr lang="es-ES" dirty="0"/>
              <a:t> en uno de ellos</a:t>
            </a:r>
          </a:p>
        </p:txBody>
      </p:sp>
      <p:sp>
        <p:nvSpPr>
          <p:cNvPr id="6" name="Rectángulo 5"/>
          <p:cNvSpPr/>
          <p:nvPr/>
        </p:nvSpPr>
        <p:spPr>
          <a:xfrm>
            <a:off x="4647508" y="2690335"/>
            <a:ext cx="3568840" cy="923330"/>
          </a:xfrm>
          <a:prstGeom prst="rect">
            <a:avLst/>
          </a:prstGeom>
        </p:spPr>
        <p:txBody>
          <a:bodyPr wrap="square">
            <a:spAutoFit/>
          </a:bodyPr>
          <a:lstStyle/>
          <a:p>
            <a:r>
              <a:rPr lang="es-ES" dirty="0"/>
              <a:t>una función (objeto) JS cuyo nombre corresponde al que hemos definido en la directiva </a:t>
            </a:r>
            <a:r>
              <a:rPr lang="ibb-NG" i="1" noProof="1"/>
              <a:t>ngController</a:t>
            </a:r>
          </a:p>
        </p:txBody>
      </p:sp>
      <p:cxnSp>
        <p:nvCxnSpPr>
          <p:cNvPr id="9" name="Conector recto de flecha 8"/>
          <p:cNvCxnSpPr>
            <a:stCxn id="2" idx="3"/>
            <a:endCxn id="6" idx="1"/>
          </p:cNvCxnSpPr>
          <p:nvPr/>
        </p:nvCxnSpPr>
        <p:spPr>
          <a:xfrm>
            <a:off x="3753143" y="3152000"/>
            <a:ext cx="8943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1573159" y="4184528"/>
            <a:ext cx="6470909" cy="646331"/>
          </a:xfrm>
          <a:prstGeom prst="rect">
            <a:avLst/>
          </a:prstGeom>
        </p:spPr>
        <p:txBody>
          <a:bodyPr wrap="square">
            <a:spAutoFit/>
          </a:bodyPr>
          <a:lstStyle/>
          <a:p>
            <a:r>
              <a:rPr lang="es-ES" dirty="0"/>
              <a:t>En teoría, esta función podría crearse directamente en un bloque &lt;script&gt; en el propio fichero HTML </a:t>
            </a:r>
          </a:p>
        </p:txBody>
      </p:sp>
    </p:spTree>
    <p:extLst>
      <p:ext uri="{BB962C8B-B14F-4D97-AF65-F5344CB8AC3E}">
        <p14:creationId xmlns:p14="http://schemas.microsoft.com/office/powerpoint/2010/main" val="3847193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a:t>
            </a:r>
            <a:endParaRPr lang="en-US" dirty="0"/>
          </a:p>
        </p:txBody>
      </p:sp>
      <p:sp>
        <p:nvSpPr>
          <p:cNvPr id="2" name="Rectángulo 1"/>
          <p:cNvSpPr/>
          <p:nvPr/>
        </p:nvSpPr>
        <p:spPr>
          <a:xfrm>
            <a:off x="1313604" y="1568657"/>
            <a:ext cx="6641808" cy="923330"/>
          </a:xfrm>
          <a:prstGeom prst="rect">
            <a:avLst/>
          </a:prstGeom>
        </p:spPr>
        <p:txBody>
          <a:bodyPr wrap="square">
            <a:spAutoFit/>
          </a:bodyPr>
          <a:lstStyle/>
          <a:p>
            <a:r>
              <a:rPr lang="es-ES" dirty="0">
                <a:solidFill>
                  <a:srgbClr val="000000"/>
                </a:solidFill>
                <a:latin typeface="Calibri" panose="020F0502020204030204" pitchFamily="34" charset="0"/>
              </a:rPr>
              <a:t>contenedor donde se sitúa el código de los controladores, directivas, etc., de forma que queda aislado, evitando colisiones con nombres repetidos en otras partes del código: </a:t>
            </a:r>
          </a:p>
        </p:txBody>
      </p:sp>
      <p:sp>
        <p:nvSpPr>
          <p:cNvPr id="4" name="CuadroTexto 3"/>
          <p:cNvSpPr txBox="1"/>
          <p:nvPr/>
        </p:nvSpPr>
        <p:spPr>
          <a:xfrm>
            <a:off x="3714377" y="4421479"/>
            <a:ext cx="4241035" cy="646331"/>
          </a:xfrm>
          <a:prstGeom prst="rect">
            <a:avLst/>
          </a:prstGeom>
          <a:noFill/>
        </p:spPr>
        <p:txBody>
          <a:bodyPr wrap="square" rtlCol="0">
            <a:spAutoFit/>
          </a:bodyPr>
          <a:lstStyle/>
          <a:p>
            <a:r>
              <a:rPr lang="es-ES" dirty="0"/>
              <a:t>Posteriormente ha sido reinterpretada en entornos como </a:t>
            </a:r>
            <a:r>
              <a:rPr lang="en-US" dirty="0"/>
              <a:t>Node.js</a:t>
            </a:r>
            <a:r>
              <a:rPr lang="es-ES" dirty="0"/>
              <a:t> o AngularJS</a:t>
            </a:r>
          </a:p>
        </p:txBody>
      </p:sp>
      <p:sp>
        <p:nvSpPr>
          <p:cNvPr id="5" name="Rectángulo 4"/>
          <p:cNvSpPr/>
          <p:nvPr/>
        </p:nvSpPr>
        <p:spPr>
          <a:xfrm>
            <a:off x="1313603" y="3890541"/>
            <a:ext cx="7093417" cy="369332"/>
          </a:xfrm>
          <a:prstGeom prst="rect">
            <a:avLst/>
          </a:prstGeom>
        </p:spPr>
        <p:txBody>
          <a:bodyPr wrap="square">
            <a:spAutoFit/>
          </a:bodyPr>
          <a:lstStyle/>
          <a:p>
            <a:r>
              <a:rPr lang="es-ES" dirty="0"/>
              <a:t>En JS, la implementación inicial de módulos fue definida en </a:t>
            </a:r>
            <a:r>
              <a:rPr lang="en-US" b="1" noProof="1"/>
              <a:t>CommonJS</a:t>
            </a:r>
          </a:p>
        </p:txBody>
      </p:sp>
      <p:sp>
        <p:nvSpPr>
          <p:cNvPr id="6" name="Rectángulo 5"/>
          <p:cNvSpPr/>
          <p:nvPr/>
        </p:nvSpPr>
        <p:spPr>
          <a:xfrm>
            <a:off x="2886100" y="2647516"/>
            <a:ext cx="4572000" cy="646331"/>
          </a:xfrm>
          <a:prstGeom prst="rect">
            <a:avLst/>
          </a:prstGeom>
        </p:spPr>
        <p:txBody>
          <a:bodyPr>
            <a:spAutoFit/>
          </a:bodyPr>
          <a:lstStyle/>
          <a:p>
            <a:pPr marL="285750" indent="-285750">
              <a:buFont typeface="Arial" panose="020B0604020202020204" pitchFamily="34" charset="0"/>
              <a:buChar char="•"/>
            </a:pPr>
            <a:r>
              <a:rPr lang="es-ES" dirty="0">
                <a:solidFill>
                  <a:srgbClr val="000000"/>
                </a:solidFill>
                <a:latin typeface="Calibri" panose="020F0502020204030204" pitchFamily="34" charset="0"/>
              </a:rPr>
              <a:t>aportan un </a:t>
            </a:r>
            <a:r>
              <a:rPr lang="es-ES" b="1" dirty="0">
                <a:solidFill>
                  <a:srgbClr val="000000"/>
                </a:solidFill>
                <a:latin typeface="Calibri" panose="020F0502020204030204" pitchFamily="34" charset="0"/>
              </a:rPr>
              <a:t>espacio de nombres</a:t>
            </a:r>
            <a:endParaRPr lang="es-ES" dirty="0">
              <a:solidFill>
                <a:srgbClr val="000000"/>
              </a:solidFill>
              <a:latin typeface="Calibri" panose="020F0502020204030204" pitchFamily="34" charset="0"/>
            </a:endParaRPr>
          </a:p>
          <a:p>
            <a:pPr marL="285750" indent="-285750">
              <a:buFont typeface="Arial" panose="020B0604020202020204" pitchFamily="34" charset="0"/>
              <a:buChar char="•"/>
            </a:pPr>
            <a:r>
              <a:rPr lang="es-ES" dirty="0">
                <a:solidFill>
                  <a:srgbClr val="000000"/>
                </a:solidFill>
                <a:latin typeface="Calibri" panose="020F0502020204030204" pitchFamily="34" charset="0"/>
              </a:rPr>
              <a:t>permiten que el código sea más reutilizable.</a:t>
            </a:r>
          </a:p>
        </p:txBody>
      </p:sp>
      <p:sp>
        <p:nvSpPr>
          <p:cNvPr id="8" name="Rectángulo 7"/>
          <p:cNvSpPr/>
          <p:nvPr/>
        </p:nvSpPr>
        <p:spPr>
          <a:xfrm>
            <a:off x="1876567" y="5379226"/>
            <a:ext cx="5752532" cy="646331"/>
          </a:xfrm>
          <a:prstGeom prst="rect">
            <a:avLst/>
          </a:prstGeom>
        </p:spPr>
        <p:txBody>
          <a:bodyPr wrap="square">
            <a:spAutoFit/>
          </a:bodyPr>
          <a:lstStyle/>
          <a:p>
            <a:r>
              <a:rPr lang="es-ES" dirty="0"/>
              <a:t>Utilizamos el método </a:t>
            </a:r>
            <a:r>
              <a:rPr lang="es-ES" b="1" dirty="0"/>
              <a:t>module()</a:t>
            </a:r>
            <a:r>
              <a:rPr lang="es-ES" dirty="0"/>
              <a:t> del objeto global angular, creado al cargar AngularJS mediante la directiva </a:t>
            </a:r>
            <a:r>
              <a:rPr lang="en-US" b="1" noProof="1"/>
              <a:t>ngApp</a:t>
            </a:r>
          </a:p>
        </p:txBody>
      </p:sp>
    </p:spTree>
    <p:extLst>
      <p:ext uri="{BB962C8B-B14F-4D97-AF65-F5344CB8AC3E}">
        <p14:creationId xmlns:p14="http://schemas.microsoft.com/office/powerpoint/2010/main" val="3507552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 creación</a:t>
            </a:r>
            <a:endParaRPr lang="en-US" dirty="0"/>
          </a:p>
        </p:txBody>
      </p:sp>
      <p:sp>
        <p:nvSpPr>
          <p:cNvPr id="11" name="Rectángulo 10"/>
          <p:cNvSpPr/>
          <p:nvPr/>
        </p:nvSpPr>
        <p:spPr>
          <a:xfrm>
            <a:off x="628650" y="1348409"/>
            <a:ext cx="6705600" cy="923330"/>
          </a:xfrm>
          <a:prstGeom prst="rect">
            <a:avLst/>
          </a:prstGeom>
        </p:spPr>
        <p:txBody>
          <a:bodyPr wrap="square">
            <a:spAutoFit/>
          </a:bodyPr>
          <a:lstStyle/>
          <a:p>
            <a:pPr marL="342900" fontAlgn="ctr"/>
            <a:r>
              <a:rPr lang="es-ES" dirty="0">
                <a:solidFill>
                  <a:srgbClr val="000000"/>
                </a:solidFill>
                <a:latin typeface="Calibri" panose="020F0502020204030204" pitchFamily="34" charset="0"/>
              </a:rPr>
              <a:t>El método </a:t>
            </a:r>
            <a:r>
              <a:rPr lang="es-ES" b="1" dirty="0">
                <a:solidFill>
                  <a:srgbClr val="000000"/>
                </a:solidFill>
                <a:latin typeface="Calibri" panose="020F0502020204030204" pitchFamily="34" charset="0"/>
              </a:rPr>
              <a:t>module</a:t>
            </a:r>
            <a:r>
              <a:rPr lang="es-ES" dirty="0">
                <a:solidFill>
                  <a:srgbClr val="000000"/>
                </a:solidFill>
                <a:latin typeface="Calibri" panose="020F0502020204030204" pitchFamily="34" charset="0"/>
              </a:rPr>
              <a:t> del objeto global </a:t>
            </a:r>
            <a:r>
              <a:rPr lang="es-ES" b="1" dirty="0">
                <a:solidFill>
                  <a:srgbClr val="000000"/>
                </a:solidFill>
                <a:latin typeface="Calibri" panose="020F0502020204030204" pitchFamily="34" charset="0"/>
              </a:rPr>
              <a:t>angular</a:t>
            </a:r>
            <a:r>
              <a:rPr lang="es-ES" dirty="0">
                <a:solidFill>
                  <a:srgbClr val="000000"/>
                </a:solidFill>
                <a:latin typeface="Calibri" panose="020F0502020204030204" pitchFamily="34" charset="0"/>
              </a:rPr>
              <a:t> (creado al cargar AngularJS), permite instanciar el objeto correspondiente el módulo.</a:t>
            </a:r>
            <a:endParaRPr lang="es-ES" b="0" i="0" dirty="0">
              <a:solidFill>
                <a:srgbClr val="000000"/>
              </a:solidFill>
              <a:effectLst/>
              <a:latin typeface="Calibri" panose="020F0502020204030204" pitchFamily="34" charset="0"/>
            </a:endParaRPr>
          </a:p>
        </p:txBody>
      </p:sp>
      <p:sp>
        <p:nvSpPr>
          <p:cNvPr id="12" name="Rectángulo 11"/>
          <p:cNvSpPr/>
          <p:nvPr/>
        </p:nvSpPr>
        <p:spPr>
          <a:xfrm>
            <a:off x="2286000" y="2271739"/>
            <a:ext cx="4552122" cy="646331"/>
          </a:xfrm>
          <a:prstGeom prst="rect">
            <a:avLst/>
          </a:prstGeom>
        </p:spPr>
        <p:txBody>
          <a:bodyPr wrap="square">
            <a:spAutoFit/>
          </a:bodyPr>
          <a:lstStyle/>
          <a:p>
            <a:r>
              <a:rPr lang="es-ES" noProof="1"/>
              <a:t>var oModulo = </a:t>
            </a:r>
            <a:r>
              <a:rPr lang="es-ES" b="1" noProof="1"/>
              <a:t>angular.module</a:t>
            </a:r>
            <a:r>
              <a:rPr lang="es-ES" noProof="1"/>
              <a:t>('miAplicacion',</a:t>
            </a:r>
            <a:br>
              <a:rPr lang="es-ES" noProof="1"/>
            </a:br>
            <a:r>
              <a:rPr lang="es-ES" noProof="1"/>
              <a:t>		 [ ... ], function(...){ ... })</a:t>
            </a:r>
          </a:p>
        </p:txBody>
      </p:sp>
      <p:sp>
        <p:nvSpPr>
          <p:cNvPr id="14" name="Rectángulo 13"/>
          <p:cNvSpPr/>
          <p:nvPr/>
        </p:nvSpPr>
        <p:spPr>
          <a:xfrm>
            <a:off x="897006" y="3000418"/>
            <a:ext cx="6168887" cy="1200329"/>
          </a:xfrm>
          <a:prstGeom prst="rect">
            <a:avLst/>
          </a:prstGeom>
        </p:spPr>
        <p:txBody>
          <a:bodyPr wrap="square">
            <a:spAutoFit/>
          </a:bodyPr>
          <a:lstStyle/>
          <a:p>
            <a:pPr marL="342900" marR="0">
              <a:spcBef>
                <a:spcPts val="0"/>
              </a:spcBef>
              <a:spcAft>
                <a:spcPts val="0"/>
              </a:spcAft>
            </a:pPr>
            <a:r>
              <a:rPr lang="es-ES" dirty="0">
                <a:solidFill>
                  <a:srgbClr val="000000"/>
                </a:solidFill>
                <a:latin typeface="Calibri" panose="020F0502020204030204" pitchFamily="34" charset="0"/>
              </a:rPr>
              <a:t>3 argumentos:</a:t>
            </a:r>
          </a:p>
          <a:p>
            <a:pPr marL="971550" indent="-285750" fontAlgn="ctr">
              <a:buFont typeface="Courier New" panose="02070309020205020404" pitchFamily="49" charset="0"/>
              <a:buChar char="o"/>
            </a:pPr>
            <a:r>
              <a:rPr lang="es-ES" b="1" dirty="0">
                <a:solidFill>
                  <a:srgbClr val="000000"/>
                </a:solidFill>
                <a:latin typeface="Calibri" panose="020F0502020204030204" pitchFamily="34" charset="0"/>
              </a:rPr>
              <a:t>nombre</a:t>
            </a:r>
            <a:r>
              <a:rPr lang="es-ES" dirty="0">
                <a:solidFill>
                  <a:srgbClr val="000000"/>
                </a:solidFill>
                <a:latin typeface="Calibri" panose="020F0502020204030204" pitchFamily="34" charset="0"/>
              </a:rPr>
              <a:t> de la aplicación</a:t>
            </a:r>
          </a:p>
          <a:p>
            <a:pPr marL="971550" indent="-285750" fontAlgn="ctr">
              <a:buFont typeface="Courier New" panose="02070309020205020404" pitchFamily="49" charset="0"/>
              <a:buChar char="o"/>
            </a:pPr>
            <a:r>
              <a:rPr lang="es-ES" dirty="0">
                <a:solidFill>
                  <a:srgbClr val="000000"/>
                </a:solidFill>
                <a:latin typeface="Calibri" panose="020F0502020204030204" pitchFamily="34" charset="0"/>
              </a:rPr>
              <a:t>[ </a:t>
            </a:r>
            <a:r>
              <a:rPr lang="es-ES" b="1" dirty="0">
                <a:solidFill>
                  <a:srgbClr val="000000"/>
                </a:solidFill>
                <a:latin typeface="Calibri" panose="020F0502020204030204" pitchFamily="34" charset="0"/>
              </a:rPr>
              <a:t>inyección de dependencias </a:t>
            </a:r>
            <a:r>
              <a:rPr lang="es-ES" dirty="0">
                <a:solidFill>
                  <a:srgbClr val="000000"/>
                </a:solidFill>
                <a:latin typeface="Calibri" panose="020F0502020204030204" pitchFamily="34" charset="0"/>
              </a:rPr>
              <a:t>]</a:t>
            </a:r>
          </a:p>
          <a:p>
            <a:pPr marL="971550" indent="-285750" fontAlgn="ctr">
              <a:buFont typeface="Courier New" panose="02070309020205020404" pitchFamily="49" charset="0"/>
              <a:buChar char="o"/>
            </a:pPr>
            <a:r>
              <a:rPr lang="es-ES" dirty="0">
                <a:solidFill>
                  <a:srgbClr val="000000"/>
                </a:solidFill>
                <a:latin typeface="Calibri" panose="020F0502020204030204" pitchFamily="34" charset="0"/>
              </a:rPr>
              <a:t> función anónima opcional que configura el módulo)</a:t>
            </a:r>
            <a:endParaRPr lang="es-ES" dirty="0">
              <a:solidFill>
                <a:srgbClr val="000000"/>
              </a:solidFill>
              <a:effectLst/>
              <a:latin typeface="Calibri" panose="020F0502020204030204" pitchFamily="34" charset="0"/>
            </a:endParaRPr>
          </a:p>
        </p:txBody>
      </p:sp>
      <p:sp>
        <p:nvSpPr>
          <p:cNvPr id="16" name="Rectángulo 15"/>
          <p:cNvSpPr/>
          <p:nvPr/>
        </p:nvSpPr>
        <p:spPr>
          <a:xfrm>
            <a:off x="1313968" y="4467761"/>
            <a:ext cx="6271147" cy="923330"/>
          </a:xfrm>
          <a:prstGeom prst="rect">
            <a:avLst/>
          </a:prstGeom>
        </p:spPr>
        <p:txBody>
          <a:bodyPr wrap="square">
            <a:spAutoFit/>
          </a:bodyPr>
          <a:lstStyle/>
          <a:p>
            <a:r>
              <a:rPr lang="es-ES" dirty="0"/>
              <a:t>En lugar de "cachearlo" como una variable, el acceso posterior al módulo  se puede realizar con el mismo método que lo crea pasándole como único argumento el nombre del módulo</a:t>
            </a:r>
          </a:p>
        </p:txBody>
      </p:sp>
      <p:sp>
        <p:nvSpPr>
          <p:cNvPr id="17" name="Rectángulo 16"/>
          <p:cNvSpPr/>
          <p:nvPr/>
        </p:nvSpPr>
        <p:spPr>
          <a:xfrm>
            <a:off x="2693528" y="5658105"/>
            <a:ext cx="3303020" cy="369332"/>
          </a:xfrm>
          <a:prstGeom prst="rect">
            <a:avLst/>
          </a:prstGeom>
        </p:spPr>
        <p:txBody>
          <a:bodyPr wrap="none">
            <a:spAutoFit/>
          </a:bodyPr>
          <a:lstStyle/>
          <a:p>
            <a:r>
              <a:rPr lang="es-ES" dirty="0" err="1"/>
              <a:t>angular.module</a:t>
            </a:r>
            <a:r>
              <a:rPr lang="es-ES" dirty="0"/>
              <a:t>('</a:t>
            </a:r>
            <a:r>
              <a:rPr lang="es-ES" dirty="0" err="1"/>
              <a:t>miAplicacion</a:t>
            </a:r>
            <a:r>
              <a:rPr lang="es-ES" dirty="0"/>
              <a:t>')….</a:t>
            </a:r>
          </a:p>
        </p:txBody>
      </p:sp>
    </p:spTree>
    <p:extLst>
      <p:ext uri="{BB962C8B-B14F-4D97-AF65-F5344CB8AC3E}">
        <p14:creationId xmlns:p14="http://schemas.microsoft.com/office/powerpoint/2010/main" val="4036585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033233" y="1262972"/>
            <a:ext cx="7028195" cy="4696606"/>
          </a:xfrm>
          <a:prstGeom prst="rect">
            <a:avLst/>
          </a:prstGeom>
        </p:spPr>
      </p:pic>
      <p:sp>
        <p:nvSpPr>
          <p:cNvPr id="2" name="Título 1"/>
          <p:cNvSpPr>
            <a:spLocks noGrp="1"/>
          </p:cNvSpPr>
          <p:nvPr>
            <p:ph type="title"/>
          </p:nvPr>
        </p:nvSpPr>
        <p:spPr>
          <a:xfrm>
            <a:off x="1033233" y="365128"/>
            <a:ext cx="7028195" cy="638174"/>
          </a:xfrm>
        </p:spPr>
        <p:txBody>
          <a:bodyPr/>
          <a:lstStyle/>
          <a:p>
            <a:pPr algn="ctr"/>
            <a:r>
              <a:rPr lang="es-ES" dirty="0"/>
              <a:t>Sitio Web Actual</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5845003" y="5774912"/>
            <a:ext cx="2270943"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s-ES" dirty="0">
                <a:hlinkClick r:id="rId4"/>
              </a:rPr>
              <a:t>https://angularjs.org/</a:t>
            </a:r>
            <a:endParaRPr lang="es-ES" dirty="0"/>
          </a:p>
        </p:txBody>
      </p:sp>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446" y="365128"/>
            <a:ext cx="664788" cy="667743"/>
          </a:xfrm>
          <a:prstGeom prst="rect">
            <a:avLst/>
          </a:prstGeom>
        </p:spPr>
      </p:pic>
      <p:sp>
        <p:nvSpPr>
          <p:cNvPr id="8" name="Flecha derecha 7"/>
          <p:cNvSpPr/>
          <p:nvPr/>
        </p:nvSpPr>
        <p:spPr>
          <a:xfrm>
            <a:off x="2428406" y="4781862"/>
            <a:ext cx="1019331" cy="539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9195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Objeto </a:t>
            </a:r>
            <a:r>
              <a:rPr lang="en-US" dirty="0"/>
              <a:t>module</a:t>
            </a:r>
          </a:p>
        </p:txBody>
      </p:sp>
      <p:sp>
        <p:nvSpPr>
          <p:cNvPr id="2" name="Rectángulo 1"/>
          <p:cNvSpPr/>
          <p:nvPr/>
        </p:nvSpPr>
        <p:spPr>
          <a:xfrm>
            <a:off x="6268279" y="2811324"/>
            <a:ext cx="1565431" cy="2308324"/>
          </a:xfrm>
          <a:prstGeom prst="rect">
            <a:avLst/>
          </a:prstGeom>
        </p:spPr>
        <p:txBody>
          <a:bodyPr wrap="square">
            <a:spAutoFit/>
          </a:bodyPr>
          <a:lstStyle/>
          <a:p>
            <a:r>
              <a:rPr lang="es-ES" dirty="0"/>
              <a:t>• </a:t>
            </a:r>
            <a:r>
              <a:rPr lang="es-ES" dirty="0" err="1"/>
              <a:t>config</a:t>
            </a:r>
            <a:endParaRPr lang="es-ES" dirty="0"/>
          </a:p>
          <a:p>
            <a:r>
              <a:rPr lang="es-ES" dirty="0"/>
              <a:t>• run,</a:t>
            </a:r>
          </a:p>
          <a:p>
            <a:r>
              <a:rPr lang="es-ES" dirty="0"/>
              <a:t>• </a:t>
            </a:r>
            <a:r>
              <a:rPr lang="es-ES" dirty="0" err="1"/>
              <a:t>provider</a:t>
            </a:r>
            <a:endParaRPr lang="es-ES" dirty="0"/>
          </a:p>
          <a:p>
            <a:r>
              <a:rPr lang="es-ES" dirty="0"/>
              <a:t>• </a:t>
            </a:r>
            <a:r>
              <a:rPr lang="es-ES" dirty="0" err="1"/>
              <a:t>service</a:t>
            </a:r>
            <a:endParaRPr lang="es-ES" dirty="0"/>
          </a:p>
          <a:p>
            <a:r>
              <a:rPr lang="es-ES" dirty="0"/>
              <a:t>• </a:t>
            </a:r>
            <a:r>
              <a:rPr lang="es-ES" dirty="0" err="1"/>
              <a:t>factory</a:t>
            </a:r>
            <a:endParaRPr lang="es-ES" dirty="0"/>
          </a:p>
          <a:p>
            <a:r>
              <a:rPr lang="es-ES" dirty="0"/>
              <a:t>• </a:t>
            </a:r>
            <a:r>
              <a:rPr lang="es-ES" dirty="0" err="1"/>
              <a:t>directive</a:t>
            </a:r>
            <a:endParaRPr lang="es-ES" dirty="0"/>
          </a:p>
          <a:p>
            <a:r>
              <a:rPr lang="es-ES" dirty="0"/>
              <a:t>• </a:t>
            </a:r>
            <a:r>
              <a:rPr lang="es-ES" dirty="0" err="1"/>
              <a:t>controller</a:t>
            </a:r>
            <a:endParaRPr lang="es-ES" dirty="0"/>
          </a:p>
          <a:p>
            <a:r>
              <a:rPr lang="es-ES" dirty="0"/>
              <a:t>• </a:t>
            </a:r>
            <a:r>
              <a:rPr lang="es-ES" dirty="0" err="1"/>
              <a:t>value</a:t>
            </a:r>
            <a:r>
              <a:rPr lang="es-ES" dirty="0"/>
              <a:t> …</a:t>
            </a:r>
          </a:p>
        </p:txBody>
      </p:sp>
      <p:sp>
        <p:nvSpPr>
          <p:cNvPr id="4" name="Rectángulo 3"/>
          <p:cNvSpPr/>
          <p:nvPr/>
        </p:nvSpPr>
        <p:spPr>
          <a:xfrm>
            <a:off x="2155335" y="3637767"/>
            <a:ext cx="3317812" cy="923330"/>
          </a:xfrm>
          <a:prstGeom prst="rect">
            <a:avLst/>
          </a:prstGeom>
        </p:spPr>
        <p:txBody>
          <a:bodyPr wrap="square">
            <a:spAutoFit/>
          </a:bodyPr>
          <a:lstStyle/>
          <a:p>
            <a:r>
              <a:rPr lang="es-ES" dirty="0"/>
              <a:t>El objeto module tiene una serie de métodos que permiten controlar la lógica dela aplicación</a:t>
            </a:r>
          </a:p>
        </p:txBody>
      </p:sp>
      <p:sp>
        <p:nvSpPr>
          <p:cNvPr id="10" name="CuadroTexto 9"/>
          <p:cNvSpPr txBox="1"/>
          <p:nvPr/>
        </p:nvSpPr>
        <p:spPr>
          <a:xfrm>
            <a:off x="1270534" y="2349659"/>
            <a:ext cx="4096596" cy="923330"/>
          </a:xfrm>
          <a:prstGeom prst="rect">
            <a:avLst/>
          </a:prstGeom>
          <a:noFill/>
        </p:spPr>
        <p:txBody>
          <a:bodyPr wrap="square" rtlCol="0">
            <a:spAutoFit/>
          </a:bodyPr>
          <a:lstStyle/>
          <a:p>
            <a:r>
              <a:rPr lang="es-ES" dirty="0"/>
              <a:t>Como se ve</a:t>
            </a:r>
            <a:r>
              <a:rPr lang="es-ES" dirty="0">
                <a:solidFill>
                  <a:srgbClr val="000000"/>
                </a:solidFill>
                <a:latin typeface="Calibri" panose="020F0502020204030204" pitchFamily="34" charset="0"/>
              </a:rPr>
              <a:t>, el método </a:t>
            </a:r>
            <a:r>
              <a:rPr lang="es-ES" b="1" dirty="0">
                <a:solidFill>
                  <a:srgbClr val="000000"/>
                </a:solidFill>
                <a:latin typeface="Calibri" panose="020F0502020204030204" pitchFamily="34" charset="0"/>
              </a:rPr>
              <a:t>module</a:t>
            </a:r>
            <a:r>
              <a:rPr lang="es-ES" dirty="0">
                <a:solidFill>
                  <a:srgbClr val="000000"/>
                </a:solidFill>
                <a:latin typeface="Calibri" panose="020F0502020204030204" pitchFamily="34" charset="0"/>
              </a:rPr>
              <a:t> utiliza un patrón factoría (</a:t>
            </a:r>
            <a:r>
              <a:rPr lang="en-US" i="1" dirty="0">
                <a:solidFill>
                  <a:srgbClr val="000000"/>
                </a:solidFill>
                <a:latin typeface="Calibri" panose="020F0502020204030204" pitchFamily="34" charset="0"/>
              </a:rPr>
              <a:t>factory</a:t>
            </a:r>
            <a:r>
              <a:rPr lang="es-ES" dirty="0">
                <a:solidFill>
                  <a:srgbClr val="000000"/>
                </a:solidFill>
                <a:latin typeface="Calibri" panose="020F0502020204030204" pitchFamily="34" charset="0"/>
              </a:rPr>
              <a:t>), y nos devuelve una instancia de la "clase" module</a:t>
            </a:r>
            <a:endParaRPr lang="es-ES" dirty="0"/>
          </a:p>
        </p:txBody>
      </p:sp>
      <p:sp>
        <p:nvSpPr>
          <p:cNvPr id="15" name="Rectángulo 14"/>
          <p:cNvSpPr/>
          <p:nvPr/>
        </p:nvSpPr>
        <p:spPr>
          <a:xfrm>
            <a:off x="1716157" y="1436312"/>
            <a:ext cx="4552122" cy="646331"/>
          </a:xfrm>
          <a:prstGeom prst="rect">
            <a:avLst/>
          </a:prstGeom>
        </p:spPr>
        <p:txBody>
          <a:bodyPr wrap="square">
            <a:spAutoFit/>
          </a:bodyPr>
          <a:lstStyle/>
          <a:p>
            <a:r>
              <a:rPr lang="es-ES" noProof="1"/>
              <a:t>var oModulo = </a:t>
            </a:r>
            <a:r>
              <a:rPr lang="es-ES" b="1" noProof="1"/>
              <a:t>angular.module</a:t>
            </a:r>
            <a:r>
              <a:rPr lang="es-ES" noProof="1"/>
              <a:t>('miAplicacion',</a:t>
            </a:r>
            <a:br>
              <a:rPr lang="es-ES" noProof="1"/>
            </a:br>
            <a:r>
              <a:rPr lang="es-ES" noProof="1"/>
              <a:t>		 [ ... ], function(...){ ... })</a:t>
            </a:r>
          </a:p>
        </p:txBody>
      </p:sp>
      <p:sp>
        <p:nvSpPr>
          <p:cNvPr id="5" name="CuadroTexto 4"/>
          <p:cNvSpPr txBox="1"/>
          <p:nvPr/>
        </p:nvSpPr>
        <p:spPr>
          <a:xfrm>
            <a:off x="2155335" y="4925875"/>
            <a:ext cx="3563077" cy="923330"/>
          </a:xfrm>
          <a:prstGeom prst="rect">
            <a:avLst/>
          </a:prstGeom>
          <a:noFill/>
        </p:spPr>
        <p:txBody>
          <a:bodyPr wrap="square" rtlCol="0">
            <a:spAutoFit/>
          </a:bodyPr>
          <a:lstStyle/>
          <a:p>
            <a:r>
              <a:rPr lang="es-ES" dirty="0"/>
              <a:t>Estos métodos devuelven al propio objeto que los invoca, con lo que pueden encadenarse sucesivamente</a:t>
            </a:r>
          </a:p>
        </p:txBody>
      </p:sp>
    </p:spTree>
    <p:extLst>
      <p:ext uri="{BB962C8B-B14F-4D97-AF65-F5344CB8AC3E}">
        <p14:creationId xmlns:p14="http://schemas.microsoft.com/office/powerpoint/2010/main" val="4052838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Representación de </a:t>
            </a:r>
            <a:r>
              <a:rPr lang="en-US" dirty="0"/>
              <a:t>module</a:t>
            </a:r>
          </a:p>
        </p:txBody>
      </p:sp>
      <p:pic>
        <p:nvPicPr>
          <p:cNvPr id="2050" name="Picture 2" descr="https://s3.amazonaws.com/media-p.slid.es/uploads/logongas/images/120799/ClassDiagram2.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398" y="1501254"/>
            <a:ext cx="795003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945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 al iniciar la aplicación</a:t>
            </a:r>
            <a:endParaRPr lang="en-US" dirty="0"/>
          </a:p>
        </p:txBody>
      </p:sp>
      <p:sp>
        <p:nvSpPr>
          <p:cNvPr id="9" name="Rectángulo 8"/>
          <p:cNvSpPr/>
          <p:nvPr/>
        </p:nvSpPr>
        <p:spPr>
          <a:xfrm>
            <a:off x="2126974" y="2085547"/>
            <a:ext cx="3226904" cy="369332"/>
          </a:xfrm>
          <a:prstGeom prst="rect">
            <a:avLst/>
          </a:prstGeom>
        </p:spPr>
        <p:txBody>
          <a:bodyPr wrap="square">
            <a:spAutoFit/>
          </a:bodyPr>
          <a:lstStyle/>
          <a:p>
            <a:r>
              <a:rPr lang="es-ES" noProof="1"/>
              <a:t>&lt;HTML ng-app="miAplicacion"&gt;</a:t>
            </a:r>
          </a:p>
        </p:txBody>
      </p:sp>
      <p:sp>
        <p:nvSpPr>
          <p:cNvPr id="10" name="Rectángulo 9"/>
          <p:cNvSpPr/>
          <p:nvPr/>
        </p:nvSpPr>
        <p:spPr>
          <a:xfrm>
            <a:off x="958277" y="1404383"/>
            <a:ext cx="6773524" cy="646331"/>
          </a:xfrm>
          <a:prstGeom prst="rect">
            <a:avLst/>
          </a:prstGeom>
        </p:spPr>
        <p:txBody>
          <a:bodyPr wrap="square">
            <a:spAutoFit/>
          </a:bodyPr>
          <a:lstStyle/>
          <a:p>
            <a:pPr marL="342900" indent="-342900">
              <a:buFont typeface="+mj-lt"/>
              <a:buAutoNum type="arabicPeriod"/>
            </a:pPr>
            <a:r>
              <a:rPr lang="es-ES" dirty="0"/>
              <a:t>La directiva </a:t>
            </a:r>
            <a:r>
              <a:rPr lang="en-US" b="1" noProof="1"/>
              <a:t>ng-app</a:t>
            </a:r>
            <a:r>
              <a:rPr lang="es-ES" dirty="0"/>
              <a:t>, que inicia la aplicación Angular, permite indicar el nombre del módulo que se ejecutará en primer lugar.</a:t>
            </a:r>
          </a:p>
        </p:txBody>
      </p:sp>
      <p:sp>
        <p:nvSpPr>
          <p:cNvPr id="11" name="Rectángulo 10"/>
          <p:cNvSpPr/>
          <p:nvPr/>
        </p:nvSpPr>
        <p:spPr>
          <a:xfrm>
            <a:off x="628650" y="2686878"/>
            <a:ext cx="6705600" cy="646331"/>
          </a:xfrm>
          <a:prstGeom prst="rect">
            <a:avLst/>
          </a:prstGeom>
        </p:spPr>
        <p:txBody>
          <a:bodyPr wrap="square">
            <a:spAutoFit/>
          </a:bodyPr>
          <a:lstStyle/>
          <a:p>
            <a:pPr marL="685800" indent="-342900" fontAlgn="ctr">
              <a:buFont typeface="+mj-lt"/>
              <a:buAutoNum type="arabicPeriod" startAt="2"/>
            </a:pPr>
            <a:r>
              <a:rPr lang="es-ES" dirty="0">
                <a:solidFill>
                  <a:srgbClr val="000000"/>
                </a:solidFill>
                <a:latin typeface="Calibri" panose="020F0502020204030204" pitchFamily="34" charset="0"/>
              </a:rPr>
              <a:t>En el código JS de la aplicación, el método </a:t>
            </a:r>
            <a:r>
              <a:rPr lang="es-ES" b="1" dirty="0">
                <a:solidFill>
                  <a:srgbClr val="000000"/>
                </a:solidFill>
                <a:latin typeface="Calibri" panose="020F0502020204030204" pitchFamily="34" charset="0"/>
              </a:rPr>
              <a:t>module</a:t>
            </a:r>
            <a:r>
              <a:rPr lang="es-ES" dirty="0">
                <a:solidFill>
                  <a:srgbClr val="000000"/>
                </a:solidFill>
                <a:latin typeface="Calibri" panose="020F0502020204030204" pitchFamily="34" charset="0"/>
              </a:rPr>
              <a:t> del objeto global </a:t>
            </a:r>
            <a:r>
              <a:rPr lang="es-ES" b="1" dirty="0">
                <a:solidFill>
                  <a:srgbClr val="000000"/>
                </a:solidFill>
                <a:latin typeface="Calibri" panose="020F0502020204030204" pitchFamily="34" charset="0"/>
              </a:rPr>
              <a:t>angular</a:t>
            </a:r>
            <a:r>
              <a:rPr lang="es-ES" dirty="0">
                <a:solidFill>
                  <a:srgbClr val="000000"/>
                </a:solidFill>
                <a:latin typeface="Calibri" panose="020F0502020204030204" pitchFamily="34" charset="0"/>
              </a:rPr>
              <a:t> permite instanciar módulo.</a:t>
            </a:r>
            <a:endParaRPr lang="es-ES" b="0" i="0" dirty="0">
              <a:solidFill>
                <a:srgbClr val="000000"/>
              </a:solidFill>
              <a:effectLst/>
              <a:latin typeface="Calibri" panose="020F0502020204030204" pitchFamily="34" charset="0"/>
            </a:endParaRPr>
          </a:p>
        </p:txBody>
      </p:sp>
      <p:sp>
        <p:nvSpPr>
          <p:cNvPr id="12" name="Rectángulo 11"/>
          <p:cNvSpPr/>
          <p:nvPr/>
        </p:nvSpPr>
        <p:spPr>
          <a:xfrm>
            <a:off x="1440812" y="3734663"/>
            <a:ext cx="3380590" cy="923330"/>
          </a:xfrm>
          <a:prstGeom prst="rect">
            <a:avLst/>
          </a:prstGeom>
        </p:spPr>
        <p:txBody>
          <a:bodyPr wrap="square">
            <a:spAutoFit/>
          </a:bodyPr>
          <a:lstStyle/>
          <a:p>
            <a:r>
              <a:rPr lang="es-ES" noProof="1"/>
              <a:t> angular.module('miAplicacion',</a:t>
            </a:r>
            <a:br>
              <a:rPr lang="es-ES" noProof="1"/>
            </a:br>
            <a:r>
              <a:rPr lang="es-ES" noProof="1"/>
              <a:t>	 [ ... ], function(...){ ... })</a:t>
            </a:r>
          </a:p>
          <a:p>
            <a:r>
              <a:rPr lang="es-ES" noProof="1"/>
              <a:t>	.</a:t>
            </a:r>
            <a:r>
              <a:rPr lang="bin-NG" dirty="0"/>
              <a:t>co</a:t>
            </a:r>
            <a:r>
              <a:rPr lang="es-ES" dirty="0" err="1"/>
              <a:t>fig</a:t>
            </a:r>
            <a:r>
              <a:rPr lang="bin-NG" dirty="0"/>
              <a:t>( ... )</a:t>
            </a:r>
          </a:p>
        </p:txBody>
      </p:sp>
      <p:sp>
        <p:nvSpPr>
          <p:cNvPr id="2" name="Rectángulo 1"/>
          <p:cNvSpPr/>
          <p:nvPr/>
        </p:nvSpPr>
        <p:spPr>
          <a:xfrm>
            <a:off x="5335004" y="3429000"/>
            <a:ext cx="2726425" cy="1477328"/>
          </a:xfrm>
          <a:prstGeom prst="rect">
            <a:avLst/>
          </a:prstGeom>
        </p:spPr>
        <p:txBody>
          <a:bodyPr wrap="square">
            <a:spAutoFit/>
          </a:bodyPr>
          <a:lstStyle/>
          <a:p>
            <a:r>
              <a:rPr lang="es-ES" dirty="0">
                <a:solidFill>
                  <a:srgbClr val="000000"/>
                </a:solidFill>
                <a:latin typeface="Calibri" panose="020F0502020204030204" pitchFamily="34" charset="0"/>
              </a:rPr>
              <a:t>La sintaxis denominada </a:t>
            </a:r>
            <a:r>
              <a:rPr lang="es-ES" b="1" dirty="0">
                <a:solidFill>
                  <a:srgbClr val="000000"/>
                </a:solidFill>
                <a:latin typeface="Calibri" panose="020F0502020204030204" pitchFamily="34" charset="0"/>
              </a:rPr>
              <a:t>estilo "</a:t>
            </a:r>
            <a:r>
              <a:rPr lang="en-US" b="1" i="1" dirty="0">
                <a:solidFill>
                  <a:srgbClr val="000000"/>
                </a:solidFill>
                <a:latin typeface="Calibri" panose="020F0502020204030204" pitchFamily="34" charset="0"/>
              </a:rPr>
              <a:t>Fluent</a:t>
            </a:r>
            <a:r>
              <a:rPr lang="es-ES" b="1" dirty="0">
                <a:solidFill>
                  <a:srgbClr val="000000"/>
                </a:solidFill>
                <a:latin typeface="Calibri" panose="020F0502020204030204" pitchFamily="34" charset="0"/>
              </a:rPr>
              <a:t>" </a:t>
            </a:r>
            <a:r>
              <a:rPr lang="es-ES" dirty="0">
                <a:solidFill>
                  <a:srgbClr val="000000"/>
                </a:solidFill>
                <a:latin typeface="Calibri" panose="020F0502020204030204" pitchFamily="34" charset="0"/>
              </a:rPr>
              <a:t>concatena tras la instanciación los métodos invocados del objeto</a:t>
            </a:r>
            <a:endParaRPr lang="es-ES" dirty="0"/>
          </a:p>
        </p:txBody>
      </p:sp>
      <p:sp>
        <p:nvSpPr>
          <p:cNvPr id="4" name="CuadroTexto 3"/>
          <p:cNvSpPr txBox="1"/>
          <p:nvPr/>
        </p:nvSpPr>
        <p:spPr>
          <a:xfrm>
            <a:off x="1440812" y="5016785"/>
            <a:ext cx="5568188" cy="646331"/>
          </a:xfrm>
          <a:prstGeom prst="rect">
            <a:avLst/>
          </a:prstGeom>
          <a:noFill/>
        </p:spPr>
        <p:txBody>
          <a:bodyPr wrap="square" rtlCol="0">
            <a:spAutoFit/>
          </a:bodyPr>
          <a:lstStyle/>
          <a:p>
            <a:r>
              <a:rPr lang="es-ES" dirty="0"/>
              <a:t>Las posteriores referencias al módulo pueden hacerle invocando el método module con un único parámetro</a:t>
            </a:r>
          </a:p>
        </p:txBody>
      </p:sp>
      <p:sp>
        <p:nvSpPr>
          <p:cNvPr id="5" name="Rectángulo 4"/>
          <p:cNvSpPr/>
          <p:nvPr/>
        </p:nvSpPr>
        <p:spPr>
          <a:xfrm>
            <a:off x="2526158" y="5844158"/>
            <a:ext cx="4590487" cy="369332"/>
          </a:xfrm>
          <a:prstGeom prst="rect">
            <a:avLst/>
          </a:prstGeom>
        </p:spPr>
        <p:txBody>
          <a:bodyPr wrap="none">
            <a:spAutoFit/>
          </a:bodyPr>
          <a:lstStyle/>
          <a:p>
            <a:r>
              <a:rPr lang="es-ES" dirty="0"/>
              <a:t> </a:t>
            </a:r>
            <a:r>
              <a:rPr lang="es-ES" dirty="0" err="1"/>
              <a:t>angular.module</a:t>
            </a:r>
            <a:r>
              <a:rPr lang="es-ES" dirty="0"/>
              <a:t>('</a:t>
            </a:r>
            <a:r>
              <a:rPr lang="es-ES" dirty="0" err="1"/>
              <a:t>miAplicacion</a:t>
            </a:r>
            <a:r>
              <a:rPr lang="es-ES" dirty="0"/>
              <a:t>).</a:t>
            </a:r>
            <a:r>
              <a:rPr lang="bin-NG" dirty="0"/>
              <a:t>controller( ... )</a:t>
            </a:r>
          </a:p>
        </p:txBody>
      </p:sp>
    </p:spTree>
    <p:extLst>
      <p:ext uri="{BB962C8B-B14F-4D97-AF65-F5344CB8AC3E}">
        <p14:creationId xmlns:p14="http://schemas.microsoft.com/office/powerpoint/2010/main" val="3645959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Controlador</a:t>
            </a:r>
            <a:r>
              <a:rPr lang="en-US" dirty="0"/>
              <a:t> (controller)</a:t>
            </a:r>
          </a:p>
        </p:txBody>
      </p:sp>
      <p:sp>
        <p:nvSpPr>
          <p:cNvPr id="2" name="Rectángulo 1"/>
          <p:cNvSpPr/>
          <p:nvPr/>
        </p:nvSpPr>
        <p:spPr>
          <a:xfrm>
            <a:off x="1204152" y="2279585"/>
            <a:ext cx="6486215" cy="646331"/>
          </a:xfrm>
          <a:prstGeom prst="rect">
            <a:avLst/>
          </a:prstGeom>
        </p:spPr>
        <p:txBody>
          <a:bodyPr wrap="square">
            <a:spAutoFit/>
          </a:bodyPr>
          <a:lstStyle/>
          <a:p>
            <a:pPr marL="285750" indent="-285750">
              <a:buFont typeface="Arial" panose="020B0604020202020204" pitchFamily="34" charset="0"/>
              <a:buChar char="•"/>
            </a:pPr>
            <a:r>
              <a:rPr lang="es-ES" dirty="0"/>
              <a:t>puede ser agregado al DOM mediante la directiva </a:t>
            </a:r>
            <a:r>
              <a:rPr lang="es-ES" i="1" noProof="1"/>
              <a:t>ngController</a:t>
            </a:r>
            <a:r>
              <a:rPr lang="es-ES" dirty="0"/>
              <a:t> (anti patrón)</a:t>
            </a:r>
          </a:p>
        </p:txBody>
      </p:sp>
      <p:sp>
        <p:nvSpPr>
          <p:cNvPr id="4" name="Rectángulo 3"/>
          <p:cNvSpPr/>
          <p:nvPr/>
        </p:nvSpPr>
        <p:spPr>
          <a:xfrm>
            <a:off x="961527" y="1396610"/>
            <a:ext cx="6883760" cy="646331"/>
          </a:xfrm>
          <a:prstGeom prst="rect">
            <a:avLst/>
          </a:prstGeom>
        </p:spPr>
        <p:txBody>
          <a:bodyPr wrap="square">
            <a:spAutoFit/>
          </a:bodyPr>
          <a:lstStyle/>
          <a:p>
            <a:r>
              <a:rPr lang="es-ES" dirty="0"/>
              <a:t>Es la parte que implementa la lógica de la presentación, de acuerdo con la forma en que angular interpreta el patrón MVC</a:t>
            </a:r>
          </a:p>
        </p:txBody>
      </p:sp>
      <p:sp>
        <p:nvSpPr>
          <p:cNvPr id="5" name="Rectángulo 4"/>
          <p:cNvSpPr/>
          <p:nvPr/>
        </p:nvSpPr>
        <p:spPr>
          <a:xfrm>
            <a:off x="1204152" y="2925916"/>
            <a:ext cx="6031535" cy="646331"/>
          </a:xfrm>
          <a:prstGeom prst="rect">
            <a:avLst/>
          </a:prstGeom>
        </p:spPr>
        <p:txBody>
          <a:bodyPr wrap="square">
            <a:spAutoFit/>
          </a:bodyPr>
          <a:lstStyle/>
          <a:p>
            <a:pPr marL="285750" indent="-285750">
              <a:buFont typeface="Arial" panose="020B0604020202020204" pitchFamily="34" charset="0"/>
              <a:buChar char="•"/>
            </a:pPr>
            <a:r>
              <a:rPr lang="es-ES" dirty="0"/>
              <a:t>puede ser definido independientemente, </a:t>
            </a:r>
            <a:br>
              <a:rPr lang="es-ES" dirty="0"/>
            </a:br>
            <a:r>
              <a:rPr lang="es-ES" dirty="0"/>
              <a:t>como parte del objeto module de la aplicación</a:t>
            </a:r>
          </a:p>
        </p:txBody>
      </p:sp>
      <p:sp>
        <p:nvSpPr>
          <p:cNvPr id="6" name="Rectángulo 5"/>
          <p:cNvSpPr/>
          <p:nvPr/>
        </p:nvSpPr>
        <p:spPr>
          <a:xfrm>
            <a:off x="1698798" y="3736386"/>
            <a:ext cx="5775428" cy="646331"/>
          </a:xfrm>
          <a:prstGeom prst="rect">
            <a:avLst/>
          </a:prstGeom>
        </p:spPr>
        <p:txBody>
          <a:bodyPr wrap="square">
            <a:spAutoFit/>
          </a:bodyPr>
          <a:lstStyle/>
          <a:p>
            <a:r>
              <a:rPr lang="es-ES" dirty="0"/>
              <a:t> </a:t>
            </a:r>
            <a:r>
              <a:rPr lang="es-ES" dirty="0" err="1"/>
              <a:t>angular.module</a:t>
            </a:r>
            <a:r>
              <a:rPr lang="es-ES" dirty="0"/>
              <a:t>("</a:t>
            </a:r>
            <a:r>
              <a:rPr lang="es-ES" dirty="0" err="1"/>
              <a:t>miApp</a:t>
            </a:r>
            <a:r>
              <a:rPr lang="es-ES" dirty="0"/>
              <a:t>", []);</a:t>
            </a:r>
          </a:p>
          <a:p>
            <a:r>
              <a:rPr lang="es-ES" dirty="0"/>
              <a:t> </a:t>
            </a:r>
            <a:r>
              <a:rPr lang="es-ES" dirty="0" err="1"/>
              <a:t>angular.module</a:t>
            </a:r>
            <a:r>
              <a:rPr lang="es-ES" dirty="0"/>
              <a:t>("</a:t>
            </a:r>
            <a:r>
              <a:rPr lang="es-ES" dirty="0" err="1"/>
              <a:t>miApp</a:t>
            </a:r>
            <a:r>
              <a:rPr lang="es-ES" dirty="0"/>
              <a:t>").</a:t>
            </a:r>
            <a:r>
              <a:rPr lang="es-ES" dirty="0" err="1"/>
              <a:t>controller</a:t>
            </a:r>
            <a:r>
              <a:rPr lang="es-ES" dirty="0"/>
              <a:t>('</a:t>
            </a:r>
            <a:r>
              <a:rPr lang="es-ES" dirty="0" err="1"/>
              <a:t>MainControler</a:t>
            </a:r>
            <a:r>
              <a:rPr lang="es-ES" dirty="0"/>
              <a:t>', [])</a:t>
            </a:r>
          </a:p>
        </p:txBody>
      </p:sp>
      <p:sp>
        <p:nvSpPr>
          <p:cNvPr id="8" name="Rectángulo 7"/>
          <p:cNvSpPr/>
          <p:nvPr/>
        </p:nvSpPr>
        <p:spPr>
          <a:xfrm>
            <a:off x="1204152" y="4709348"/>
            <a:ext cx="6031535" cy="646331"/>
          </a:xfrm>
          <a:prstGeom prst="rect">
            <a:avLst/>
          </a:prstGeom>
        </p:spPr>
        <p:txBody>
          <a:bodyPr wrap="square">
            <a:spAutoFit/>
          </a:bodyPr>
          <a:lstStyle/>
          <a:p>
            <a:pPr fontAlgn="ctr"/>
            <a:r>
              <a:rPr lang="es-ES" dirty="0">
                <a:solidFill>
                  <a:srgbClr val="000000"/>
                </a:solidFill>
                <a:latin typeface="Calibri" panose="020F0502020204030204" pitchFamily="34" charset="0"/>
              </a:rPr>
              <a:t>En este caso, la directiva </a:t>
            </a:r>
            <a:r>
              <a:rPr lang="es-ES" b="1" noProof="1">
                <a:solidFill>
                  <a:srgbClr val="000000"/>
                </a:solidFill>
                <a:latin typeface="Calibri" panose="020F0502020204030204" pitchFamily="34" charset="0"/>
              </a:rPr>
              <a:t>ng-controller</a:t>
            </a:r>
            <a:r>
              <a:rPr lang="es-ES" dirty="0">
                <a:solidFill>
                  <a:srgbClr val="000000"/>
                </a:solidFill>
                <a:latin typeface="Calibri" panose="020F0502020204030204" pitchFamily="34" charset="0"/>
              </a:rPr>
              <a:t>,</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vincula el controlador a una determinada vista</a:t>
            </a:r>
            <a:endParaRPr lang="es-ES" dirty="0">
              <a:solidFill>
                <a:srgbClr val="000000"/>
              </a:solidFill>
              <a:effectLst/>
              <a:latin typeface="Calibri" panose="020F0502020204030204" pitchFamily="34" charset="0"/>
            </a:endParaRPr>
          </a:p>
        </p:txBody>
      </p:sp>
      <p:sp>
        <p:nvSpPr>
          <p:cNvPr id="9" name="Rectángulo 8"/>
          <p:cNvSpPr/>
          <p:nvPr/>
        </p:nvSpPr>
        <p:spPr>
          <a:xfrm>
            <a:off x="1698798" y="5682310"/>
            <a:ext cx="5760917" cy="369332"/>
          </a:xfrm>
          <a:prstGeom prst="rect">
            <a:avLst/>
          </a:prstGeom>
        </p:spPr>
        <p:txBody>
          <a:bodyPr wrap="square">
            <a:spAutoFit/>
          </a:bodyPr>
          <a:lstStyle/>
          <a:p>
            <a:r>
              <a:rPr lang="es-ES" dirty="0" err="1"/>
              <a:t>body</a:t>
            </a:r>
            <a:r>
              <a:rPr lang="es-ES" dirty="0"/>
              <a:t> </a:t>
            </a:r>
            <a:r>
              <a:rPr lang="es-ES" dirty="0" err="1"/>
              <a:t>ng</a:t>
            </a:r>
            <a:r>
              <a:rPr lang="es-ES" dirty="0"/>
              <a:t>-app="</a:t>
            </a:r>
            <a:r>
              <a:rPr lang="es-ES" dirty="0" err="1"/>
              <a:t>miApp</a:t>
            </a:r>
            <a:r>
              <a:rPr lang="es-ES" dirty="0"/>
              <a:t>" </a:t>
            </a:r>
            <a:r>
              <a:rPr lang="es-ES" dirty="0" err="1"/>
              <a:t>ng-controller</a:t>
            </a:r>
            <a:r>
              <a:rPr lang="es-ES" dirty="0"/>
              <a:t>=" '</a:t>
            </a:r>
            <a:r>
              <a:rPr lang="es-ES" dirty="0" err="1"/>
              <a:t>MainControler</a:t>
            </a:r>
            <a:r>
              <a:rPr lang="es-ES" dirty="0"/>
              <a:t> "&gt;</a:t>
            </a:r>
          </a:p>
        </p:txBody>
      </p:sp>
      <p:cxnSp>
        <p:nvCxnSpPr>
          <p:cNvPr id="11" name="Conector angular 10"/>
          <p:cNvCxnSpPr>
            <a:stCxn id="5" idx="3"/>
            <a:endCxn id="8" idx="3"/>
          </p:cNvCxnSpPr>
          <p:nvPr/>
        </p:nvCxnSpPr>
        <p:spPr>
          <a:xfrm>
            <a:off x="7235687" y="3249082"/>
            <a:ext cx="12700" cy="1783432"/>
          </a:xfrm>
          <a:prstGeom prst="bentConnector3">
            <a:avLst>
              <a:gd name="adj1" fmla="val 18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872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Controlador</a:t>
            </a:r>
            <a:r>
              <a:rPr lang="en-US" dirty="0"/>
              <a:t> y vista</a:t>
            </a:r>
          </a:p>
        </p:txBody>
      </p:sp>
      <p:sp>
        <p:nvSpPr>
          <p:cNvPr id="5" name="Rectángulo 4"/>
          <p:cNvSpPr/>
          <p:nvPr/>
        </p:nvSpPr>
        <p:spPr>
          <a:xfrm>
            <a:off x="2209582" y="5340786"/>
            <a:ext cx="5277896" cy="923330"/>
          </a:xfrm>
          <a:prstGeom prst="rect">
            <a:avLst/>
          </a:prstGeom>
        </p:spPr>
        <p:txBody>
          <a:bodyPr wrap="square">
            <a:spAutoFit/>
          </a:bodyPr>
          <a:lstStyle/>
          <a:p>
            <a:r>
              <a:rPr lang="es-ES" dirty="0"/>
              <a:t>El </a:t>
            </a:r>
            <a:r>
              <a:rPr lang="es-ES" b="1" dirty="0"/>
              <a:t>controlador</a:t>
            </a:r>
            <a:r>
              <a:rPr lang="es-ES" dirty="0"/>
              <a:t> es una </a:t>
            </a:r>
            <a:r>
              <a:rPr lang="es-ES" b="1" u="sng" dirty="0"/>
              <a:t>función constructora</a:t>
            </a:r>
            <a:r>
              <a:rPr lang="es-ES" dirty="0"/>
              <a:t>, cuyo nombre y contenido se definen en el método </a:t>
            </a:r>
            <a:r>
              <a:rPr lang="en-US" i="1" dirty="0"/>
              <a:t>controller</a:t>
            </a:r>
            <a:r>
              <a:rPr lang="es-ES" dirty="0"/>
              <a:t>(), que recibe el </a:t>
            </a:r>
            <a:r>
              <a:rPr lang="en-US" i="1" dirty="0"/>
              <a:t>scope</a:t>
            </a:r>
            <a:r>
              <a:rPr lang="es-ES" dirty="0"/>
              <a:t> como parámetro.</a:t>
            </a:r>
          </a:p>
        </p:txBody>
      </p:sp>
      <p:sp>
        <p:nvSpPr>
          <p:cNvPr id="6" name="Rectángulo 5"/>
          <p:cNvSpPr/>
          <p:nvPr/>
        </p:nvSpPr>
        <p:spPr>
          <a:xfrm>
            <a:off x="1232890" y="3825717"/>
            <a:ext cx="5775428" cy="1200329"/>
          </a:xfrm>
          <a:prstGeom prst="rect">
            <a:avLst/>
          </a:prstGeom>
        </p:spPr>
        <p:txBody>
          <a:bodyPr wrap="square">
            <a:spAutoFit/>
          </a:bodyPr>
          <a:lstStyle/>
          <a:p>
            <a:r>
              <a:rPr lang="es-ES" noProof="1"/>
              <a:t> angular.module("miApp", []);</a:t>
            </a:r>
          </a:p>
          <a:p>
            <a:r>
              <a:rPr lang="es-ES" noProof="1"/>
              <a:t> angular.module("miApp").controller('MainControler',</a:t>
            </a:r>
            <a:br>
              <a:rPr lang="es-ES" noProof="1"/>
            </a:br>
            <a:r>
              <a:rPr lang="es-ES" noProof="1"/>
              <a:t>	function ([$scope) {</a:t>
            </a:r>
          </a:p>
          <a:p>
            <a:r>
              <a:rPr lang="es-ES" noProof="1"/>
              <a:t>		"valores del Scope"}])</a:t>
            </a:r>
          </a:p>
        </p:txBody>
      </p:sp>
      <p:sp>
        <p:nvSpPr>
          <p:cNvPr id="8" name="Rectángulo 7"/>
          <p:cNvSpPr/>
          <p:nvPr/>
        </p:nvSpPr>
        <p:spPr>
          <a:xfrm>
            <a:off x="1668401" y="2241794"/>
            <a:ext cx="4838416" cy="646331"/>
          </a:xfrm>
          <a:prstGeom prst="rect">
            <a:avLst/>
          </a:prstGeom>
        </p:spPr>
        <p:txBody>
          <a:bodyPr wrap="square">
            <a:spAutoFit/>
          </a:bodyPr>
          <a:lstStyle/>
          <a:p>
            <a:pPr fontAlgn="ctr"/>
            <a:r>
              <a:rPr lang="es-ES" dirty="0">
                <a:solidFill>
                  <a:srgbClr val="000000"/>
                </a:solidFill>
                <a:latin typeface="Calibri" panose="020F0502020204030204" pitchFamily="34" charset="0"/>
              </a:rPr>
              <a:t>La directiva </a:t>
            </a:r>
            <a:r>
              <a:rPr lang="es-ES" b="1" noProof="1">
                <a:solidFill>
                  <a:srgbClr val="000000"/>
                </a:solidFill>
                <a:latin typeface="Calibri" panose="020F0502020204030204" pitchFamily="34" charset="0"/>
              </a:rPr>
              <a:t>ngController</a:t>
            </a:r>
            <a:r>
              <a:rPr lang="es-ES" dirty="0">
                <a:solidFill>
                  <a:srgbClr val="000000"/>
                </a:solidFill>
                <a:latin typeface="Calibri" panose="020F0502020204030204" pitchFamily="34" charset="0"/>
              </a:rPr>
              <a:t> crea un objeto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válido en todo el </a:t>
            </a:r>
            <a:r>
              <a:rPr lang="en-US" i="1" dirty="0">
                <a:solidFill>
                  <a:srgbClr val="000000"/>
                </a:solidFill>
                <a:latin typeface="Calibri" panose="020F0502020204030204" pitchFamily="34" charset="0"/>
              </a:rPr>
              <a:t>body</a:t>
            </a:r>
            <a:r>
              <a:rPr lang="es-ES" dirty="0">
                <a:solidFill>
                  <a:srgbClr val="000000"/>
                </a:solidFill>
                <a:latin typeface="Calibri" panose="020F0502020204030204" pitchFamily="34" charset="0"/>
              </a:rPr>
              <a:t>, y se lo pasa al controlador.</a:t>
            </a:r>
          </a:p>
        </p:txBody>
      </p:sp>
      <p:sp>
        <p:nvSpPr>
          <p:cNvPr id="9" name="Rectángulo 8"/>
          <p:cNvSpPr/>
          <p:nvPr/>
        </p:nvSpPr>
        <p:spPr>
          <a:xfrm>
            <a:off x="1232890" y="1636211"/>
            <a:ext cx="5760917" cy="369332"/>
          </a:xfrm>
          <a:prstGeom prst="rect">
            <a:avLst/>
          </a:prstGeom>
        </p:spPr>
        <p:txBody>
          <a:bodyPr wrap="square">
            <a:spAutoFit/>
          </a:bodyPr>
          <a:lstStyle/>
          <a:p>
            <a:r>
              <a:rPr lang="es-ES" noProof="1"/>
              <a:t>&lt;body ng-app="miApp" ng-controller=" 'MainControler "&gt;</a:t>
            </a:r>
          </a:p>
        </p:txBody>
      </p:sp>
      <p:cxnSp>
        <p:nvCxnSpPr>
          <p:cNvPr id="11" name="Conector angular 10"/>
          <p:cNvCxnSpPr>
            <a:stCxn id="6" idx="3"/>
            <a:endCxn id="9" idx="3"/>
          </p:cNvCxnSpPr>
          <p:nvPr/>
        </p:nvCxnSpPr>
        <p:spPr>
          <a:xfrm flipH="1" flipV="1">
            <a:off x="6993807" y="1820877"/>
            <a:ext cx="14511" cy="2605005"/>
          </a:xfrm>
          <a:prstGeom prst="bentConnector3">
            <a:avLst>
              <a:gd name="adj1" fmla="val -1575357"/>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2052714" y="2987377"/>
            <a:ext cx="4823372" cy="369332"/>
          </a:xfrm>
          <a:prstGeom prst="rect">
            <a:avLst/>
          </a:prstGeom>
          <a:noFill/>
        </p:spPr>
        <p:txBody>
          <a:bodyPr wrap="none" rtlCol="0">
            <a:spAutoFit/>
          </a:bodyPr>
          <a:lstStyle/>
          <a:p>
            <a:r>
              <a:rPr lang="es-ES" dirty="0"/>
              <a:t>Inyecta en el controlador la dependencia al </a:t>
            </a:r>
            <a:r>
              <a:rPr lang="en-US" i="1" dirty="0"/>
              <a:t>scope</a:t>
            </a:r>
          </a:p>
        </p:txBody>
      </p:sp>
      <p:cxnSp>
        <p:nvCxnSpPr>
          <p:cNvPr id="26" name="Conector angular 25"/>
          <p:cNvCxnSpPr>
            <a:stCxn id="8" idx="1"/>
            <a:endCxn id="22" idx="1"/>
          </p:cNvCxnSpPr>
          <p:nvPr/>
        </p:nvCxnSpPr>
        <p:spPr>
          <a:xfrm rot="10800000" flipH="1" flipV="1">
            <a:off x="1668400" y="2564959"/>
            <a:ext cx="384313" cy="607083"/>
          </a:xfrm>
          <a:prstGeom prst="bentConnector3">
            <a:avLst>
              <a:gd name="adj1" fmla="val -5948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81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Controlador y </a:t>
            </a:r>
            <a:r>
              <a:rPr lang="en-US" dirty="0"/>
              <a:t>Scope</a:t>
            </a:r>
          </a:p>
        </p:txBody>
      </p:sp>
      <p:sp>
        <p:nvSpPr>
          <p:cNvPr id="18" name="CuadroTexto 17"/>
          <p:cNvSpPr txBox="1"/>
          <p:nvPr/>
        </p:nvSpPr>
        <p:spPr>
          <a:xfrm>
            <a:off x="995315" y="1577241"/>
            <a:ext cx="745397" cy="369332"/>
          </a:xfrm>
          <a:prstGeom prst="rect">
            <a:avLst/>
          </a:prstGeom>
          <a:noFill/>
        </p:spPr>
        <p:txBody>
          <a:bodyPr wrap="none" rtlCol="0">
            <a:spAutoFit/>
          </a:bodyPr>
          <a:lstStyle/>
          <a:p>
            <a:r>
              <a:rPr lang="en-US" b="1" i="1" dirty="0"/>
              <a:t>Scope</a:t>
            </a:r>
          </a:p>
        </p:txBody>
      </p:sp>
      <p:sp>
        <p:nvSpPr>
          <p:cNvPr id="19" name="CuadroTexto 18"/>
          <p:cNvSpPr txBox="1"/>
          <p:nvPr/>
        </p:nvSpPr>
        <p:spPr>
          <a:xfrm>
            <a:off x="2555874" y="2904373"/>
            <a:ext cx="5024368" cy="646331"/>
          </a:xfrm>
          <a:prstGeom prst="rect">
            <a:avLst/>
          </a:prstGeom>
          <a:noFill/>
        </p:spPr>
        <p:txBody>
          <a:bodyPr wrap="square" rtlCol="0">
            <a:spAutoFit/>
          </a:bodyPr>
          <a:lstStyle/>
          <a:p>
            <a:pPr marL="285750" indent="-285750">
              <a:buFont typeface="Wingdings" panose="05000000000000000000" pitchFamily="2" charset="2"/>
              <a:buChar char="Ø"/>
            </a:pPr>
            <a:r>
              <a:rPr lang="es-ES" dirty="0"/>
              <a:t>recibe su nombre porque sustituye a </a:t>
            </a:r>
            <a:r>
              <a:rPr lang="en-US" i="1" dirty="0"/>
              <a:t>window</a:t>
            </a:r>
            <a:r>
              <a:rPr lang="es-ES" dirty="0"/>
              <a:t> como ámbito global a nivel de las vistas</a:t>
            </a:r>
          </a:p>
        </p:txBody>
      </p:sp>
      <p:sp>
        <p:nvSpPr>
          <p:cNvPr id="2" name="Rectángulo 1"/>
          <p:cNvSpPr/>
          <p:nvPr/>
        </p:nvSpPr>
        <p:spPr>
          <a:xfrm>
            <a:off x="2555874" y="4536838"/>
            <a:ext cx="3693017" cy="646331"/>
          </a:xfrm>
          <a:prstGeom prst="rect">
            <a:avLst/>
          </a:prstGeom>
        </p:spPr>
        <p:txBody>
          <a:bodyPr wrap="square">
            <a:spAutoFit/>
          </a:bodyPr>
          <a:lstStyle/>
          <a:p>
            <a:pPr marL="285750" indent="-285750">
              <a:buFont typeface="Wingdings" panose="05000000000000000000" pitchFamily="2" charset="2"/>
              <a:buChar char="Ø"/>
            </a:pPr>
            <a:r>
              <a:rPr lang="es-ES" dirty="0"/>
              <a:t>es el medio para que el controlador acceda estos datos</a:t>
            </a:r>
          </a:p>
        </p:txBody>
      </p:sp>
      <p:sp>
        <p:nvSpPr>
          <p:cNvPr id="6" name="Rectángulo 5"/>
          <p:cNvSpPr/>
          <p:nvPr/>
        </p:nvSpPr>
        <p:spPr>
          <a:xfrm>
            <a:off x="2410101" y="1535113"/>
            <a:ext cx="4572000" cy="646331"/>
          </a:xfrm>
          <a:prstGeom prst="rect">
            <a:avLst/>
          </a:prstGeom>
        </p:spPr>
        <p:txBody>
          <a:bodyPr>
            <a:spAutoFit/>
          </a:bodyPr>
          <a:lstStyle/>
          <a:p>
            <a:pPr marL="285750" indent="-285750">
              <a:buFont typeface="Wingdings" panose="05000000000000000000" pitchFamily="2" charset="2"/>
              <a:buChar char="Ø"/>
            </a:pPr>
            <a:r>
              <a:rPr lang="es-ES" dirty="0"/>
              <a:t>objeto normal de JavaScript que almacena los datos de un modelo</a:t>
            </a:r>
          </a:p>
        </p:txBody>
      </p:sp>
      <p:sp>
        <p:nvSpPr>
          <p:cNvPr id="10" name="Rectángulo 9"/>
          <p:cNvSpPr/>
          <p:nvPr/>
        </p:nvSpPr>
        <p:spPr>
          <a:xfrm>
            <a:off x="4202975" y="3705841"/>
            <a:ext cx="2779126" cy="646331"/>
          </a:xfrm>
          <a:prstGeom prst="rect">
            <a:avLst/>
          </a:prstGeom>
        </p:spPr>
        <p:txBody>
          <a:bodyPr wrap="square">
            <a:spAutoFit/>
          </a:bodyPr>
          <a:lstStyle/>
          <a:p>
            <a:r>
              <a:rPr lang="es-ES" dirty="0"/>
              <a:t>La vista tiene un acceso transparente a esos datos</a:t>
            </a:r>
          </a:p>
        </p:txBody>
      </p:sp>
      <p:sp>
        <p:nvSpPr>
          <p:cNvPr id="11" name="Rectángulo 10"/>
          <p:cNvSpPr/>
          <p:nvPr/>
        </p:nvSpPr>
        <p:spPr>
          <a:xfrm>
            <a:off x="3880120" y="2266434"/>
            <a:ext cx="3555460" cy="369332"/>
          </a:xfrm>
          <a:prstGeom prst="rect">
            <a:avLst/>
          </a:prstGeom>
        </p:spPr>
        <p:txBody>
          <a:bodyPr wrap="none">
            <a:spAutoFit/>
          </a:bodyPr>
          <a:lstStyle/>
          <a:p>
            <a:r>
              <a:rPr lang="es-ES" dirty="0"/>
              <a:t>El "</a:t>
            </a:r>
            <a:r>
              <a:rPr lang="es-ES" dirty="0" err="1"/>
              <a:t>scope</a:t>
            </a:r>
            <a:r>
              <a:rPr lang="es-ES" dirty="0"/>
              <a:t>" es el modelo en </a:t>
            </a:r>
            <a:r>
              <a:rPr lang="es-ES" dirty="0" err="1"/>
              <a:t>AngulaJS</a:t>
            </a:r>
            <a:endParaRPr lang="es-ES" dirty="0"/>
          </a:p>
        </p:txBody>
      </p:sp>
      <p:sp>
        <p:nvSpPr>
          <p:cNvPr id="12" name="Rectángulo 11"/>
          <p:cNvSpPr/>
          <p:nvPr/>
        </p:nvSpPr>
        <p:spPr>
          <a:xfrm>
            <a:off x="3729492" y="5454646"/>
            <a:ext cx="2983226" cy="646331"/>
          </a:xfrm>
          <a:prstGeom prst="rect">
            <a:avLst/>
          </a:prstGeom>
        </p:spPr>
        <p:txBody>
          <a:bodyPr wrap="square">
            <a:spAutoFit/>
          </a:bodyPr>
          <a:lstStyle/>
          <a:p>
            <a:r>
              <a:rPr lang="es-ES" dirty="0"/>
              <a:t>para ello el "</a:t>
            </a:r>
            <a:r>
              <a:rPr lang="es-ES" dirty="0" err="1"/>
              <a:t>scope</a:t>
            </a:r>
            <a:r>
              <a:rPr lang="es-ES" dirty="0"/>
              <a:t>" debe ser "inyectado" en el controlador</a:t>
            </a:r>
          </a:p>
        </p:txBody>
      </p:sp>
      <p:cxnSp>
        <p:nvCxnSpPr>
          <p:cNvPr id="14" name="Conector angular 13"/>
          <p:cNvCxnSpPr>
            <a:stCxn id="6" idx="3"/>
            <a:endCxn id="11" idx="3"/>
          </p:cNvCxnSpPr>
          <p:nvPr/>
        </p:nvCxnSpPr>
        <p:spPr>
          <a:xfrm>
            <a:off x="6982101" y="1858279"/>
            <a:ext cx="453479" cy="592821"/>
          </a:xfrm>
          <a:prstGeom prst="bentConnector3">
            <a:avLst>
              <a:gd name="adj1" fmla="val 1504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9" idx="3"/>
            <a:endCxn id="10" idx="3"/>
          </p:cNvCxnSpPr>
          <p:nvPr/>
        </p:nvCxnSpPr>
        <p:spPr>
          <a:xfrm flipH="1">
            <a:off x="6982101" y="3227539"/>
            <a:ext cx="598141" cy="801468"/>
          </a:xfrm>
          <a:prstGeom prst="bentConnector3">
            <a:avLst>
              <a:gd name="adj1" fmla="val -382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p:cNvCxnSpPr>
            <a:stCxn id="2" idx="3"/>
            <a:endCxn id="12" idx="3"/>
          </p:cNvCxnSpPr>
          <p:nvPr/>
        </p:nvCxnSpPr>
        <p:spPr>
          <a:xfrm>
            <a:off x="6248891" y="4860004"/>
            <a:ext cx="463827" cy="917808"/>
          </a:xfrm>
          <a:prstGeom prst="bentConnector3">
            <a:avLst>
              <a:gd name="adj1" fmla="val 14928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472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Funciones del controlador</a:t>
            </a:r>
          </a:p>
        </p:txBody>
      </p:sp>
      <p:sp>
        <p:nvSpPr>
          <p:cNvPr id="2" name="Rectángulo 1"/>
          <p:cNvSpPr/>
          <p:nvPr/>
        </p:nvSpPr>
        <p:spPr>
          <a:xfrm>
            <a:off x="3082644" y="3536096"/>
            <a:ext cx="4572000" cy="2585323"/>
          </a:xfrm>
          <a:prstGeom prst="rect">
            <a:avLst/>
          </a:prstGeom>
        </p:spPr>
        <p:txBody>
          <a:bodyPr>
            <a:spAutoFit/>
          </a:bodyPr>
          <a:lstStyle/>
          <a:p>
            <a:pPr marL="285750" indent="-285750">
              <a:buFont typeface="Arial" panose="020B0604020202020204" pitchFamily="34" charset="0"/>
              <a:buChar char="•"/>
            </a:pPr>
            <a:r>
              <a:rPr lang="es-ES" dirty="0"/>
              <a:t>manipular el DOM de la página</a:t>
            </a:r>
            <a:br>
              <a:rPr lang="es-ES" dirty="0"/>
            </a:br>
            <a:r>
              <a:rPr lang="es-ES" dirty="0"/>
              <a:t>(los controladores deben de ser agnósticos a cómo está construido el HTML)</a:t>
            </a:r>
          </a:p>
          <a:p>
            <a:pPr marL="285750" indent="-285750">
              <a:buFont typeface="Arial" panose="020B0604020202020204" pitchFamily="34" charset="0"/>
              <a:buChar char="•"/>
            </a:pPr>
            <a:r>
              <a:rPr lang="es-ES" dirty="0"/>
              <a:t>formatear la entrada de datos o filtrar la salida</a:t>
            </a:r>
          </a:p>
          <a:p>
            <a:pPr marL="285750" indent="-285750">
              <a:buFont typeface="Arial" panose="020B0604020202020204" pitchFamily="34" charset="0"/>
              <a:buChar char="•"/>
            </a:pPr>
            <a:r>
              <a:rPr lang="es-ES" dirty="0"/>
              <a:t>incluir código repetido en diversos controladores</a:t>
            </a:r>
          </a:p>
          <a:p>
            <a:pPr marL="285750" indent="-285750">
              <a:buFont typeface="Arial" panose="020B0604020202020204" pitchFamily="34" charset="0"/>
              <a:buChar char="•"/>
            </a:pPr>
            <a:r>
              <a:rPr lang="es-ES" dirty="0"/>
              <a:t>intercambiar estados entre distintos controladores.</a:t>
            </a:r>
          </a:p>
        </p:txBody>
      </p:sp>
      <p:sp>
        <p:nvSpPr>
          <p:cNvPr id="4" name="Rectángulo 3"/>
          <p:cNvSpPr/>
          <p:nvPr/>
        </p:nvSpPr>
        <p:spPr>
          <a:xfrm>
            <a:off x="812990" y="1669534"/>
            <a:ext cx="1742885" cy="646331"/>
          </a:xfrm>
          <a:prstGeom prst="rect">
            <a:avLst/>
          </a:prstGeom>
        </p:spPr>
        <p:txBody>
          <a:bodyPr wrap="square">
            <a:spAutoFit/>
          </a:bodyPr>
          <a:lstStyle/>
          <a:p>
            <a:r>
              <a:rPr lang="es-ES" dirty="0"/>
              <a:t>Funciones del controlador;</a:t>
            </a:r>
          </a:p>
        </p:txBody>
      </p:sp>
      <p:sp>
        <p:nvSpPr>
          <p:cNvPr id="5" name="Rectángulo 4"/>
          <p:cNvSpPr/>
          <p:nvPr/>
        </p:nvSpPr>
        <p:spPr>
          <a:xfrm>
            <a:off x="3082644" y="1669534"/>
            <a:ext cx="3941008" cy="1200329"/>
          </a:xfrm>
          <a:prstGeom prst="rect">
            <a:avLst/>
          </a:prstGeom>
        </p:spPr>
        <p:txBody>
          <a:bodyPr wrap="square">
            <a:spAutoFit/>
          </a:bodyPr>
          <a:lstStyle/>
          <a:p>
            <a:pPr marL="285750" indent="-285750">
              <a:buFont typeface="Arial" panose="020B0604020202020204" pitchFamily="34" charset="0"/>
              <a:buChar char="•"/>
            </a:pPr>
            <a:r>
              <a:rPr lang="es-ES" dirty="0"/>
              <a:t>inicializar los valores de las </a:t>
            </a:r>
            <a:r>
              <a:rPr lang="es-ES" b="1" dirty="0"/>
              <a:t>variables</a:t>
            </a:r>
            <a:r>
              <a:rPr lang="es-ES" dirty="0"/>
              <a:t> del </a:t>
            </a:r>
            <a:r>
              <a:rPr lang="en-US" i="1" dirty="0"/>
              <a:t>scope</a:t>
            </a:r>
            <a:r>
              <a:rPr lang="es-ES" dirty="0"/>
              <a:t> (el estado del </a:t>
            </a:r>
            <a:r>
              <a:rPr lang="en-US" i="1" dirty="0"/>
              <a:t>scope</a:t>
            </a:r>
            <a:r>
              <a:rPr lang="es-ES" dirty="0"/>
              <a:t>)</a:t>
            </a:r>
          </a:p>
          <a:p>
            <a:pPr marL="285750" indent="-285750">
              <a:buFont typeface="Arial" panose="020B0604020202020204" pitchFamily="34" charset="0"/>
              <a:buChar char="•"/>
            </a:pPr>
            <a:r>
              <a:rPr lang="es-ES" dirty="0"/>
              <a:t>crear los </a:t>
            </a:r>
            <a:r>
              <a:rPr lang="es-ES" b="1" dirty="0"/>
              <a:t>métodos</a:t>
            </a:r>
            <a:r>
              <a:rPr lang="es-ES" dirty="0"/>
              <a:t> que añaden funcionalidades al </a:t>
            </a:r>
            <a:r>
              <a:rPr lang="en-US" i="1" dirty="0"/>
              <a:t>scope</a:t>
            </a:r>
            <a:r>
              <a:rPr lang="es-ES" dirty="0"/>
              <a:t>.</a:t>
            </a:r>
          </a:p>
        </p:txBody>
      </p:sp>
      <p:sp>
        <p:nvSpPr>
          <p:cNvPr id="6" name="Rectángulo 5"/>
          <p:cNvSpPr/>
          <p:nvPr/>
        </p:nvSpPr>
        <p:spPr>
          <a:xfrm>
            <a:off x="966888" y="3896797"/>
            <a:ext cx="1588987" cy="923330"/>
          </a:xfrm>
          <a:prstGeom prst="rect">
            <a:avLst/>
          </a:prstGeom>
        </p:spPr>
        <p:txBody>
          <a:bodyPr wrap="square">
            <a:spAutoFit/>
          </a:bodyPr>
          <a:lstStyle/>
          <a:p>
            <a:r>
              <a:rPr lang="es-ES" dirty="0"/>
              <a:t>el controlador </a:t>
            </a:r>
            <a:r>
              <a:rPr lang="es-ES" b="1" dirty="0"/>
              <a:t>no debería</a:t>
            </a:r>
            <a:r>
              <a:rPr lang="es-ES" dirty="0"/>
              <a:t> en ningún caso </a:t>
            </a:r>
          </a:p>
        </p:txBody>
      </p:sp>
    </p:spTree>
    <p:extLst>
      <p:ext uri="{BB962C8B-B14F-4D97-AF65-F5344CB8AC3E}">
        <p14:creationId xmlns:p14="http://schemas.microsoft.com/office/powerpoint/2010/main" val="2422690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Creación del controlador (1)</a:t>
            </a:r>
          </a:p>
        </p:txBody>
      </p:sp>
      <p:sp>
        <p:nvSpPr>
          <p:cNvPr id="8" name="Rectángulo 7"/>
          <p:cNvSpPr/>
          <p:nvPr/>
        </p:nvSpPr>
        <p:spPr>
          <a:xfrm>
            <a:off x="1476780" y="1674116"/>
            <a:ext cx="6871252" cy="646331"/>
          </a:xfrm>
          <a:prstGeom prst="rect">
            <a:avLst/>
          </a:prstGeom>
        </p:spPr>
        <p:txBody>
          <a:bodyPr wrap="square">
            <a:spAutoFit/>
          </a:bodyPr>
          <a:lstStyle/>
          <a:p>
            <a:r>
              <a:rPr lang="en-US" dirty="0">
                <a:solidFill>
                  <a:srgbClr val="000000"/>
                </a:solidFill>
                <a:latin typeface="Calibri" panose="020F0502020204030204" pitchFamily="34" charset="0"/>
              </a:rPr>
              <a:t>controller</a:t>
            </a:r>
            <a:r>
              <a:rPr lang="es-ES" dirty="0">
                <a:solidFill>
                  <a:srgbClr val="000000"/>
                </a:solidFill>
                <a:latin typeface="Calibri" panose="020F0502020204030204" pitchFamily="34" charset="0"/>
              </a:rPr>
              <a:t>(&lt;nombre&gt;, función anónima) // $</a:t>
            </a:r>
            <a:r>
              <a:rPr lang="en-US"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implícito</a:t>
            </a:r>
          </a:p>
          <a:p>
            <a:r>
              <a:rPr lang="en-US" dirty="0">
                <a:solidFill>
                  <a:srgbClr val="000000"/>
                </a:solidFill>
                <a:latin typeface="Calibri" panose="020F0502020204030204" pitchFamily="34" charset="0"/>
              </a:rPr>
              <a:t>controller</a:t>
            </a:r>
            <a:r>
              <a:rPr lang="es-ES" dirty="0">
                <a:solidFill>
                  <a:srgbClr val="000000"/>
                </a:solidFill>
                <a:latin typeface="Calibri" panose="020F0502020204030204" pitchFamily="34" charset="0"/>
              </a:rPr>
              <a:t>(&lt;nombre&gt;, [$</a:t>
            </a:r>
            <a:r>
              <a:rPr lang="en-US"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función anónima])</a:t>
            </a:r>
            <a:endParaRPr lang="es-ES" dirty="0">
              <a:solidFill>
                <a:srgbClr val="000000"/>
              </a:solidFill>
              <a:effectLst/>
              <a:latin typeface="Calibri" panose="020F0502020204030204" pitchFamily="34" charset="0"/>
            </a:endParaRPr>
          </a:p>
        </p:txBody>
      </p:sp>
      <p:sp>
        <p:nvSpPr>
          <p:cNvPr id="9" name="Rectángulo 8"/>
          <p:cNvSpPr/>
          <p:nvPr/>
        </p:nvSpPr>
        <p:spPr>
          <a:xfrm>
            <a:off x="1695026" y="2529596"/>
            <a:ext cx="5078102" cy="923330"/>
          </a:xfrm>
          <a:prstGeom prst="rect">
            <a:avLst/>
          </a:prstGeom>
        </p:spPr>
        <p:txBody>
          <a:bodyPr wrap="square">
            <a:spAutoFit/>
          </a:bodyPr>
          <a:lstStyle/>
          <a:p>
            <a:r>
              <a:rPr lang="es-ES" dirty="0">
                <a:solidFill>
                  <a:srgbClr val="000000"/>
                </a:solidFill>
                <a:latin typeface="Calibri" panose="020F0502020204030204" pitchFamily="34" charset="0"/>
              </a:rPr>
              <a:t> &lt;div </a:t>
            </a:r>
            <a:r>
              <a:rPr lang="es-ES" dirty="0" err="1">
                <a:solidFill>
                  <a:srgbClr val="000000"/>
                </a:solidFill>
                <a:latin typeface="Calibri" panose="020F0502020204030204" pitchFamily="34" charset="0"/>
              </a:rPr>
              <a:t>ng</a:t>
            </a:r>
            <a:r>
              <a:rPr lang="es-ES" dirty="0">
                <a:solidFill>
                  <a:srgbClr val="000000"/>
                </a:solidFill>
                <a:latin typeface="Calibri" panose="020F0502020204030204" pitchFamily="34" charset="0"/>
              </a:rPr>
              <a:t>-app="</a:t>
            </a:r>
            <a:r>
              <a:rPr lang="es-ES" dirty="0" err="1">
                <a:solidFill>
                  <a:srgbClr val="000000"/>
                </a:solidFill>
                <a:latin typeface="Calibri" panose="020F0502020204030204" pitchFamily="34" charset="0"/>
              </a:rPr>
              <a:t>pruebaApp</a:t>
            </a:r>
            <a:r>
              <a:rPr lang="es-ES" dirty="0">
                <a:solidFill>
                  <a:srgbClr val="000000"/>
                </a:solidFill>
                <a:latin typeface="Calibri" panose="020F0502020204030204" pitchFamily="34" charset="0"/>
              </a:rPr>
              <a:t>" </a:t>
            </a:r>
            <a:r>
              <a:rPr lang="es-ES" dirty="0" err="1">
                <a:solidFill>
                  <a:srgbClr val="C00000"/>
                </a:solidFill>
                <a:latin typeface="Calibri" panose="020F0502020204030204" pitchFamily="34" charset="0"/>
              </a:rPr>
              <a:t>ng-controller</a:t>
            </a:r>
            <a:r>
              <a:rPr lang="es-ES" dirty="0">
                <a:solidFill>
                  <a:srgbClr val="C00000"/>
                </a:solidFill>
                <a:latin typeface="Calibri" panose="020F0502020204030204" pitchFamily="34" charset="0"/>
              </a:rPr>
              <a:t>="</a:t>
            </a:r>
            <a:r>
              <a:rPr lang="es-ES" dirty="0" err="1">
                <a:solidFill>
                  <a:srgbClr val="C00000"/>
                </a:solidFill>
                <a:latin typeface="Calibri" panose="020F0502020204030204" pitchFamily="34" charset="0"/>
              </a:rPr>
              <a:t>AppCtrl</a:t>
            </a:r>
            <a:r>
              <a:rPr lang="es-ES" dirty="0">
                <a:solidFill>
                  <a:srgbClr val="C00000"/>
                </a:solidFill>
                <a:latin typeface="Calibri" panose="020F0502020204030204" pitchFamily="34" charset="0"/>
              </a:rPr>
              <a:t>"</a:t>
            </a:r>
            <a:r>
              <a:rPr lang="es-ES" dirty="0">
                <a:solidFill>
                  <a:srgbClr val="000000"/>
                </a:solidFill>
                <a:latin typeface="Calibri" panose="020F0502020204030204" pitchFamily="34" charset="0"/>
              </a:rPr>
              <a:t>&gt;</a:t>
            </a:r>
          </a:p>
          <a:p>
            <a:pPr marL="342900"/>
            <a:r>
              <a:rPr lang="es-ES" dirty="0">
                <a:solidFill>
                  <a:srgbClr val="000000"/>
                </a:solidFill>
                <a:latin typeface="Calibri" panose="020F0502020204030204" pitchFamily="34" charset="0"/>
              </a:rPr>
              <a:t>{{algo}}</a:t>
            </a:r>
          </a:p>
          <a:p>
            <a:r>
              <a:rPr lang="es-ES" dirty="0">
                <a:solidFill>
                  <a:srgbClr val="000000"/>
                </a:solidFill>
                <a:latin typeface="Calibri" panose="020F0502020204030204" pitchFamily="34" charset="0"/>
              </a:rPr>
              <a:t>&lt;/div&gt;</a:t>
            </a:r>
            <a:endParaRPr lang="es-ES" dirty="0">
              <a:solidFill>
                <a:srgbClr val="000000"/>
              </a:solidFill>
              <a:effectLst/>
              <a:latin typeface="Calibri" panose="020F0502020204030204" pitchFamily="34" charset="0"/>
            </a:endParaRPr>
          </a:p>
        </p:txBody>
      </p:sp>
      <p:sp>
        <p:nvSpPr>
          <p:cNvPr id="10" name="Rectángulo 9"/>
          <p:cNvSpPr/>
          <p:nvPr/>
        </p:nvSpPr>
        <p:spPr>
          <a:xfrm>
            <a:off x="1654890" y="5008145"/>
            <a:ext cx="4963223" cy="1200329"/>
          </a:xfrm>
          <a:prstGeom prst="rect">
            <a:avLst/>
          </a:prstGeom>
        </p:spPr>
        <p:txBody>
          <a:bodyPr wrap="square">
            <a:spAutoFit/>
          </a:bodyPr>
          <a:lstStyle/>
          <a:p>
            <a:r>
              <a:rPr lang="es-ES" noProof="1">
                <a:solidFill>
                  <a:srgbClr val="000000"/>
                </a:solidFill>
                <a:latin typeface="Calibri" panose="020F0502020204030204" pitchFamily="34" charset="0"/>
              </a:rPr>
              <a:t>angular.module('pruebaApp', [])</a:t>
            </a:r>
          </a:p>
          <a:p>
            <a:r>
              <a:rPr lang="es-ES" noProof="1">
                <a:solidFill>
                  <a:srgbClr val="C00000"/>
                </a:solidFill>
                <a:latin typeface="Calibri" panose="020F0502020204030204" pitchFamily="34" charset="0"/>
              </a:rPr>
              <a:t>.</a:t>
            </a:r>
            <a:r>
              <a:rPr lang="es-ES" b="1" noProof="1">
                <a:solidFill>
                  <a:srgbClr val="C00000"/>
                </a:solidFill>
                <a:latin typeface="Calibri" panose="020F0502020204030204" pitchFamily="34" charset="0"/>
              </a:rPr>
              <a:t>controller('AppCtrl', ['$scope', function($scope){</a:t>
            </a:r>
            <a:endParaRPr lang="es-ES" noProof="1">
              <a:solidFill>
                <a:srgbClr val="C00000"/>
              </a:solidFill>
              <a:latin typeface="Calibri" panose="020F0502020204030204" pitchFamily="34" charset="0"/>
            </a:endParaRPr>
          </a:p>
          <a:p>
            <a:pPr marL="342900"/>
            <a:r>
              <a:rPr lang="es-ES" noProof="1">
                <a:solidFill>
                  <a:srgbClr val="000000"/>
                </a:solidFill>
                <a:latin typeface="Calibri" panose="020F0502020204030204" pitchFamily="34" charset="0"/>
              </a:rPr>
              <a:t>$scope.algo = "Hola Angular";</a:t>
            </a:r>
          </a:p>
          <a:p>
            <a:r>
              <a:rPr lang="es-ES" b="1" noProof="1">
                <a:solidFill>
                  <a:srgbClr val="C00000"/>
                </a:solidFill>
                <a:latin typeface="Calibri" panose="020F0502020204030204" pitchFamily="34" charset="0"/>
              </a:rPr>
              <a:t>}])</a:t>
            </a:r>
            <a:r>
              <a:rPr lang="es-ES" noProof="1">
                <a:solidFill>
                  <a:srgbClr val="000000"/>
                </a:solidFill>
                <a:latin typeface="Calibri" panose="020F0502020204030204" pitchFamily="34" charset="0"/>
              </a:rPr>
              <a:t>;</a:t>
            </a:r>
            <a:endParaRPr lang="es-ES" noProof="1">
              <a:solidFill>
                <a:srgbClr val="000000"/>
              </a:solidFill>
              <a:effectLst/>
              <a:latin typeface="Calibri" panose="020F0502020204030204" pitchFamily="34" charset="0"/>
            </a:endParaRPr>
          </a:p>
        </p:txBody>
      </p:sp>
      <p:sp>
        <p:nvSpPr>
          <p:cNvPr id="4" name="Rectángulo 3"/>
          <p:cNvSpPr/>
          <p:nvPr/>
        </p:nvSpPr>
        <p:spPr>
          <a:xfrm>
            <a:off x="1654890" y="3601365"/>
            <a:ext cx="4963223" cy="1200329"/>
          </a:xfrm>
          <a:prstGeom prst="rect">
            <a:avLst/>
          </a:prstGeom>
        </p:spPr>
        <p:txBody>
          <a:bodyPr wrap="square">
            <a:spAutoFit/>
          </a:bodyPr>
          <a:lstStyle/>
          <a:p>
            <a:r>
              <a:rPr lang="es-ES" noProof="1">
                <a:solidFill>
                  <a:srgbClr val="000000"/>
                </a:solidFill>
                <a:latin typeface="Calibri" panose="020F0502020204030204" pitchFamily="34" charset="0"/>
              </a:rPr>
              <a:t>angular.module('pruebaApp', [])</a:t>
            </a:r>
          </a:p>
          <a:p>
            <a:r>
              <a:rPr lang="es-ES" b="1" noProof="1">
                <a:solidFill>
                  <a:srgbClr val="C00000"/>
                </a:solidFill>
                <a:latin typeface="Calibri" panose="020F0502020204030204" pitchFamily="34" charset="0"/>
              </a:rPr>
              <a:t>.controller('AppCtrl', function($scope){</a:t>
            </a:r>
            <a:endParaRPr lang="es-ES" noProof="1">
              <a:solidFill>
                <a:srgbClr val="C00000"/>
              </a:solidFill>
              <a:latin typeface="Calibri" panose="020F0502020204030204" pitchFamily="34" charset="0"/>
            </a:endParaRPr>
          </a:p>
          <a:p>
            <a:pPr marL="342900"/>
            <a:r>
              <a:rPr lang="es-ES" noProof="1">
                <a:solidFill>
                  <a:srgbClr val="000000"/>
                </a:solidFill>
                <a:latin typeface="Calibri" panose="020F0502020204030204" pitchFamily="34" charset="0"/>
              </a:rPr>
              <a:t>$scope.algo = "Hola Angular";</a:t>
            </a:r>
          </a:p>
          <a:p>
            <a:r>
              <a:rPr lang="es-ES" b="1" noProof="1">
                <a:solidFill>
                  <a:srgbClr val="C00000"/>
                </a:solidFill>
                <a:latin typeface="Calibri" panose="020F0502020204030204" pitchFamily="34" charset="0"/>
              </a:rPr>
              <a:t>})</a:t>
            </a:r>
            <a:r>
              <a:rPr lang="es-ES" noProof="1">
                <a:solidFill>
                  <a:srgbClr val="000000"/>
                </a:solidFill>
                <a:latin typeface="Calibri" panose="020F0502020204030204" pitchFamily="34" charset="0"/>
              </a:rPr>
              <a:t>;</a:t>
            </a:r>
            <a:endParaRPr lang="es-ES" noProof="1">
              <a:solidFill>
                <a:srgbClr val="000000"/>
              </a:solidFill>
              <a:effectLst/>
              <a:latin typeface="Calibri" panose="020F0502020204030204" pitchFamily="34" charset="0"/>
            </a:endParaRPr>
          </a:p>
        </p:txBody>
      </p:sp>
      <p:sp>
        <p:nvSpPr>
          <p:cNvPr id="5" name="CuadroTexto 4"/>
          <p:cNvSpPr txBox="1"/>
          <p:nvPr/>
        </p:nvSpPr>
        <p:spPr>
          <a:xfrm>
            <a:off x="6322752" y="3707441"/>
            <a:ext cx="2161796" cy="1477328"/>
          </a:xfrm>
          <a:prstGeom prst="rect">
            <a:avLst/>
          </a:prstGeom>
          <a:noFill/>
        </p:spPr>
        <p:txBody>
          <a:bodyPr wrap="square" rtlCol="0">
            <a:spAutoFit/>
          </a:bodyPr>
          <a:lstStyle/>
          <a:p>
            <a:r>
              <a:rPr lang="es-ES" dirty="0"/>
              <a:t>La inclusión de las dependencias en un </a:t>
            </a:r>
            <a:r>
              <a:rPr lang="en-US" i="1" dirty="0"/>
              <a:t>array</a:t>
            </a:r>
            <a:r>
              <a:rPr lang="es-ES" dirty="0"/>
              <a:t> evita los problemas en caso de minimificación.</a:t>
            </a:r>
          </a:p>
        </p:txBody>
      </p:sp>
      <p:cxnSp>
        <p:nvCxnSpPr>
          <p:cNvPr id="11" name="Conector recto de flecha 10"/>
          <p:cNvCxnSpPr>
            <a:stCxn id="5" idx="1"/>
          </p:cNvCxnSpPr>
          <p:nvPr/>
        </p:nvCxnSpPr>
        <p:spPr>
          <a:xfrm flipH="1">
            <a:off x="5240740" y="4446105"/>
            <a:ext cx="1082012" cy="84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304172" y="1148921"/>
            <a:ext cx="3994299" cy="369332"/>
          </a:xfrm>
          <a:prstGeom prst="rect">
            <a:avLst/>
          </a:prstGeom>
        </p:spPr>
        <p:txBody>
          <a:bodyPr wrap="none">
            <a:spAutoFit/>
          </a:bodyPr>
          <a:lstStyle/>
          <a:p>
            <a:r>
              <a:rPr lang="es-ES" dirty="0"/>
              <a:t>Basada en la inyección de dependencias</a:t>
            </a:r>
          </a:p>
        </p:txBody>
      </p:sp>
    </p:spTree>
    <p:extLst>
      <p:ext uri="{BB962C8B-B14F-4D97-AF65-F5344CB8AC3E}">
        <p14:creationId xmlns:p14="http://schemas.microsoft.com/office/powerpoint/2010/main" val="1357100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Creación del controlador (2)</a:t>
            </a:r>
          </a:p>
        </p:txBody>
      </p:sp>
      <p:sp>
        <p:nvSpPr>
          <p:cNvPr id="6" name="CuadroTexto 5"/>
          <p:cNvSpPr txBox="1"/>
          <p:nvPr/>
        </p:nvSpPr>
        <p:spPr>
          <a:xfrm>
            <a:off x="996286" y="1310185"/>
            <a:ext cx="6701051" cy="646331"/>
          </a:xfrm>
          <a:prstGeom prst="rect">
            <a:avLst/>
          </a:prstGeom>
          <a:noFill/>
        </p:spPr>
        <p:txBody>
          <a:bodyPr wrap="square" rtlCol="0">
            <a:spAutoFit/>
          </a:bodyPr>
          <a:lstStyle/>
          <a:p>
            <a:r>
              <a:rPr lang="es-ES" dirty="0"/>
              <a:t>Alternativamente, el controlador puede utilizar propiedades y métodos de instancia, evitándose la inyección de dependencias</a:t>
            </a:r>
          </a:p>
        </p:txBody>
      </p:sp>
      <p:sp>
        <p:nvSpPr>
          <p:cNvPr id="8" name="Rectángulo 7"/>
          <p:cNvSpPr/>
          <p:nvPr/>
        </p:nvSpPr>
        <p:spPr>
          <a:xfrm>
            <a:off x="1627594" y="2179639"/>
            <a:ext cx="4963223" cy="1200329"/>
          </a:xfrm>
          <a:prstGeom prst="rect">
            <a:avLst/>
          </a:prstGeom>
        </p:spPr>
        <p:txBody>
          <a:bodyPr wrap="square">
            <a:spAutoFit/>
          </a:bodyPr>
          <a:lstStyle/>
          <a:p>
            <a:r>
              <a:rPr lang="es-ES" noProof="1">
                <a:solidFill>
                  <a:srgbClr val="000000"/>
                </a:solidFill>
                <a:latin typeface="Calibri" panose="020F0502020204030204" pitchFamily="34" charset="0"/>
              </a:rPr>
              <a:t>angular.module('pruebaApp', [])</a:t>
            </a:r>
          </a:p>
          <a:p>
            <a:r>
              <a:rPr lang="es-ES" b="1" noProof="1">
                <a:solidFill>
                  <a:srgbClr val="C00000"/>
                </a:solidFill>
                <a:latin typeface="Calibri" panose="020F0502020204030204" pitchFamily="34" charset="0"/>
              </a:rPr>
              <a:t>.controller('AppCtrl', function(){</a:t>
            </a:r>
            <a:endParaRPr lang="es-ES" noProof="1">
              <a:solidFill>
                <a:srgbClr val="C00000"/>
              </a:solidFill>
              <a:latin typeface="Calibri" panose="020F0502020204030204" pitchFamily="34" charset="0"/>
            </a:endParaRPr>
          </a:p>
          <a:p>
            <a:pPr marL="342900"/>
            <a:r>
              <a:rPr lang="es-ES" noProof="1">
                <a:solidFill>
                  <a:srgbClr val="000000"/>
                </a:solidFill>
                <a:latin typeface="Calibri" panose="020F0502020204030204" pitchFamily="34" charset="0"/>
              </a:rPr>
              <a:t>this.algo = "Hola Angular";</a:t>
            </a:r>
          </a:p>
          <a:p>
            <a:r>
              <a:rPr lang="es-ES" b="1" noProof="1">
                <a:solidFill>
                  <a:srgbClr val="C00000"/>
                </a:solidFill>
                <a:latin typeface="Calibri" panose="020F0502020204030204" pitchFamily="34" charset="0"/>
              </a:rPr>
              <a:t>})</a:t>
            </a:r>
            <a:r>
              <a:rPr lang="es-ES" noProof="1">
                <a:solidFill>
                  <a:srgbClr val="000000"/>
                </a:solidFill>
                <a:latin typeface="Calibri" panose="020F0502020204030204" pitchFamily="34" charset="0"/>
              </a:rPr>
              <a:t>;</a:t>
            </a:r>
            <a:endParaRPr lang="es-ES" noProof="1">
              <a:solidFill>
                <a:srgbClr val="000000"/>
              </a:solidFill>
              <a:effectLst/>
              <a:latin typeface="Calibri" panose="020F0502020204030204" pitchFamily="34" charset="0"/>
            </a:endParaRPr>
          </a:p>
        </p:txBody>
      </p:sp>
      <p:sp>
        <p:nvSpPr>
          <p:cNvPr id="9" name="Rectángulo 8"/>
          <p:cNvSpPr/>
          <p:nvPr/>
        </p:nvSpPr>
        <p:spPr>
          <a:xfrm>
            <a:off x="1627594" y="4622167"/>
            <a:ext cx="5769491" cy="923330"/>
          </a:xfrm>
          <a:prstGeom prst="rect">
            <a:avLst/>
          </a:prstGeom>
        </p:spPr>
        <p:txBody>
          <a:bodyPr wrap="square">
            <a:spAutoFit/>
          </a:bodyPr>
          <a:lstStyle/>
          <a:p>
            <a:r>
              <a:rPr lang="es-ES" noProof="1">
                <a:solidFill>
                  <a:srgbClr val="000000"/>
                </a:solidFill>
                <a:latin typeface="Calibri" panose="020F0502020204030204" pitchFamily="34" charset="0"/>
              </a:rPr>
              <a:t>&lt;div </a:t>
            </a:r>
            <a:r>
              <a:rPr lang="es-ES" b="1" noProof="1">
                <a:solidFill>
                  <a:srgbClr val="000000"/>
                </a:solidFill>
                <a:latin typeface="Calibri" panose="020F0502020204030204" pitchFamily="34" charset="0"/>
              </a:rPr>
              <a:t>ng-app</a:t>
            </a:r>
            <a:r>
              <a:rPr lang="es-ES" noProof="1">
                <a:solidFill>
                  <a:srgbClr val="000000"/>
                </a:solidFill>
                <a:latin typeface="Calibri" panose="020F0502020204030204" pitchFamily="34" charset="0"/>
              </a:rPr>
              <a:t>="pruebaApp" </a:t>
            </a:r>
            <a:r>
              <a:rPr lang="es-ES" b="1" noProof="1">
                <a:solidFill>
                  <a:srgbClr val="000000"/>
                </a:solidFill>
                <a:latin typeface="Calibri" panose="020F0502020204030204" pitchFamily="34" charset="0"/>
              </a:rPr>
              <a:t>ng-controller</a:t>
            </a:r>
            <a:r>
              <a:rPr lang="es-ES" noProof="1">
                <a:solidFill>
                  <a:srgbClr val="000000"/>
                </a:solidFill>
                <a:latin typeface="Calibri" panose="020F0502020204030204" pitchFamily="34" charset="0"/>
              </a:rPr>
              <a:t>="AppCtrl </a:t>
            </a:r>
            <a:r>
              <a:rPr lang="es-ES" b="1" noProof="1">
                <a:solidFill>
                  <a:srgbClr val="C00000"/>
                </a:solidFill>
                <a:latin typeface="Calibri" panose="020F0502020204030204" pitchFamily="34" charset="0"/>
              </a:rPr>
              <a:t>as</a:t>
            </a:r>
            <a:r>
              <a:rPr lang="es-ES" noProof="1">
                <a:solidFill>
                  <a:srgbClr val="C00000"/>
                </a:solidFill>
                <a:latin typeface="Calibri" panose="020F0502020204030204" pitchFamily="34" charset="0"/>
              </a:rPr>
              <a:t> </a:t>
            </a:r>
            <a:r>
              <a:rPr lang="es-ES" noProof="1">
                <a:solidFill>
                  <a:srgbClr val="000000"/>
                </a:solidFill>
                <a:latin typeface="Calibri" panose="020F0502020204030204" pitchFamily="34" charset="0"/>
              </a:rPr>
              <a:t>$ctrl"&gt;</a:t>
            </a:r>
          </a:p>
          <a:p>
            <a:pPr marL="342900" marR="0">
              <a:spcBef>
                <a:spcPts val="0"/>
              </a:spcBef>
              <a:spcAft>
                <a:spcPts val="0"/>
              </a:spcAft>
            </a:pPr>
            <a:r>
              <a:rPr lang="es-ES" noProof="1">
                <a:solidFill>
                  <a:srgbClr val="000000"/>
                </a:solidFill>
                <a:latin typeface="Calibri" panose="020F0502020204030204" pitchFamily="34" charset="0"/>
              </a:rPr>
              <a:t>{{vm.algo}}</a:t>
            </a:r>
          </a:p>
          <a:p>
            <a:r>
              <a:rPr lang="es-ES" noProof="1">
                <a:solidFill>
                  <a:srgbClr val="000000"/>
                </a:solidFill>
                <a:latin typeface="Calibri" panose="020F0502020204030204" pitchFamily="34" charset="0"/>
              </a:rPr>
              <a:t>&lt;/div&gt;</a:t>
            </a:r>
            <a:endParaRPr lang="es-ES" noProof="1">
              <a:solidFill>
                <a:srgbClr val="000000"/>
              </a:solidFill>
              <a:effectLst/>
              <a:latin typeface="Calibri" panose="020F0502020204030204" pitchFamily="34" charset="0"/>
            </a:endParaRPr>
          </a:p>
        </p:txBody>
      </p:sp>
      <p:sp>
        <p:nvSpPr>
          <p:cNvPr id="10" name="CuadroTexto 9"/>
          <p:cNvSpPr txBox="1"/>
          <p:nvPr/>
        </p:nvSpPr>
        <p:spPr>
          <a:xfrm>
            <a:off x="996286" y="3498544"/>
            <a:ext cx="6400799" cy="923330"/>
          </a:xfrm>
          <a:prstGeom prst="rect">
            <a:avLst/>
          </a:prstGeom>
          <a:noFill/>
        </p:spPr>
        <p:txBody>
          <a:bodyPr wrap="square" rtlCol="0">
            <a:spAutoFit/>
          </a:bodyPr>
          <a:lstStyle/>
          <a:p>
            <a:r>
              <a:rPr lang="es-ES" dirty="0"/>
              <a:t>En ese caso, varía la directiva, que emplea la palabra clave </a:t>
            </a:r>
            <a:r>
              <a:rPr lang="es-ES" b="1" dirty="0"/>
              <a:t>as</a:t>
            </a:r>
            <a:r>
              <a:rPr lang="es-ES" dirty="0"/>
              <a:t> para exponer a la vista la instancia de la función constructora correspondiente al controlador</a:t>
            </a:r>
          </a:p>
        </p:txBody>
      </p:sp>
      <p:sp>
        <p:nvSpPr>
          <p:cNvPr id="11" name="CuadroTexto 10"/>
          <p:cNvSpPr txBox="1"/>
          <p:nvPr/>
        </p:nvSpPr>
        <p:spPr>
          <a:xfrm>
            <a:off x="3327816" y="5422624"/>
            <a:ext cx="4369521" cy="646331"/>
          </a:xfrm>
          <a:prstGeom prst="rect">
            <a:avLst/>
          </a:prstGeom>
          <a:noFill/>
        </p:spPr>
        <p:txBody>
          <a:bodyPr wrap="square" rtlCol="0">
            <a:spAutoFit/>
          </a:bodyPr>
          <a:lstStyle/>
          <a:p>
            <a:r>
              <a:rPr lang="es-ES" dirty="0"/>
              <a:t>algunos autores utilizan </a:t>
            </a:r>
            <a:r>
              <a:rPr lang="es-ES" noProof="1"/>
              <a:t>vm</a:t>
            </a:r>
            <a:r>
              <a:rPr lang="es-ES" dirty="0"/>
              <a:t>, por </a:t>
            </a:r>
            <a:r>
              <a:rPr lang="en-US" i="1" dirty="0"/>
              <a:t>view-model</a:t>
            </a:r>
          </a:p>
          <a:p>
            <a:r>
              <a:rPr lang="es-ES" dirty="0"/>
              <a:t>A partir de 1.5 suele usarse $</a:t>
            </a:r>
            <a:r>
              <a:rPr lang="es-ES" dirty="0" err="1"/>
              <a:t>ctrl</a:t>
            </a:r>
            <a:endParaRPr lang="es-ES" dirty="0"/>
          </a:p>
        </p:txBody>
      </p:sp>
    </p:spTree>
    <p:extLst>
      <p:ext uri="{BB962C8B-B14F-4D97-AF65-F5344CB8AC3E}">
        <p14:creationId xmlns:p14="http://schemas.microsoft.com/office/powerpoint/2010/main" val="2313024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Ejemplo de </a:t>
            </a:r>
            <a:r>
              <a:rPr lang="en-US" dirty="0"/>
              <a:t>controller</a:t>
            </a:r>
            <a:r>
              <a:rPr lang="es-ES" dirty="0"/>
              <a:t>: Acumulador</a:t>
            </a:r>
          </a:p>
        </p:txBody>
      </p:sp>
      <p:pic>
        <p:nvPicPr>
          <p:cNvPr id="4" name="Imagen 3"/>
          <p:cNvPicPr>
            <a:picLocks noChangeAspect="1"/>
          </p:cNvPicPr>
          <p:nvPr/>
        </p:nvPicPr>
        <p:blipFill>
          <a:blip r:embed="rId2"/>
          <a:stretch>
            <a:fillRect/>
          </a:stretch>
        </p:blipFill>
        <p:spPr>
          <a:xfrm>
            <a:off x="3002868" y="1751764"/>
            <a:ext cx="5357182" cy="3787644"/>
          </a:xfrm>
          <a:prstGeom prst="rect">
            <a:avLst/>
          </a:prstGeom>
        </p:spPr>
      </p:pic>
      <p:sp>
        <p:nvSpPr>
          <p:cNvPr id="5" name="CuadroTexto 4"/>
          <p:cNvSpPr txBox="1"/>
          <p:nvPr/>
        </p:nvSpPr>
        <p:spPr>
          <a:xfrm>
            <a:off x="628650" y="1895061"/>
            <a:ext cx="2207315" cy="2031325"/>
          </a:xfrm>
          <a:prstGeom prst="rect">
            <a:avLst/>
          </a:prstGeom>
          <a:noFill/>
        </p:spPr>
        <p:txBody>
          <a:bodyPr wrap="square" rtlCol="0">
            <a:spAutoFit/>
          </a:bodyPr>
          <a:lstStyle/>
          <a:p>
            <a:r>
              <a:rPr lang="es-ES" dirty="0"/>
              <a:t>Utilizando el valor de incremento indicado, aumentamos o reducimos el valor inicial, reflejando el resultado en la parte inferior.</a:t>
            </a:r>
          </a:p>
        </p:txBody>
      </p:sp>
      <p:sp>
        <p:nvSpPr>
          <p:cNvPr id="6" name="CuadroTexto 5"/>
          <p:cNvSpPr txBox="1"/>
          <p:nvPr/>
        </p:nvSpPr>
        <p:spPr>
          <a:xfrm>
            <a:off x="628649" y="4062080"/>
            <a:ext cx="2207315" cy="1477328"/>
          </a:xfrm>
          <a:prstGeom prst="rect">
            <a:avLst/>
          </a:prstGeom>
          <a:noFill/>
        </p:spPr>
        <p:txBody>
          <a:bodyPr wrap="square" rtlCol="0">
            <a:spAutoFit/>
          </a:bodyPr>
          <a:lstStyle/>
          <a:p>
            <a:r>
              <a:rPr lang="es-ES" dirty="0"/>
              <a:t>Comprobamos la creación del </a:t>
            </a:r>
            <a:r>
              <a:rPr lang="en-US" i="1" dirty="0"/>
              <a:t>controller</a:t>
            </a:r>
            <a:r>
              <a:rPr lang="es-ES" dirty="0"/>
              <a:t> con y sin inyección de dependencias</a:t>
            </a:r>
          </a:p>
        </p:txBody>
      </p:sp>
    </p:spTree>
    <p:extLst>
      <p:ext uri="{BB962C8B-B14F-4D97-AF65-F5344CB8AC3E}">
        <p14:creationId xmlns:p14="http://schemas.microsoft.com/office/powerpoint/2010/main" val="1121261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Orígenes y desarrollo</a:t>
            </a:r>
          </a:p>
        </p:txBody>
      </p:sp>
      <p:pic>
        <p:nvPicPr>
          <p:cNvPr id="1026" name="Picture 2" descr="Texto alternativo generado por el equipo:&#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498" y="1760112"/>
            <a:ext cx="2063025" cy="20630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exto alternativo generado por el equipo:&#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269" y="3817992"/>
            <a:ext cx="2076779" cy="207677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801099" y="5741467"/>
            <a:ext cx="145212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eaLnBrk="0" fontAlgn="base" hangingPunct="0">
              <a:spcBef>
                <a:spcPct val="0"/>
              </a:spcBef>
              <a:spcAft>
                <a:spcPct val="0"/>
              </a:spcAft>
            </a:pPr>
            <a:r>
              <a:rPr lang="en-US" altLang="es-ES" noProof="1">
                <a:solidFill>
                  <a:srgbClr val="000000"/>
                </a:solidFill>
                <a:latin typeface="Calibri" panose="020F0502020204030204" pitchFamily="34" charset="0"/>
              </a:rPr>
              <a:t>Adam Abrons</a:t>
            </a:r>
          </a:p>
        </p:txBody>
      </p:sp>
      <p:sp>
        <p:nvSpPr>
          <p:cNvPr id="6" name="Rectángulo 5"/>
          <p:cNvSpPr/>
          <p:nvPr/>
        </p:nvSpPr>
        <p:spPr>
          <a:xfrm>
            <a:off x="6801099" y="1492745"/>
            <a:ext cx="14570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eaLnBrk="0" fontAlgn="base" hangingPunct="0">
              <a:spcBef>
                <a:spcPct val="0"/>
              </a:spcBef>
              <a:spcAft>
                <a:spcPct val="0"/>
              </a:spcAft>
            </a:pPr>
            <a:r>
              <a:rPr lang="en-US" altLang="es-ES" noProof="1">
                <a:solidFill>
                  <a:srgbClr val="000000"/>
                </a:solidFill>
                <a:latin typeface="Calibri" panose="020F0502020204030204" pitchFamily="34" charset="0"/>
              </a:rPr>
              <a:t>Misko Hevery</a:t>
            </a:r>
          </a:p>
        </p:txBody>
      </p:sp>
      <p:sp>
        <p:nvSpPr>
          <p:cNvPr id="9" name="Rectángulo 8"/>
          <p:cNvSpPr/>
          <p:nvPr/>
        </p:nvSpPr>
        <p:spPr>
          <a:xfrm>
            <a:off x="628650" y="1379132"/>
            <a:ext cx="5423338" cy="2031325"/>
          </a:xfrm>
          <a:prstGeom prst="rect">
            <a:avLst/>
          </a:prstGeom>
        </p:spPr>
        <p:txBody>
          <a:bodyPr wrap="square">
            <a:spAutoFit/>
          </a:bodyPr>
          <a:lstStyle/>
          <a:p>
            <a:pPr marL="628650" indent="-285750" fontAlgn="ctr">
              <a:buFont typeface="Arial" panose="020B0604020202020204" pitchFamily="34" charset="0"/>
              <a:buChar char="•"/>
            </a:pPr>
            <a:endParaRPr lang="es-ES"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proyecto de</a:t>
            </a:r>
            <a:r>
              <a:rPr lang="es-ES" b="1" dirty="0">
                <a:solidFill>
                  <a:srgbClr val="000000"/>
                </a:solidFill>
                <a:latin typeface="Calibri" panose="020F0502020204030204" pitchFamily="34" charset="0"/>
              </a:rPr>
              <a:t> código abierto</a:t>
            </a:r>
            <a:r>
              <a:rPr lang="es-ES" dirty="0">
                <a:solidFill>
                  <a:srgbClr val="000000"/>
                </a:solidFill>
                <a:latin typeface="Calibri" panose="020F0502020204030204" pitchFamily="34" charset="0"/>
              </a:rPr>
              <a:t>, realizado íntegramente en JavaScript</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creado en  </a:t>
            </a:r>
            <a:r>
              <a:rPr lang="es-ES" b="1" dirty="0">
                <a:solidFill>
                  <a:srgbClr val="000000"/>
                </a:solidFill>
                <a:latin typeface="Calibri" panose="020F0502020204030204" pitchFamily="34" charset="0"/>
              </a:rPr>
              <a:t>2009</a:t>
            </a:r>
            <a:r>
              <a:rPr lang="es-ES" dirty="0">
                <a:solidFill>
                  <a:srgbClr val="000000"/>
                </a:solidFill>
                <a:latin typeface="Calibri" panose="020F0502020204030204" pitchFamily="34" charset="0"/>
              </a:rPr>
              <a:t>,  por</a:t>
            </a:r>
            <a:br>
              <a:rPr lang="es-ES" dirty="0">
                <a:solidFill>
                  <a:srgbClr val="000000"/>
                </a:solidFill>
                <a:latin typeface="Calibri" panose="020F0502020204030204" pitchFamily="34" charset="0"/>
              </a:rPr>
            </a:br>
            <a:r>
              <a:rPr lang="bin-NG" dirty="0">
                <a:solidFill>
                  <a:srgbClr val="000000"/>
                </a:solidFill>
                <a:latin typeface="Calibri" panose="020F0502020204030204" pitchFamily="34" charset="0"/>
              </a:rPr>
              <a:t>Misko Hevery</a:t>
            </a:r>
            <a:r>
              <a:rPr lang="es-ES" dirty="0">
                <a:solidFill>
                  <a:srgbClr val="000000"/>
                </a:solidFill>
                <a:latin typeface="Calibri" panose="020F0502020204030204" pitchFamily="34" charset="0"/>
              </a:rPr>
              <a:t> de </a:t>
            </a:r>
            <a:r>
              <a:rPr lang="en-US" i="1" dirty="0">
                <a:solidFill>
                  <a:srgbClr val="000000"/>
                </a:solidFill>
                <a:latin typeface="Calibri" panose="020F0502020204030204" pitchFamily="34" charset="0"/>
              </a:rPr>
              <a:t>Brat Tech LLC</a:t>
            </a:r>
            <a:r>
              <a:rPr lang="es-ES" dirty="0">
                <a:solidFill>
                  <a:srgbClr val="000000"/>
                </a:solidFill>
                <a:latin typeface="Calibri" panose="020F0502020204030204" pitchFamily="34" charset="0"/>
              </a:rPr>
              <a:t> y </a:t>
            </a:r>
            <a:r>
              <a:rPr lang="bin-NG" dirty="0">
                <a:solidFill>
                  <a:srgbClr val="000000"/>
                </a:solidFill>
                <a:latin typeface="Calibri" panose="020F0502020204030204" pitchFamily="34" charset="0"/>
              </a:rPr>
              <a:t>Adam Abrons</a:t>
            </a:r>
            <a:endParaRPr lang="es-ES"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está mantenido por </a:t>
            </a:r>
            <a:r>
              <a:rPr lang="es-ES" b="1" dirty="0">
                <a:solidFill>
                  <a:srgbClr val="000000"/>
                </a:solidFill>
                <a:latin typeface="Calibri" panose="020F0502020204030204" pitchFamily="34" charset="0"/>
              </a:rPr>
              <a:t>Google</a:t>
            </a:r>
            <a:r>
              <a:rPr lang="es-ES" dirty="0">
                <a:solidFill>
                  <a:srgbClr val="000000"/>
                </a:solidFill>
                <a:latin typeface="Calibri" panose="020F0502020204030204" pitchFamily="34" charset="0"/>
              </a:rPr>
              <a:t> y junto con una amplia y creciente </a:t>
            </a:r>
            <a:r>
              <a:rPr lang="es-ES" b="1" dirty="0">
                <a:solidFill>
                  <a:srgbClr val="000000"/>
                </a:solidFill>
                <a:latin typeface="Calibri" panose="020F0502020204030204" pitchFamily="34" charset="0"/>
              </a:rPr>
              <a:t>comunidad</a:t>
            </a:r>
            <a:r>
              <a:rPr lang="es-ES" dirty="0">
                <a:solidFill>
                  <a:srgbClr val="000000"/>
                </a:solidFill>
                <a:latin typeface="Calibri" panose="020F0502020204030204" pitchFamily="34" charset="0"/>
              </a:rPr>
              <a:t>. </a:t>
            </a:r>
          </a:p>
        </p:txBody>
      </p:sp>
      <p:sp>
        <p:nvSpPr>
          <p:cNvPr id="10" name="Rectángulo 9"/>
          <p:cNvSpPr/>
          <p:nvPr/>
        </p:nvSpPr>
        <p:spPr>
          <a:xfrm>
            <a:off x="628650" y="3823137"/>
            <a:ext cx="4572001" cy="1754326"/>
          </a:xfrm>
          <a:prstGeom prst="rect">
            <a:avLst/>
          </a:prstGeom>
        </p:spPr>
        <p:txBody>
          <a:bodyPr>
            <a:spAutoFit/>
          </a:bodyPr>
          <a:lstStyle/>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puede coexistir con </a:t>
            </a:r>
            <a:r>
              <a:rPr lang="es-ES" b="1" dirty="0">
                <a:solidFill>
                  <a:srgbClr val="000000"/>
                </a:solidFill>
                <a:latin typeface="Calibri" panose="020F0502020204030204" pitchFamily="34" charset="0"/>
              </a:rPr>
              <a:t>otros </a:t>
            </a:r>
            <a:r>
              <a:rPr lang="en-US" b="1" i="1" dirty="0">
                <a:solidFill>
                  <a:srgbClr val="000000"/>
                </a:solidFill>
                <a:latin typeface="Calibri" panose="020F0502020204030204" pitchFamily="34" charset="0"/>
              </a:rPr>
              <a:t>frameworks</a:t>
            </a:r>
            <a:r>
              <a:rPr lang="es-ES" b="1" dirty="0">
                <a:solidFill>
                  <a:srgbClr val="000000"/>
                </a:solidFill>
                <a:latin typeface="Calibri" panose="020F0502020204030204" pitchFamily="34" charset="0"/>
              </a:rPr>
              <a:t> </a:t>
            </a:r>
            <a:r>
              <a:rPr lang="es-ES" dirty="0">
                <a:solidFill>
                  <a:srgbClr val="000000"/>
                </a:solidFill>
                <a:latin typeface="Calibri" panose="020F0502020204030204" pitchFamily="34" charset="0"/>
              </a:rPr>
              <a:t>(e.g JQuery, Bootstrap)</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se ha hecho muy popular desde finales de 2012 hasta ahora, especialmente en asociación con otras tecnologías, dando lugar a </a:t>
            </a:r>
            <a:r>
              <a:rPr lang="es-ES" b="1" dirty="0">
                <a:solidFill>
                  <a:srgbClr val="000000"/>
                </a:solidFill>
                <a:latin typeface="Calibri" panose="020F0502020204030204" pitchFamily="34" charset="0"/>
              </a:rPr>
              <a:t>MEAN</a:t>
            </a:r>
          </a:p>
        </p:txBody>
      </p:sp>
    </p:spTree>
    <p:extLst>
      <p:ext uri="{BB962C8B-B14F-4D97-AF65-F5344CB8AC3E}">
        <p14:creationId xmlns:p14="http://schemas.microsoft.com/office/powerpoint/2010/main" val="1792218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Creación del controlador en ES6</a:t>
            </a:r>
          </a:p>
        </p:txBody>
      </p:sp>
      <p:sp>
        <p:nvSpPr>
          <p:cNvPr id="6" name="CuadroTexto 5"/>
          <p:cNvSpPr txBox="1"/>
          <p:nvPr/>
        </p:nvSpPr>
        <p:spPr>
          <a:xfrm>
            <a:off x="996286" y="1310185"/>
            <a:ext cx="6701051" cy="646331"/>
          </a:xfrm>
          <a:prstGeom prst="rect">
            <a:avLst/>
          </a:prstGeom>
          <a:noFill/>
        </p:spPr>
        <p:txBody>
          <a:bodyPr wrap="square" rtlCol="0">
            <a:spAutoFit/>
          </a:bodyPr>
          <a:lstStyle/>
          <a:p>
            <a:r>
              <a:rPr lang="es-ES" dirty="0"/>
              <a:t>El controlador basado en propiedades y métodos de instancia, (sin inyección de dependencias) puede reescribirse con el formato de ES6</a:t>
            </a:r>
          </a:p>
        </p:txBody>
      </p:sp>
      <p:sp>
        <p:nvSpPr>
          <p:cNvPr id="8" name="Rectángulo 7"/>
          <p:cNvSpPr/>
          <p:nvPr/>
        </p:nvSpPr>
        <p:spPr>
          <a:xfrm>
            <a:off x="1732526" y="2263400"/>
            <a:ext cx="4963223" cy="2585323"/>
          </a:xfrm>
          <a:prstGeom prst="rect">
            <a:avLst/>
          </a:prstGeom>
        </p:spPr>
        <p:txBody>
          <a:bodyPr wrap="square">
            <a:spAutoFit/>
          </a:bodyPr>
          <a:lstStyle/>
          <a:p>
            <a:r>
              <a:rPr lang="es-ES" b="1" noProof="1">
                <a:solidFill>
                  <a:srgbClr val="C00000"/>
                </a:solidFill>
                <a:latin typeface="Calibri" panose="020F0502020204030204" pitchFamily="34" charset="0"/>
              </a:rPr>
              <a:t>Class AppCtrl{</a:t>
            </a:r>
            <a:endParaRPr lang="es-ES" noProof="1">
              <a:solidFill>
                <a:srgbClr val="C00000"/>
              </a:solidFill>
              <a:latin typeface="Calibri" panose="020F0502020204030204" pitchFamily="34" charset="0"/>
            </a:endParaRPr>
          </a:p>
          <a:p>
            <a:pPr marL="342900"/>
            <a:r>
              <a:rPr lang="es-ES" noProof="1">
                <a:solidFill>
                  <a:srgbClr val="000000"/>
                </a:solidFill>
                <a:latin typeface="Calibri" panose="020F0502020204030204" pitchFamily="34" charset="0"/>
              </a:rPr>
              <a:t>constructor () {}</a:t>
            </a:r>
          </a:p>
          <a:p>
            <a:pPr marL="342900"/>
            <a:r>
              <a:rPr lang="es-ES" noProof="1">
                <a:solidFill>
                  <a:srgbClr val="000000"/>
                </a:solidFill>
                <a:latin typeface="Calibri" panose="020F0502020204030204" pitchFamily="34" charset="0"/>
              </a:rPr>
              <a:t>$onInit () {</a:t>
            </a:r>
          </a:p>
          <a:p>
            <a:pPr marL="342900"/>
            <a:r>
              <a:rPr lang="es-ES" noProof="1">
                <a:solidFill>
                  <a:srgbClr val="000000"/>
                </a:solidFill>
                <a:latin typeface="Calibri" panose="020F0502020204030204" pitchFamily="34" charset="0"/>
              </a:rPr>
              <a:t>	this.algo = "Hola Angular"; </a:t>
            </a:r>
          </a:p>
          <a:p>
            <a:pPr marL="342900"/>
            <a:r>
              <a:rPr lang="es-ES" noProof="1">
                <a:solidFill>
                  <a:srgbClr val="000000"/>
                </a:solidFill>
                <a:latin typeface="Calibri" panose="020F0502020204030204" pitchFamily="34" charset="0"/>
              </a:rPr>
              <a:t>}</a:t>
            </a:r>
          </a:p>
          <a:p>
            <a:r>
              <a:rPr lang="es-ES" b="1" noProof="1">
                <a:solidFill>
                  <a:srgbClr val="C00000"/>
                </a:solidFill>
                <a:latin typeface="Calibri" panose="020F0502020204030204" pitchFamily="34" charset="0"/>
              </a:rPr>
              <a:t>}</a:t>
            </a:r>
            <a:r>
              <a:rPr lang="es-ES" noProof="1">
                <a:solidFill>
                  <a:srgbClr val="000000"/>
                </a:solidFill>
                <a:latin typeface="Calibri" panose="020F0502020204030204" pitchFamily="34" charset="0"/>
              </a:rPr>
              <a:t>;</a:t>
            </a:r>
          </a:p>
          <a:p>
            <a:endParaRPr lang="es-ES" noProof="1">
              <a:solidFill>
                <a:srgbClr val="000000"/>
              </a:solidFill>
              <a:latin typeface="Calibri" panose="020F0502020204030204" pitchFamily="34" charset="0"/>
            </a:endParaRPr>
          </a:p>
          <a:p>
            <a:r>
              <a:rPr lang="es-ES" noProof="1">
                <a:solidFill>
                  <a:srgbClr val="000000"/>
                </a:solidFill>
                <a:latin typeface="Calibri" panose="020F0502020204030204" pitchFamily="34" charset="0"/>
              </a:rPr>
              <a:t>angular.module('pruebaApp', [])</a:t>
            </a:r>
          </a:p>
          <a:p>
            <a:r>
              <a:rPr lang="es-ES" b="1" noProof="1">
                <a:solidFill>
                  <a:srgbClr val="C00000"/>
                </a:solidFill>
                <a:latin typeface="Calibri" panose="020F0502020204030204" pitchFamily="34" charset="0"/>
              </a:rPr>
              <a:t>.controller('AppCtrl', AppCtrl)</a:t>
            </a:r>
            <a:r>
              <a:rPr lang="es-ES" noProof="1">
                <a:solidFill>
                  <a:srgbClr val="000000"/>
                </a:solidFill>
                <a:latin typeface="Calibri" panose="020F0502020204030204" pitchFamily="34" charset="0"/>
              </a:rPr>
              <a:t>;</a:t>
            </a:r>
            <a:endParaRPr lang="es-ES" noProof="1">
              <a:solidFill>
                <a:srgbClr val="000000"/>
              </a:solidFill>
              <a:effectLst/>
              <a:latin typeface="Calibri" panose="020F0502020204030204" pitchFamily="34" charset="0"/>
            </a:endParaRPr>
          </a:p>
        </p:txBody>
      </p:sp>
      <p:sp>
        <p:nvSpPr>
          <p:cNvPr id="9" name="Rectángulo 8"/>
          <p:cNvSpPr/>
          <p:nvPr/>
        </p:nvSpPr>
        <p:spPr>
          <a:xfrm>
            <a:off x="1627594" y="5266744"/>
            <a:ext cx="5769491" cy="923330"/>
          </a:xfrm>
          <a:prstGeom prst="rect">
            <a:avLst/>
          </a:prstGeom>
        </p:spPr>
        <p:txBody>
          <a:bodyPr wrap="square">
            <a:spAutoFit/>
          </a:bodyPr>
          <a:lstStyle/>
          <a:p>
            <a:r>
              <a:rPr lang="es-ES" noProof="1">
                <a:solidFill>
                  <a:srgbClr val="000000"/>
                </a:solidFill>
                <a:latin typeface="Calibri" panose="020F0502020204030204" pitchFamily="34" charset="0"/>
              </a:rPr>
              <a:t>&lt;div </a:t>
            </a:r>
            <a:r>
              <a:rPr lang="es-ES" b="1" noProof="1">
                <a:solidFill>
                  <a:srgbClr val="000000"/>
                </a:solidFill>
                <a:latin typeface="Calibri" panose="020F0502020204030204" pitchFamily="34" charset="0"/>
              </a:rPr>
              <a:t>ng-app</a:t>
            </a:r>
            <a:r>
              <a:rPr lang="es-ES" noProof="1">
                <a:solidFill>
                  <a:srgbClr val="000000"/>
                </a:solidFill>
                <a:latin typeface="Calibri" panose="020F0502020204030204" pitchFamily="34" charset="0"/>
              </a:rPr>
              <a:t>="pruebaApp" </a:t>
            </a:r>
            <a:r>
              <a:rPr lang="es-ES" b="1" noProof="1">
                <a:solidFill>
                  <a:srgbClr val="000000"/>
                </a:solidFill>
                <a:latin typeface="Calibri" panose="020F0502020204030204" pitchFamily="34" charset="0"/>
              </a:rPr>
              <a:t>ng-controller</a:t>
            </a:r>
            <a:r>
              <a:rPr lang="es-ES" noProof="1">
                <a:solidFill>
                  <a:srgbClr val="000000"/>
                </a:solidFill>
                <a:latin typeface="Calibri" panose="020F0502020204030204" pitchFamily="34" charset="0"/>
              </a:rPr>
              <a:t>="AppCtrl </a:t>
            </a:r>
            <a:r>
              <a:rPr lang="es-ES" b="1" noProof="1">
                <a:solidFill>
                  <a:srgbClr val="C00000"/>
                </a:solidFill>
                <a:latin typeface="Calibri" panose="020F0502020204030204" pitchFamily="34" charset="0"/>
              </a:rPr>
              <a:t>as</a:t>
            </a:r>
            <a:r>
              <a:rPr lang="es-ES" noProof="1">
                <a:solidFill>
                  <a:srgbClr val="C00000"/>
                </a:solidFill>
                <a:latin typeface="Calibri" panose="020F0502020204030204" pitchFamily="34" charset="0"/>
              </a:rPr>
              <a:t> </a:t>
            </a:r>
            <a:r>
              <a:rPr lang="es-ES" noProof="1">
                <a:solidFill>
                  <a:srgbClr val="000000"/>
                </a:solidFill>
                <a:latin typeface="Calibri" panose="020F0502020204030204" pitchFamily="34" charset="0"/>
              </a:rPr>
              <a:t>$ctrl"&gt;</a:t>
            </a:r>
          </a:p>
          <a:p>
            <a:pPr marL="342900" marR="0">
              <a:spcBef>
                <a:spcPts val="0"/>
              </a:spcBef>
              <a:spcAft>
                <a:spcPts val="0"/>
              </a:spcAft>
            </a:pPr>
            <a:r>
              <a:rPr lang="es-ES" noProof="1">
                <a:solidFill>
                  <a:srgbClr val="000000"/>
                </a:solidFill>
                <a:latin typeface="Calibri" panose="020F0502020204030204" pitchFamily="34" charset="0"/>
              </a:rPr>
              <a:t>{{$ctrl.algo}}</a:t>
            </a:r>
          </a:p>
          <a:p>
            <a:r>
              <a:rPr lang="es-ES" noProof="1">
                <a:solidFill>
                  <a:srgbClr val="000000"/>
                </a:solidFill>
                <a:latin typeface="Calibri" panose="020F0502020204030204" pitchFamily="34" charset="0"/>
              </a:rPr>
              <a:t>&lt;/div&gt;</a:t>
            </a:r>
            <a:endParaRPr lang="es-ES" noProof="1">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476548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Ejemplo de </a:t>
            </a:r>
            <a:r>
              <a:rPr lang="en-US" dirty="0"/>
              <a:t>controller y </a:t>
            </a:r>
            <a:r>
              <a:rPr lang="en-US" dirty="0" err="1"/>
              <a:t>clases</a:t>
            </a:r>
            <a:endParaRPr lang="es-ES" dirty="0"/>
          </a:p>
        </p:txBody>
      </p:sp>
      <p:pic>
        <p:nvPicPr>
          <p:cNvPr id="4" name="Imagen 3"/>
          <p:cNvPicPr>
            <a:picLocks noChangeAspect="1"/>
          </p:cNvPicPr>
          <p:nvPr/>
        </p:nvPicPr>
        <p:blipFill>
          <a:blip r:embed="rId2"/>
          <a:stretch>
            <a:fillRect/>
          </a:stretch>
        </p:blipFill>
        <p:spPr>
          <a:xfrm>
            <a:off x="3002868" y="1751764"/>
            <a:ext cx="5357182" cy="3787644"/>
          </a:xfrm>
          <a:prstGeom prst="rect">
            <a:avLst/>
          </a:prstGeom>
        </p:spPr>
      </p:pic>
      <p:sp>
        <p:nvSpPr>
          <p:cNvPr id="5" name="CuadroTexto 4"/>
          <p:cNvSpPr txBox="1"/>
          <p:nvPr/>
        </p:nvSpPr>
        <p:spPr>
          <a:xfrm>
            <a:off x="628650" y="1895061"/>
            <a:ext cx="2207315" cy="2031325"/>
          </a:xfrm>
          <a:prstGeom prst="rect">
            <a:avLst/>
          </a:prstGeom>
          <a:noFill/>
        </p:spPr>
        <p:txBody>
          <a:bodyPr wrap="square" rtlCol="0">
            <a:spAutoFit/>
          </a:bodyPr>
          <a:lstStyle/>
          <a:p>
            <a:r>
              <a:rPr lang="es-ES" dirty="0"/>
              <a:t>Utilizando el valor de incremento indicado, aumentamos o reducimos el valor inicial, reflejando el resultado en la parte inferior.</a:t>
            </a:r>
          </a:p>
        </p:txBody>
      </p:sp>
      <p:sp>
        <p:nvSpPr>
          <p:cNvPr id="6" name="CuadroTexto 5"/>
          <p:cNvSpPr txBox="1"/>
          <p:nvPr/>
        </p:nvSpPr>
        <p:spPr>
          <a:xfrm>
            <a:off x="628649" y="4062080"/>
            <a:ext cx="2207315" cy="1477328"/>
          </a:xfrm>
          <a:prstGeom prst="rect">
            <a:avLst/>
          </a:prstGeom>
          <a:noFill/>
        </p:spPr>
        <p:txBody>
          <a:bodyPr wrap="square" rtlCol="0">
            <a:spAutoFit/>
          </a:bodyPr>
          <a:lstStyle/>
          <a:p>
            <a:r>
              <a:rPr lang="es-ES" dirty="0"/>
              <a:t>Comprobamos la creación del </a:t>
            </a:r>
            <a:r>
              <a:rPr lang="en-US" i="1" dirty="0"/>
              <a:t>controller</a:t>
            </a:r>
            <a:r>
              <a:rPr lang="es-ES" dirty="0"/>
              <a:t> con y sin inyección de dependencias</a:t>
            </a:r>
          </a:p>
        </p:txBody>
      </p:sp>
    </p:spTree>
    <p:extLst>
      <p:ext uri="{BB962C8B-B14F-4D97-AF65-F5344CB8AC3E}">
        <p14:creationId xmlns:p14="http://schemas.microsoft.com/office/powerpoint/2010/main" val="984081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Modularidad</a:t>
            </a:r>
          </a:p>
        </p:txBody>
      </p:sp>
      <p:sp>
        <p:nvSpPr>
          <p:cNvPr id="23" name="Rectángulo 22"/>
          <p:cNvSpPr/>
          <p:nvPr/>
        </p:nvSpPr>
        <p:spPr>
          <a:xfrm>
            <a:off x="1057788" y="4549722"/>
            <a:ext cx="3691738" cy="369332"/>
          </a:xfrm>
          <a:prstGeom prst="rect">
            <a:avLst/>
          </a:prstGeom>
        </p:spPr>
        <p:txBody>
          <a:bodyPr wrap="square">
            <a:spAutoFit/>
          </a:bodyPr>
          <a:lstStyle/>
          <a:p>
            <a:r>
              <a:rPr lang="es-ES" dirty="0" err="1">
                <a:solidFill>
                  <a:srgbClr val="000000"/>
                </a:solidFill>
                <a:latin typeface="Calibri" panose="020F0502020204030204" pitchFamily="34" charset="0"/>
              </a:rPr>
              <a:t>angular.module</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appModule</a:t>
            </a:r>
            <a:r>
              <a:rPr lang="es-ES" dirty="0">
                <a:solidFill>
                  <a:srgbClr val="000000"/>
                </a:solidFill>
                <a:latin typeface="Calibri" panose="020F0502020204030204" pitchFamily="34" charset="0"/>
              </a:rPr>
              <a:t>", […])</a:t>
            </a:r>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6273886" y="4948965"/>
            <a:ext cx="2175621" cy="523220"/>
          </a:xfrm>
          <a:prstGeom prst="rect">
            <a:avLst/>
          </a:prstGeom>
        </p:spPr>
        <p:txBody>
          <a:bodyPr wrap="square">
            <a:spAutoFit/>
          </a:bodyPr>
          <a:lstStyle/>
          <a:p>
            <a:r>
              <a:rPr lang="es-ES" sz="1400" dirty="0" err="1"/>
              <a:t>Modularity</a:t>
            </a:r>
            <a:r>
              <a:rPr lang="es-ES" sz="1400" dirty="0"/>
              <a:t> and AngularJS - João </a:t>
            </a:r>
            <a:r>
              <a:rPr lang="es-ES" sz="1400" dirty="0" err="1"/>
              <a:t>Figueiredo</a:t>
            </a:r>
            <a:endParaRPr lang="es-ES" sz="1400" dirty="0"/>
          </a:p>
        </p:txBody>
      </p:sp>
      <p:pic>
        <p:nvPicPr>
          <p:cNvPr id="1026" name="Picture 2" descr="https://cdn-images-1.medium.com/max/800/1*h7TBYWEzFpB-7afMQH3WgQ.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8438" y="1376623"/>
            <a:ext cx="3763925" cy="331861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1014698" y="1497637"/>
            <a:ext cx="3575916" cy="646331"/>
          </a:xfrm>
          <a:prstGeom prst="rect">
            <a:avLst/>
          </a:prstGeom>
          <a:noFill/>
        </p:spPr>
        <p:txBody>
          <a:bodyPr wrap="square" rtlCol="0">
            <a:spAutoFit/>
          </a:bodyPr>
          <a:lstStyle/>
          <a:p>
            <a:r>
              <a:rPr lang="es-ES" b="1" dirty="0"/>
              <a:t>cohesión</a:t>
            </a:r>
            <a:r>
              <a:rPr lang="es-ES" dirty="0"/>
              <a:t> es la medida de lo que los módulos hacen</a:t>
            </a:r>
          </a:p>
        </p:txBody>
      </p:sp>
      <p:sp>
        <p:nvSpPr>
          <p:cNvPr id="15" name="CuadroTexto 14"/>
          <p:cNvSpPr txBox="1"/>
          <p:nvPr/>
        </p:nvSpPr>
        <p:spPr>
          <a:xfrm>
            <a:off x="1014698" y="2505670"/>
            <a:ext cx="3330341" cy="923330"/>
          </a:xfrm>
          <a:prstGeom prst="rect">
            <a:avLst/>
          </a:prstGeom>
          <a:noFill/>
        </p:spPr>
        <p:txBody>
          <a:bodyPr wrap="square" rtlCol="0">
            <a:spAutoFit/>
          </a:bodyPr>
          <a:lstStyle/>
          <a:p>
            <a:r>
              <a:rPr lang="es-ES" b="1" dirty="0"/>
              <a:t>acoplamiento</a:t>
            </a:r>
            <a:r>
              <a:rPr lang="es-ES" dirty="0"/>
              <a:t>  es la medida de la dependencia entre los distintos módulos</a:t>
            </a:r>
          </a:p>
        </p:txBody>
      </p:sp>
      <p:sp>
        <p:nvSpPr>
          <p:cNvPr id="16" name="CuadroTexto 15"/>
          <p:cNvSpPr txBox="1"/>
          <p:nvPr/>
        </p:nvSpPr>
        <p:spPr>
          <a:xfrm>
            <a:off x="2303172" y="3808633"/>
            <a:ext cx="1200970" cy="369332"/>
          </a:xfrm>
          <a:prstGeom prst="rect">
            <a:avLst/>
          </a:prstGeom>
          <a:noFill/>
        </p:spPr>
        <p:txBody>
          <a:bodyPr wrap="none" rtlCol="0">
            <a:spAutoFit/>
          </a:bodyPr>
          <a:lstStyle/>
          <a:p>
            <a:r>
              <a:rPr lang="es-ES" dirty="0"/>
              <a:t>En Angular</a:t>
            </a:r>
          </a:p>
        </p:txBody>
      </p:sp>
      <p:sp>
        <p:nvSpPr>
          <p:cNvPr id="18" name="Rectángulo 17"/>
          <p:cNvSpPr/>
          <p:nvPr/>
        </p:nvSpPr>
        <p:spPr>
          <a:xfrm>
            <a:off x="6168715" y="5655168"/>
            <a:ext cx="2642902" cy="738664"/>
          </a:xfrm>
          <a:prstGeom prst="rect">
            <a:avLst/>
          </a:prstGeom>
        </p:spPr>
        <p:txBody>
          <a:bodyPr wrap="square">
            <a:spAutoFit/>
          </a:bodyPr>
          <a:lstStyle/>
          <a:p>
            <a:r>
              <a:rPr lang="es-ES" sz="1400" dirty="0">
                <a:hlinkClick r:id="rId4"/>
              </a:rPr>
              <a:t>https://medium.com/@lucalanca/modularity-and-angularjs-454e457c6df#.3ksndvsmx</a:t>
            </a:r>
            <a:endParaRPr lang="es-ES" sz="1400" dirty="0"/>
          </a:p>
        </p:txBody>
      </p:sp>
      <p:sp>
        <p:nvSpPr>
          <p:cNvPr id="19" name="CuadroTexto 18"/>
          <p:cNvSpPr txBox="1"/>
          <p:nvPr/>
        </p:nvSpPr>
        <p:spPr>
          <a:xfrm>
            <a:off x="965049" y="5409529"/>
            <a:ext cx="3877215" cy="369332"/>
          </a:xfrm>
          <a:prstGeom prst="rect">
            <a:avLst/>
          </a:prstGeom>
          <a:noFill/>
        </p:spPr>
        <p:txBody>
          <a:bodyPr wrap="none" rtlCol="0">
            <a:spAutoFit/>
          </a:bodyPr>
          <a:lstStyle/>
          <a:p>
            <a:r>
              <a:rPr lang="es-ES" dirty="0"/>
              <a:t>Reflejo en la gua de estilo de John Papa</a:t>
            </a:r>
          </a:p>
        </p:txBody>
      </p:sp>
      <p:cxnSp>
        <p:nvCxnSpPr>
          <p:cNvPr id="22" name="Conector recto de flecha 21"/>
          <p:cNvCxnSpPr>
            <a:stCxn id="16" idx="2"/>
            <a:endCxn id="23" idx="0"/>
          </p:cNvCxnSpPr>
          <p:nvPr/>
        </p:nvCxnSpPr>
        <p:spPr>
          <a:xfrm>
            <a:off x="2903657" y="4177965"/>
            <a:ext cx="0" cy="371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23" idx="2"/>
            <a:endCxn id="19" idx="0"/>
          </p:cNvCxnSpPr>
          <p:nvPr/>
        </p:nvCxnSpPr>
        <p:spPr>
          <a:xfrm>
            <a:off x="2903657" y="4919054"/>
            <a:ext cx="0" cy="490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053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n-US" dirty="0"/>
              <a:t>Scaffolding </a:t>
            </a:r>
            <a:r>
              <a:rPr lang="en-US" dirty="0" err="1"/>
              <a:t>básico</a:t>
            </a:r>
            <a:endParaRPr lang="en-US" dirty="0"/>
          </a:p>
        </p:txBody>
      </p:sp>
      <p:sp>
        <p:nvSpPr>
          <p:cNvPr id="3" name="Rectángulo 2"/>
          <p:cNvSpPr/>
          <p:nvPr/>
        </p:nvSpPr>
        <p:spPr>
          <a:xfrm>
            <a:off x="907774" y="1365118"/>
            <a:ext cx="2458278" cy="369332"/>
          </a:xfrm>
          <a:prstGeom prst="rect">
            <a:avLst/>
          </a:prstGeom>
        </p:spPr>
        <p:txBody>
          <a:bodyPr wrap="square">
            <a:spAutoFit/>
          </a:bodyPr>
          <a:lstStyle/>
          <a:p>
            <a:r>
              <a:rPr lang="en-US" b="1" i="1" dirty="0">
                <a:solidFill>
                  <a:srgbClr val="000000"/>
                </a:solidFill>
                <a:latin typeface="Calibri" panose="020F0502020204030204" pitchFamily="34" charset="0"/>
              </a:rPr>
              <a:t>Scaffolding</a:t>
            </a:r>
            <a:r>
              <a:rPr lang="en-US" dirty="0">
                <a:solidFill>
                  <a:srgbClr val="000000"/>
                </a:solidFill>
                <a:latin typeface="Calibri" panose="020F0502020204030204" pitchFamily="34" charset="0"/>
              </a:rPr>
              <a:t> = </a:t>
            </a:r>
            <a:r>
              <a:rPr lang="es-ES" dirty="0">
                <a:solidFill>
                  <a:srgbClr val="000000"/>
                </a:solidFill>
                <a:latin typeface="Calibri" panose="020F0502020204030204" pitchFamily="34" charset="0"/>
              </a:rPr>
              <a:t>andamiaje</a:t>
            </a:r>
          </a:p>
        </p:txBody>
      </p:sp>
      <p:sp>
        <p:nvSpPr>
          <p:cNvPr id="4" name="Rectángulo 3"/>
          <p:cNvSpPr/>
          <p:nvPr/>
        </p:nvSpPr>
        <p:spPr>
          <a:xfrm>
            <a:off x="4073596" y="1290413"/>
            <a:ext cx="4076492" cy="646331"/>
          </a:xfrm>
          <a:prstGeom prst="rect">
            <a:avLst/>
          </a:prstGeom>
        </p:spPr>
        <p:txBody>
          <a:bodyPr wrap="square">
            <a:spAutoFit/>
          </a:bodyPr>
          <a:lstStyle/>
          <a:p>
            <a:r>
              <a:rPr lang="es-ES" dirty="0">
                <a:solidFill>
                  <a:srgbClr val="000000"/>
                </a:solidFill>
                <a:latin typeface="Calibri" panose="020F0502020204030204" pitchFamily="34" charset="0"/>
              </a:rPr>
              <a:t>Hace referencia a la estructura de los elementos que componen un proyecto</a:t>
            </a:r>
          </a:p>
        </p:txBody>
      </p:sp>
      <p:pic>
        <p:nvPicPr>
          <p:cNvPr id="6" name="Imagen 5"/>
          <p:cNvPicPr>
            <a:picLocks noChangeAspect="1"/>
          </p:cNvPicPr>
          <p:nvPr/>
        </p:nvPicPr>
        <p:blipFill>
          <a:blip r:embed="rId2"/>
          <a:stretch>
            <a:fillRect/>
          </a:stretch>
        </p:blipFill>
        <p:spPr>
          <a:xfrm>
            <a:off x="927222" y="2233188"/>
            <a:ext cx="1920771" cy="1623361"/>
          </a:xfrm>
          <a:prstGeom prst="rect">
            <a:avLst/>
          </a:prstGeom>
        </p:spPr>
      </p:pic>
      <p:sp>
        <p:nvSpPr>
          <p:cNvPr id="7" name="Rectángulo 6"/>
          <p:cNvSpPr/>
          <p:nvPr/>
        </p:nvSpPr>
        <p:spPr>
          <a:xfrm>
            <a:off x="3199969" y="4574113"/>
            <a:ext cx="3243469" cy="646331"/>
          </a:xfrm>
          <a:prstGeom prst="rect">
            <a:avLst/>
          </a:prstGeom>
        </p:spPr>
        <p:txBody>
          <a:bodyPr wrap="square">
            <a:spAutoFit/>
          </a:bodyPr>
          <a:lstStyle/>
          <a:p>
            <a:r>
              <a:rPr lang="es-ES" dirty="0" err="1"/>
              <a:t>ng</a:t>
            </a:r>
            <a:r>
              <a:rPr lang="es-ES" dirty="0"/>
              <a:t>-app = "</a:t>
            </a:r>
            <a:r>
              <a:rPr lang="es-ES" dirty="0" err="1"/>
              <a:t>appModule</a:t>
            </a:r>
            <a:r>
              <a:rPr lang="es-ES" dirty="0"/>
              <a:t>" </a:t>
            </a:r>
          </a:p>
          <a:p>
            <a:r>
              <a:rPr lang="es-ES" dirty="0" err="1"/>
              <a:t>ng-controller</a:t>
            </a:r>
            <a:r>
              <a:rPr lang="es-ES" dirty="0"/>
              <a:t>= "</a:t>
            </a:r>
            <a:r>
              <a:rPr lang="es-ES" dirty="0" err="1"/>
              <a:t>AppController</a:t>
            </a:r>
            <a:r>
              <a:rPr lang="es-ES" dirty="0"/>
              <a:t>"</a:t>
            </a:r>
          </a:p>
        </p:txBody>
      </p:sp>
      <p:sp>
        <p:nvSpPr>
          <p:cNvPr id="8" name="Rectángulo 7"/>
          <p:cNvSpPr/>
          <p:nvPr/>
        </p:nvSpPr>
        <p:spPr>
          <a:xfrm>
            <a:off x="1887607" y="4662670"/>
            <a:ext cx="1101584" cy="369332"/>
          </a:xfrm>
          <a:prstGeom prst="rect">
            <a:avLst/>
          </a:prstGeom>
        </p:spPr>
        <p:txBody>
          <a:bodyPr wrap="none">
            <a:spAutoFit/>
          </a:bodyPr>
          <a:lstStyle/>
          <a:p>
            <a:r>
              <a:rPr lang="es-ES" dirty="0"/>
              <a:t>Directivas</a:t>
            </a:r>
          </a:p>
        </p:txBody>
      </p:sp>
      <p:sp>
        <p:nvSpPr>
          <p:cNvPr id="9" name="Rectángulo 8"/>
          <p:cNvSpPr/>
          <p:nvPr/>
        </p:nvSpPr>
        <p:spPr>
          <a:xfrm>
            <a:off x="1887607" y="5336040"/>
            <a:ext cx="4572000" cy="646331"/>
          </a:xfrm>
          <a:prstGeom prst="rect">
            <a:avLst/>
          </a:prstGeom>
        </p:spPr>
        <p:txBody>
          <a:bodyPr>
            <a:spAutoFit/>
          </a:bodyPr>
          <a:lstStyle/>
          <a:p>
            <a:r>
              <a:rPr lang="es-ES" dirty="0">
                <a:solidFill>
                  <a:srgbClr val="000000"/>
                </a:solidFill>
                <a:latin typeface="Calibri" panose="020F0502020204030204" pitchFamily="34" charset="0"/>
              </a:rPr>
              <a:t>Referencia</a:t>
            </a:r>
          </a:p>
          <a:p>
            <a:r>
              <a:rPr lang="es-ES" dirty="0">
                <a:solidFill>
                  <a:srgbClr val="000000"/>
                </a:solidFill>
                <a:latin typeface="Calibri" panose="020F0502020204030204" pitchFamily="34" charset="0"/>
              </a:rPr>
              <a:t>&lt;script </a:t>
            </a:r>
            <a:r>
              <a:rPr lang="es-ES" dirty="0" err="1">
                <a:solidFill>
                  <a:srgbClr val="000000"/>
                </a:solidFill>
                <a:latin typeface="Calibri" panose="020F0502020204030204" pitchFamily="34" charset="0"/>
              </a:rPr>
              <a:t>src</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js</a:t>
            </a:r>
            <a:r>
              <a:rPr lang="es-ES" dirty="0">
                <a:solidFill>
                  <a:srgbClr val="000000"/>
                </a:solidFill>
                <a:latin typeface="Calibri" panose="020F0502020204030204" pitchFamily="34" charset="0"/>
              </a:rPr>
              <a:t>/</a:t>
            </a:r>
            <a:r>
              <a:rPr lang="es-ES" dirty="0">
                <a:solidFill>
                  <a:srgbClr val="C00000"/>
                </a:solidFill>
                <a:latin typeface="Calibri" panose="020F0502020204030204" pitchFamily="34" charset="0"/>
              </a:rPr>
              <a:t>appModule.js</a:t>
            </a:r>
            <a:r>
              <a:rPr lang="es-ES" dirty="0">
                <a:solidFill>
                  <a:srgbClr val="000000"/>
                </a:solidFill>
                <a:latin typeface="Calibri" panose="020F0502020204030204" pitchFamily="34" charset="0"/>
              </a:rPr>
              <a:t>"&gt;&lt;/script&gt;</a:t>
            </a:r>
            <a:endParaRPr lang="es-ES" dirty="0">
              <a:solidFill>
                <a:srgbClr val="000000"/>
              </a:solidFill>
              <a:effectLst/>
              <a:latin typeface="Calibri" panose="020F0502020204030204" pitchFamily="34" charset="0"/>
            </a:endParaRPr>
          </a:p>
        </p:txBody>
      </p:sp>
      <p:sp>
        <p:nvSpPr>
          <p:cNvPr id="10" name="Rectángulo 9"/>
          <p:cNvSpPr/>
          <p:nvPr/>
        </p:nvSpPr>
        <p:spPr>
          <a:xfrm>
            <a:off x="3481253" y="2408854"/>
            <a:ext cx="2336452" cy="369332"/>
          </a:xfrm>
          <a:prstGeom prst="rect">
            <a:avLst/>
          </a:prstGeom>
        </p:spPr>
        <p:txBody>
          <a:bodyPr wrap="square">
            <a:spAutoFit/>
          </a:bodyPr>
          <a:lstStyle/>
          <a:p>
            <a:r>
              <a:rPr lang="es-ES" dirty="0">
                <a:solidFill>
                  <a:srgbClr val="000000"/>
                </a:solidFill>
                <a:latin typeface="Calibri" panose="020F0502020204030204" pitchFamily="34" charset="0"/>
              </a:rPr>
              <a:t>fichero </a:t>
            </a:r>
            <a:r>
              <a:rPr lang="es-ES" dirty="0">
                <a:solidFill>
                  <a:srgbClr val="C00000"/>
                </a:solidFill>
                <a:latin typeface="Calibri" panose="020F0502020204030204" pitchFamily="34" charset="0"/>
              </a:rPr>
              <a:t>appModule.js</a:t>
            </a:r>
            <a:endParaRPr lang="es-ES" dirty="0">
              <a:solidFill>
                <a:srgbClr val="C00000"/>
              </a:solidFill>
              <a:effectLst/>
              <a:latin typeface="Calibri" panose="020F0502020204030204" pitchFamily="34" charset="0"/>
            </a:endParaRPr>
          </a:p>
        </p:txBody>
      </p:sp>
      <p:sp>
        <p:nvSpPr>
          <p:cNvPr id="11" name="Rectángulo 10"/>
          <p:cNvSpPr/>
          <p:nvPr/>
        </p:nvSpPr>
        <p:spPr>
          <a:xfrm>
            <a:off x="1099930" y="2882320"/>
            <a:ext cx="1179444" cy="2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a:off x="1087108" y="3405681"/>
            <a:ext cx="1179444" cy="2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p:cNvCxnSpPr>
            <a:stCxn id="11" idx="3"/>
            <a:endCxn id="10" idx="1"/>
          </p:cNvCxnSpPr>
          <p:nvPr/>
        </p:nvCxnSpPr>
        <p:spPr>
          <a:xfrm flipV="1">
            <a:off x="2279374" y="2593520"/>
            <a:ext cx="1201879" cy="415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2" idx="2"/>
            <a:endCxn id="8" idx="1"/>
          </p:cNvCxnSpPr>
          <p:nvPr/>
        </p:nvCxnSpPr>
        <p:spPr>
          <a:xfrm rot="16200000" flipH="1">
            <a:off x="1188070" y="4147798"/>
            <a:ext cx="1188297" cy="2107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9" idx="3"/>
            <a:endCxn id="10" idx="3"/>
          </p:cNvCxnSpPr>
          <p:nvPr/>
        </p:nvCxnSpPr>
        <p:spPr>
          <a:xfrm flipH="1" flipV="1">
            <a:off x="5817705" y="2593520"/>
            <a:ext cx="641902" cy="3065686"/>
          </a:xfrm>
          <a:prstGeom prst="bentConnector3">
            <a:avLst>
              <a:gd name="adj1" fmla="val -151226"/>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3445996" y="2878795"/>
            <a:ext cx="3310454" cy="646331"/>
          </a:xfrm>
          <a:prstGeom prst="rect">
            <a:avLst/>
          </a:prstGeom>
        </p:spPr>
        <p:txBody>
          <a:bodyPr wrap="square">
            <a:spAutoFit/>
          </a:bodyPr>
          <a:lstStyle/>
          <a:p>
            <a:r>
              <a:rPr lang="es-ES" dirty="0" err="1">
                <a:solidFill>
                  <a:srgbClr val="000000"/>
                </a:solidFill>
                <a:latin typeface="Calibri" panose="020F0502020204030204" pitchFamily="34" charset="0"/>
              </a:rPr>
              <a:t>angular.module</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appModule</a:t>
            </a:r>
            <a:r>
              <a:rPr lang="es-ES" dirty="0">
                <a:solidFill>
                  <a:srgbClr val="000000"/>
                </a:solidFill>
                <a:latin typeface="Calibri" panose="020F0502020204030204" pitchFamily="34" charset="0"/>
              </a:rPr>
              <a:t>", [])</a:t>
            </a:r>
          </a:p>
          <a:p>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controller</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AppController</a:t>
            </a:r>
            <a:r>
              <a:rPr lang="es-ES" dirty="0">
                <a:solidFill>
                  <a:srgbClr val="000000"/>
                </a:solidFill>
                <a:latin typeface="Calibri" panose="020F0502020204030204" pitchFamily="34" charset="0"/>
              </a:rPr>
              <a:t>', […])</a:t>
            </a:r>
            <a:endParaRPr lang="es-ES" dirty="0">
              <a:solidFill>
                <a:srgbClr val="000000"/>
              </a:solidFill>
              <a:effectLst/>
              <a:latin typeface="Calibri" panose="020F0502020204030204" pitchFamily="34" charset="0"/>
            </a:endParaRPr>
          </a:p>
        </p:txBody>
      </p:sp>
      <p:pic>
        <p:nvPicPr>
          <p:cNvPr id="30" name="Imagen 29"/>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6211952" y="3775763"/>
            <a:ext cx="2567937" cy="92333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El </a:t>
            </a:r>
            <a:r>
              <a:rPr lang="en-US" i="1" dirty="0"/>
              <a:t>controller</a:t>
            </a:r>
            <a:r>
              <a:rPr lang="es-ES" dirty="0"/>
              <a:t> incluido en la propia definición del módulo</a:t>
            </a:r>
          </a:p>
        </p:txBody>
      </p:sp>
      <p:cxnSp>
        <p:nvCxnSpPr>
          <p:cNvPr id="15" name="Conector angular 14"/>
          <p:cNvCxnSpPr>
            <a:stCxn id="5" idx="1"/>
            <a:endCxn id="23" idx="2"/>
          </p:cNvCxnSpPr>
          <p:nvPr/>
        </p:nvCxnSpPr>
        <p:spPr>
          <a:xfrm rot="10800000">
            <a:off x="5101224" y="3525126"/>
            <a:ext cx="1110729" cy="7123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4880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Lista de socios</a:t>
            </a:r>
          </a:p>
        </p:txBody>
      </p:sp>
      <p:pic>
        <p:nvPicPr>
          <p:cNvPr id="4" name="Imagen 3"/>
          <p:cNvPicPr>
            <a:picLocks noChangeAspect="1"/>
          </p:cNvPicPr>
          <p:nvPr/>
        </p:nvPicPr>
        <p:blipFill>
          <a:blip r:embed="rId2"/>
          <a:stretch>
            <a:fillRect/>
          </a:stretch>
        </p:blipFill>
        <p:spPr>
          <a:xfrm>
            <a:off x="1935474" y="1387544"/>
            <a:ext cx="6433574" cy="3383239"/>
          </a:xfrm>
          <a:prstGeom prst="rect">
            <a:avLst/>
          </a:prstGeom>
        </p:spPr>
      </p:pic>
      <p:sp>
        <p:nvSpPr>
          <p:cNvPr id="5" name="CuadroTexto 4"/>
          <p:cNvSpPr txBox="1"/>
          <p:nvPr/>
        </p:nvSpPr>
        <p:spPr>
          <a:xfrm>
            <a:off x="3179929" y="5004901"/>
            <a:ext cx="4872251" cy="923330"/>
          </a:xfrm>
          <a:prstGeom prst="rect">
            <a:avLst/>
          </a:prstGeom>
          <a:noFill/>
        </p:spPr>
        <p:txBody>
          <a:bodyPr wrap="square" rtlCol="0">
            <a:spAutoFit/>
          </a:bodyPr>
          <a:lstStyle/>
          <a:p>
            <a:r>
              <a:rPr lang="es-ES" dirty="0"/>
              <a:t>Aplicación con un mínimo esqueleto, separando adecuadamente el módulo principal, con el </a:t>
            </a:r>
            <a:r>
              <a:rPr lang="en-US" i="1" dirty="0"/>
              <a:t>controller</a:t>
            </a:r>
            <a:r>
              <a:rPr lang="es-ES" dirty="0"/>
              <a:t> en su  propio fichero</a:t>
            </a:r>
          </a:p>
        </p:txBody>
      </p:sp>
    </p:spTree>
    <p:extLst>
      <p:ext uri="{BB962C8B-B14F-4D97-AF65-F5344CB8AC3E}">
        <p14:creationId xmlns:p14="http://schemas.microsoft.com/office/powerpoint/2010/main" val="3379356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Módulos según John Papa</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050" name="Picture 2" descr="https://cdn-images-1.medium.com/max/800/1*b6v1_dWSNKl98ZNoHZs75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798" y="1282193"/>
            <a:ext cx="6448725" cy="353067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674795" y="5091762"/>
            <a:ext cx="4032642" cy="923330"/>
          </a:xfrm>
          <a:prstGeom prst="rect">
            <a:avLst/>
          </a:prstGeom>
          <a:noFill/>
        </p:spPr>
        <p:txBody>
          <a:bodyPr wrap="none" rtlCol="0">
            <a:spAutoFit/>
          </a:bodyPr>
          <a:lstStyle/>
          <a:p>
            <a:r>
              <a:rPr lang="es-ES" dirty="0"/>
              <a:t>Módulo APP [Style Y161]</a:t>
            </a:r>
          </a:p>
          <a:p>
            <a:r>
              <a:rPr lang="es-ES" dirty="0"/>
              <a:t>Módulos de "características" [Style Y163]</a:t>
            </a:r>
          </a:p>
          <a:p>
            <a:r>
              <a:rPr lang="es-ES" dirty="0"/>
              <a:t>Módulos reutilizables [Style Y164]</a:t>
            </a:r>
          </a:p>
        </p:txBody>
      </p:sp>
      <p:sp>
        <p:nvSpPr>
          <p:cNvPr id="11" name="CuadroTexto 10"/>
          <p:cNvSpPr txBox="1"/>
          <p:nvPr/>
        </p:nvSpPr>
        <p:spPr>
          <a:xfrm>
            <a:off x="6583679" y="5368761"/>
            <a:ext cx="1952009" cy="646331"/>
          </a:xfrm>
          <a:prstGeom prst="rect">
            <a:avLst/>
          </a:prstGeom>
          <a:noFill/>
        </p:spPr>
        <p:txBody>
          <a:bodyPr wrap="none" rtlCol="0">
            <a:spAutoFit/>
          </a:bodyPr>
          <a:lstStyle/>
          <a:p>
            <a:r>
              <a:rPr lang="es-ES" dirty="0"/>
              <a:t>Nomenclatura</a:t>
            </a:r>
          </a:p>
          <a:p>
            <a:r>
              <a:rPr lang="en-US" i="1" dirty="0"/>
              <a:t>Scaffolding</a:t>
            </a:r>
            <a:r>
              <a:rPr lang="es-ES" dirty="0"/>
              <a:t> elegido</a:t>
            </a:r>
          </a:p>
        </p:txBody>
      </p:sp>
    </p:spTree>
    <p:extLst>
      <p:ext uri="{BB962C8B-B14F-4D97-AF65-F5344CB8AC3E}">
        <p14:creationId xmlns:p14="http://schemas.microsoft.com/office/powerpoint/2010/main" val="800004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angular 28"/>
          <p:cNvCxnSpPr>
            <a:stCxn id="25" idx="3"/>
            <a:endCxn id="18" idx="2"/>
          </p:cNvCxnSpPr>
          <p:nvPr/>
        </p:nvCxnSpPr>
        <p:spPr>
          <a:xfrm flipV="1">
            <a:off x="3450110" y="3616889"/>
            <a:ext cx="3838721" cy="1827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628650" y="365127"/>
            <a:ext cx="7432779" cy="638174"/>
          </a:xfrm>
        </p:spPr>
        <p:txBody>
          <a:bodyPr/>
          <a:lstStyle/>
          <a:p>
            <a:pPr algn="ctr"/>
            <a:r>
              <a:rPr lang="en-US" dirty="0"/>
              <a:t>Scaffolding </a:t>
            </a:r>
            <a:r>
              <a:rPr lang="es-ES" dirty="0"/>
              <a:t>por capas</a:t>
            </a:r>
            <a:endParaRPr lang="en-US" dirty="0"/>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5" name="Imagen 4"/>
          <p:cNvPicPr>
            <a:picLocks noChangeAspect="1"/>
          </p:cNvPicPr>
          <p:nvPr/>
        </p:nvPicPr>
        <p:blipFill>
          <a:blip r:embed="rId3"/>
          <a:stretch>
            <a:fillRect/>
          </a:stretch>
        </p:blipFill>
        <p:spPr>
          <a:xfrm>
            <a:off x="1512963" y="2093293"/>
            <a:ext cx="2005546" cy="2045391"/>
          </a:xfrm>
          <a:prstGeom prst="rect">
            <a:avLst/>
          </a:prstGeom>
        </p:spPr>
      </p:pic>
      <p:pic>
        <p:nvPicPr>
          <p:cNvPr id="13" name="Imagen 12"/>
          <p:cNvPicPr>
            <a:picLocks noChangeAspect="1"/>
          </p:cNvPicPr>
          <p:nvPr/>
        </p:nvPicPr>
        <p:blipFill>
          <a:blip r:embed="rId4"/>
          <a:stretch>
            <a:fillRect/>
          </a:stretch>
        </p:blipFill>
        <p:spPr>
          <a:xfrm>
            <a:off x="4525690" y="2012705"/>
            <a:ext cx="1629072" cy="1867473"/>
          </a:xfrm>
          <a:prstGeom prst="rect">
            <a:avLst/>
          </a:prstGeom>
        </p:spPr>
      </p:pic>
      <p:cxnSp>
        <p:nvCxnSpPr>
          <p:cNvPr id="16" name="Conector recto de flecha 15"/>
          <p:cNvCxnSpPr>
            <a:stCxn id="27" idx="3"/>
            <a:endCxn id="13" idx="1"/>
          </p:cNvCxnSpPr>
          <p:nvPr/>
        </p:nvCxnSpPr>
        <p:spPr>
          <a:xfrm flipV="1">
            <a:off x="3461568" y="2946442"/>
            <a:ext cx="1064122" cy="2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Imagen 17"/>
          <p:cNvPicPr>
            <a:picLocks noChangeAspect="1"/>
          </p:cNvPicPr>
          <p:nvPr/>
        </p:nvPicPr>
        <p:blipFill>
          <a:blip r:embed="rId5"/>
          <a:stretch>
            <a:fillRect/>
          </a:stretch>
        </p:blipFill>
        <p:spPr>
          <a:xfrm>
            <a:off x="6474295" y="2148054"/>
            <a:ext cx="1629072" cy="1468835"/>
          </a:xfrm>
          <a:prstGeom prst="rect">
            <a:avLst/>
          </a:prstGeom>
        </p:spPr>
      </p:pic>
      <p:sp>
        <p:nvSpPr>
          <p:cNvPr id="22" name="CuadroTexto 21"/>
          <p:cNvSpPr txBox="1"/>
          <p:nvPr/>
        </p:nvSpPr>
        <p:spPr>
          <a:xfrm>
            <a:off x="1715267" y="4427796"/>
            <a:ext cx="1821717" cy="369332"/>
          </a:xfrm>
          <a:prstGeom prst="rect">
            <a:avLst/>
          </a:prstGeom>
          <a:noFill/>
        </p:spPr>
        <p:txBody>
          <a:bodyPr wrap="none" rtlCol="0">
            <a:spAutoFit/>
          </a:bodyPr>
          <a:lstStyle/>
          <a:p>
            <a:r>
              <a:rPr lang="en-US" dirty="0"/>
              <a:t>assets</a:t>
            </a:r>
            <a:r>
              <a:rPr lang="es-ES" dirty="0"/>
              <a:t> = </a:t>
            </a:r>
            <a:r>
              <a:rPr lang="es-ES" dirty="0" err="1"/>
              <a:t>css</a:t>
            </a:r>
            <a:r>
              <a:rPr lang="es-ES" dirty="0"/>
              <a:t> + </a:t>
            </a:r>
            <a:r>
              <a:rPr lang="es-ES" dirty="0" err="1"/>
              <a:t>img</a:t>
            </a:r>
            <a:endParaRPr lang="es-ES" dirty="0"/>
          </a:p>
        </p:txBody>
      </p:sp>
      <p:sp>
        <p:nvSpPr>
          <p:cNvPr id="24" name="CuadroTexto 23"/>
          <p:cNvSpPr txBox="1"/>
          <p:nvPr/>
        </p:nvSpPr>
        <p:spPr>
          <a:xfrm>
            <a:off x="1715267" y="4813915"/>
            <a:ext cx="5736057" cy="369332"/>
          </a:xfrm>
          <a:prstGeom prst="rect">
            <a:avLst/>
          </a:prstGeom>
          <a:noFill/>
        </p:spPr>
        <p:txBody>
          <a:bodyPr wrap="none" rtlCol="0">
            <a:spAutoFit/>
          </a:bodyPr>
          <a:lstStyle/>
          <a:p>
            <a:r>
              <a:rPr lang="es-ES" dirty="0" err="1"/>
              <a:t>dist</a:t>
            </a:r>
            <a:r>
              <a:rPr lang="es-ES" dirty="0"/>
              <a:t>: imprescindible si hay procesos automatizados (</a:t>
            </a:r>
            <a:r>
              <a:rPr lang="es-ES" dirty="0" err="1"/>
              <a:t>gurnt</a:t>
            </a:r>
            <a:r>
              <a:rPr lang="es-ES" dirty="0"/>
              <a:t>)</a:t>
            </a:r>
          </a:p>
        </p:txBody>
      </p:sp>
      <p:sp>
        <p:nvSpPr>
          <p:cNvPr id="25" name="Rectángulo 24"/>
          <p:cNvSpPr/>
          <p:nvPr/>
        </p:nvSpPr>
        <p:spPr>
          <a:xfrm>
            <a:off x="1628393" y="3638414"/>
            <a:ext cx="1821717" cy="322352"/>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p:cNvSpPr/>
          <p:nvPr/>
        </p:nvSpPr>
        <p:spPr>
          <a:xfrm>
            <a:off x="1639851" y="3050220"/>
            <a:ext cx="1821717" cy="322352"/>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p:cNvSpPr txBox="1"/>
          <p:nvPr/>
        </p:nvSpPr>
        <p:spPr>
          <a:xfrm>
            <a:off x="1715267" y="5284353"/>
            <a:ext cx="6493566" cy="646331"/>
          </a:xfrm>
          <a:prstGeom prst="rect">
            <a:avLst/>
          </a:prstGeom>
          <a:noFill/>
        </p:spPr>
        <p:txBody>
          <a:bodyPr wrap="square" rtlCol="0">
            <a:spAutoFit/>
          </a:bodyPr>
          <a:lstStyle/>
          <a:p>
            <a:r>
              <a:rPr lang="es-ES" dirty="0" err="1"/>
              <a:t>partials</a:t>
            </a:r>
            <a:r>
              <a:rPr lang="es-ES" dirty="0"/>
              <a:t> o </a:t>
            </a:r>
            <a:r>
              <a:rPr lang="es-ES" dirty="0" err="1"/>
              <a:t>views</a:t>
            </a:r>
            <a:r>
              <a:rPr lang="es-ES" dirty="0"/>
              <a:t>: se recomienda alguna nomenclatura para distinguir con precisión las vistas y la ruta a la que corresponden</a:t>
            </a:r>
          </a:p>
        </p:txBody>
      </p:sp>
      <p:sp>
        <p:nvSpPr>
          <p:cNvPr id="3" name="CuadroTexto 2"/>
          <p:cNvSpPr txBox="1"/>
          <p:nvPr/>
        </p:nvSpPr>
        <p:spPr>
          <a:xfrm>
            <a:off x="4200596" y="1352148"/>
            <a:ext cx="2311146" cy="369332"/>
          </a:xfrm>
          <a:prstGeom prst="rect">
            <a:avLst/>
          </a:prstGeom>
          <a:noFill/>
        </p:spPr>
        <p:txBody>
          <a:bodyPr wrap="none" rtlCol="0">
            <a:spAutoFit/>
          </a:bodyPr>
          <a:lstStyle/>
          <a:p>
            <a:r>
              <a:rPr lang="es-ES" b="1" dirty="0">
                <a:solidFill>
                  <a:srgbClr val="C00000"/>
                </a:solidFill>
              </a:rPr>
              <a:t>Distribución por capas</a:t>
            </a:r>
          </a:p>
        </p:txBody>
      </p:sp>
    </p:spTree>
    <p:extLst>
      <p:ext uri="{BB962C8B-B14F-4D97-AF65-F5344CB8AC3E}">
        <p14:creationId xmlns:p14="http://schemas.microsoft.com/office/powerpoint/2010/main" val="3322532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n-US" dirty="0"/>
              <a:t>Scaffolding </a:t>
            </a:r>
            <a:r>
              <a:rPr lang="es-ES" dirty="0"/>
              <a:t>por características</a:t>
            </a:r>
            <a:endParaRPr lang="en-US" dirty="0"/>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3" name="CuadroTexto 2"/>
          <p:cNvSpPr txBox="1"/>
          <p:nvPr/>
        </p:nvSpPr>
        <p:spPr>
          <a:xfrm>
            <a:off x="4200596" y="1352148"/>
            <a:ext cx="3124894" cy="369332"/>
          </a:xfrm>
          <a:prstGeom prst="rect">
            <a:avLst/>
          </a:prstGeom>
          <a:noFill/>
        </p:spPr>
        <p:txBody>
          <a:bodyPr wrap="none" rtlCol="0">
            <a:spAutoFit/>
          </a:bodyPr>
          <a:lstStyle/>
          <a:p>
            <a:r>
              <a:rPr lang="es-ES" b="1" dirty="0">
                <a:solidFill>
                  <a:srgbClr val="C00000"/>
                </a:solidFill>
              </a:rPr>
              <a:t>Distribución por características</a:t>
            </a:r>
          </a:p>
        </p:txBody>
      </p:sp>
      <p:pic>
        <p:nvPicPr>
          <p:cNvPr id="4" name="Imagen 3"/>
          <p:cNvPicPr>
            <a:picLocks noChangeAspect="1"/>
          </p:cNvPicPr>
          <p:nvPr/>
        </p:nvPicPr>
        <p:blipFill>
          <a:blip r:embed="rId3"/>
          <a:stretch>
            <a:fillRect/>
          </a:stretch>
        </p:blipFill>
        <p:spPr>
          <a:xfrm>
            <a:off x="836069" y="1886163"/>
            <a:ext cx="1905558" cy="2412882"/>
          </a:xfrm>
          <a:prstGeom prst="rect">
            <a:avLst/>
          </a:prstGeom>
        </p:spPr>
      </p:pic>
      <p:sp>
        <p:nvSpPr>
          <p:cNvPr id="6" name="CuadroTexto 5"/>
          <p:cNvSpPr txBox="1"/>
          <p:nvPr/>
        </p:nvSpPr>
        <p:spPr>
          <a:xfrm>
            <a:off x="3612259" y="1892275"/>
            <a:ext cx="4449170" cy="1200329"/>
          </a:xfrm>
          <a:prstGeom prst="rect">
            <a:avLst/>
          </a:prstGeom>
          <a:noFill/>
        </p:spPr>
        <p:txBody>
          <a:bodyPr wrap="square" rtlCol="0">
            <a:spAutoFit/>
          </a:bodyPr>
          <a:lstStyle/>
          <a:p>
            <a:r>
              <a:rPr lang="es-ES" dirty="0"/>
              <a:t>En proyectos más complejos se agrupan los elementos correspondientes a sus distintas características, e.g. las opciones del menú principal</a:t>
            </a:r>
          </a:p>
        </p:txBody>
      </p:sp>
      <p:pic>
        <p:nvPicPr>
          <p:cNvPr id="7" name="Imagen 6"/>
          <p:cNvPicPr>
            <a:picLocks noChangeAspect="1"/>
          </p:cNvPicPr>
          <p:nvPr/>
        </p:nvPicPr>
        <p:blipFill>
          <a:blip r:embed="rId4"/>
          <a:stretch>
            <a:fillRect/>
          </a:stretch>
        </p:blipFill>
        <p:spPr>
          <a:xfrm>
            <a:off x="3612259" y="3263399"/>
            <a:ext cx="1930657" cy="1604859"/>
          </a:xfrm>
          <a:prstGeom prst="rect">
            <a:avLst/>
          </a:prstGeom>
        </p:spPr>
      </p:pic>
      <p:cxnSp>
        <p:nvCxnSpPr>
          <p:cNvPr id="9" name="Conector recto de flecha 8"/>
          <p:cNvCxnSpPr>
            <a:endCxn id="7" idx="1"/>
          </p:cNvCxnSpPr>
          <p:nvPr/>
        </p:nvCxnSpPr>
        <p:spPr>
          <a:xfrm>
            <a:off x="2374887" y="2756848"/>
            <a:ext cx="1237372" cy="1308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5991367" y="3411338"/>
            <a:ext cx="2070062" cy="2585323"/>
          </a:xfrm>
          <a:prstGeom prst="rect">
            <a:avLst/>
          </a:prstGeom>
          <a:noFill/>
        </p:spPr>
        <p:txBody>
          <a:bodyPr wrap="square" rtlCol="0">
            <a:spAutoFit/>
          </a:bodyPr>
          <a:lstStyle/>
          <a:p>
            <a:r>
              <a:rPr lang="es-ES" dirty="0"/>
              <a:t>Cada bloque incluye los archivos o incluso carpetas correspondientes  a cada capa:</a:t>
            </a:r>
          </a:p>
          <a:p>
            <a:pPr marL="285750" indent="-285750">
              <a:buFontTx/>
              <a:buChar char="-"/>
            </a:pPr>
            <a:r>
              <a:rPr lang="en-US" i="1" dirty="0"/>
              <a:t>controller</a:t>
            </a:r>
          </a:p>
          <a:p>
            <a:pPr marL="285750" indent="-285750">
              <a:buFontTx/>
              <a:buChar char="-"/>
            </a:pPr>
            <a:r>
              <a:rPr lang="en-US" i="1" dirty="0"/>
              <a:t>model</a:t>
            </a:r>
          </a:p>
          <a:p>
            <a:pPr marL="285750" indent="-285750">
              <a:buFontTx/>
              <a:buChar char="-"/>
            </a:pPr>
            <a:r>
              <a:rPr lang="en-US" i="1" dirty="0"/>
              <a:t>partials </a:t>
            </a:r>
          </a:p>
          <a:p>
            <a:pPr marL="285750" indent="-285750">
              <a:buFontTx/>
              <a:buChar char="-"/>
            </a:pPr>
            <a:r>
              <a:rPr lang="es-ES" dirty="0"/>
              <a:t>…</a:t>
            </a:r>
          </a:p>
        </p:txBody>
      </p:sp>
    </p:spTree>
    <p:extLst>
      <p:ext uri="{BB962C8B-B14F-4D97-AF65-F5344CB8AC3E}">
        <p14:creationId xmlns:p14="http://schemas.microsoft.com/office/powerpoint/2010/main" val="644632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Ejemplo: </a:t>
            </a:r>
            <a:r>
              <a:rPr lang="es-ES" dirty="0" err="1"/>
              <a:t>admin_subestados</a:t>
            </a:r>
            <a:endParaRPr lang="es-ES" dirty="0"/>
          </a:p>
        </p:txBody>
      </p:sp>
      <p:pic>
        <p:nvPicPr>
          <p:cNvPr id="4" name="Imagen 3"/>
          <p:cNvPicPr>
            <a:picLocks noChangeAspect="1"/>
          </p:cNvPicPr>
          <p:nvPr/>
        </p:nvPicPr>
        <p:blipFill>
          <a:blip r:embed="rId2"/>
          <a:stretch>
            <a:fillRect/>
          </a:stretch>
        </p:blipFill>
        <p:spPr>
          <a:xfrm>
            <a:off x="4437246" y="1411981"/>
            <a:ext cx="3972226" cy="3843085"/>
          </a:xfrm>
          <a:prstGeom prst="rect">
            <a:avLst/>
          </a:prstGeom>
        </p:spPr>
      </p:pic>
      <p:pic>
        <p:nvPicPr>
          <p:cNvPr id="5" name="Imagen 4"/>
          <p:cNvPicPr>
            <a:picLocks noChangeAspect="1"/>
          </p:cNvPicPr>
          <p:nvPr/>
        </p:nvPicPr>
        <p:blipFill>
          <a:blip r:embed="rId3"/>
          <a:stretch>
            <a:fillRect/>
          </a:stretch>
        </p:blipFill>
        <p:spPr>
          <a:xfrm>
            <a:off x="1485511" y="5039728"/>
            <a:ext cx="1209675" cy="542925"/>
          </a:xfrm>
          <a:prstGeom prst="rect">
            <a:avLst/>
          </a:prstGeom>
        </p:spPr>
      </p:pic>
      <p:pic>
        <p:nvPicPr>
          <p:cNvPr id="6" name="Imagen 5"/>
          <p:cNvPicPr>
            <a:picLocks noChangeAspect="1"/>
          </p:cNvPicPr>
          <p:nvPr/>
        </p:nvPicPr>
        <p:blipFill>
          <a:blip r:embed="rId4"/>
          <a:stretch>
            <a:fillRect/>
          </a:stretch>
        </p:blipFill>
        <p:spPr>
          <a:xfrm>
            <a:off x="1474219" y="3814311"/>
            <a:ext cx="1209675" cy="942975"/>
          </a:xfrm>
          <a:prstGeom prst="rect">
            <a:avLst/>
          </a:prstGeom>
        </p:spPr>
      </p:pic>
      <p:pic>
        <p:nvPicPr>
          <p:cNvPr id="8" name="Imagen 7"/>
          <p:cNvPicPr>
            <a:picLocks noChangeAspect="1"/>
          </p:cNvPicPr>
          <p:nvPr/>
        </p:nvPicPr>
        <p:blipFill>
          <a:blip r:embed="rId5"/>
          <a:stretch>
            <a:fillRect/>
          </a:stretch>
        </p:blipFill>
        <p:spPr>
          <a:xfrm>
            <a:off x="364556" y="1539490"/>
            <a:ext cx="3429000" cy="2133600"/>
          </a:xfrm>
          <a:prstGeom prst="rect">
            <a:avLst/>
          </a:prstGeom>
        </p:spPr>
      </p:pic>
      <p:sp>
        <p:nvSpPr>
          <p:cNvPr id="9" name="Rectángulo 8"/>
          <p:cNvSpPr/>
          <p:nvPr/>
        </p:nvSpPr>
        <p:spPr>
          <a:xfrm>
            <a:off x="2555876" y="1819175"/>
            <a:ext cx="1197978" cy="259882"/>
          </a:xfrm>
          <a:prstGeom prst="rect">
            <a:avLst/>
          </a:prstGeom>
          <a:solidFill>
            <a:srgbClr val="BDD7E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angular 10"/>
          <p:cNvCxnSpPr>
            <a:stCxn id="9" idx="3"/>
            <a:endCxn id="6" idx="3"/>
          </p:cNvCxnSpPr>
          <p:nvPr/>
        </p:nvCxnSpPr>
        <p:spPr>
          <a:xfrm flipH="1">
            <a:off x="2683894" y="1949116"/>
            <a:ext cx="1069960" cy="2336683"/>
          </a:xfrm>
          <a:prstGeom prst="bentConnector3">
            <a:avLst>
              <a:gd name="adj1" fmla="val -2136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1446214" y="3817469"/>
            <a:ext cx="1197978" cy="259882"/>
          </a:xfrm>
          <a:prstGeom prst="rect">
            <a:avLst/>
          </a:prstGeom>
          <a:solidFill>
            <a:srgbClr val="BDD7E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angular 15"/>
          <p:cNvCxnSpPr>
            <a:stCxn id="14" idx="1"/>
            <a:endCxn id="5" idx="1"/>
          </p:cNvCxnSpPr>
          <p:nvPr/>
        </p:nvCxnSpPr>
        <p:spPr>
          <a:xfrm rot="10800000" flipH="1" flipV="1">
            <a:off x="1446213" y="3947409"/>
            <a:ext cx="39297" cy="1363781"/>
          </a:xfrm>
          <a:prstGeom prst="bentConnector3">
            <a:avLst>
              <a:gd name="adj1" fmla="val -581724"/>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3218874" y="5385007"/>
            <a:ext cx="4572000" cy="923330"/>
          </a:xfrm>
          <a:prstGeom prst="rect">
            <a:avLst/>
          </a:prstGeom>
        </p:spPr>
        <p:txBody>
          <a:bodyPr>
            <a:spAutoFit/>
          </a:bodyPr>
          <a:lstStyle/>
          <a:p>
            <a:r>
              <a:rPr lang="es-ES" dirty="0"/>
              <a:t>Módulo APP [Style Y161]</a:t>
            </a:r>
          </a:p>
          <a:p>
            <a:r>
              <a:rPr lang="es-ES" dirty="0"/>
              <a:t>Módulos de "características" [Style Y163]</a:t>
            </a:r>
          </a:p>
          <a:p>
            <a:r>
              <a:rPr lang="es-ES" dirty="0"/>
              <a:t>Módulos reutilizables [Style Y164]</a:t>
            </a:r>
          </a:p>
        </p:txBody>
      </p:sp>
    </p:spTree>
    <p:extLst>
      <p:ext uri="{BB962C8B-B14F-4D97-AF65-F5344CB8AC3E}">
        <p14:creationId xmlns:p14="http://schemas.microsoft.com/office/powerpoint/2010/main" val="2970012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Ejemplo: </a:t>
            </a:r>
            <a:r>
              <a:rPr lang="es-ES" dirty="0" err="1"/>
              <a:t>admin_subestados</a:t>
            </a:r>
            <a:endParaRPr lang="es-ES" dirty="0"/>
          </a:p>
        </p:txBody>
      </p:sp>
      <p:graphicFrame>
        <p:nvGraphicFramePr>
          <p:cNvPr id="3" name="Objeto 2"/>
          <p:cNvGraphicFramePr>
            <a:graphicFrameLocks noChangeAspect="1"/>
          </p:cNvGraphicFramePr>
          <p:nvPr>
            <p:extLst/>
          </p:nvPr>
        </p:nvGraphicFramePr>
        <p:xfrm>
          <a:off x="2319688" y="1712160"/>
          <a:ext cx="5809716" cy="4653910"/>
        </p:xfrm>
        <a:graphic>
          <a:graphicData uri="http://schemas.openxmlformats.org/presentationml/2006/ole">
            <mc:AlternateContent xmlns:mc="http://schemas.openxmlformats.org/markup-compatibility/2006">
              <mc:Choice xmlns:v="urn:schemas-microsoft-com:vml" Requires="v">
                <p:oleObj spid="_x0000_s1026" name="Visio" r:id="rId3" imgW="5410327" imgH="4333725" progId="">
                  <p:embed/>
                </p:oleObj>
              </mc:Choice>
              <mc:Fallback>
                <p:oleObj name="Visio" r:id="rId3" imgW="5410327" imgH="4333725" progId="">
                  <p:embed/>
                  <p:pic>
                    <p:nvPicPr>
                      <p:cNvPr id="3" name="Objet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688" y="1712160"/>
                        <a:ext cx="5809716" cy="4653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uadroTexto 6"/>
          <p:cNvSpPr txBox="1"/>
          <p:nvPr/>
        </p:nvSpPr>
        <p:spPr>
          <a:xfrm>
            <a:off x="532397" y="2117559"/>
            <a:ext cx="1450407" cy="1200329"/>
          </a:xfrm>
          <a:prstGeom prst="rect">
            <a:avLst/>
          </a:prstGeom>
          <a:noFill/>
        </p:spPr>
        <p:txBody>
          <a:bodyPr wrap="square" rtlCol="0">
            <a:spAutoFit/>
          </a:bodyPr>
          <a:lstStyle/>
          <a:p>
            <a:r>
              <a:rPr lang="es-ES" dirty="0"/>
              <a:t>relaciones entre los módulos de la aplicación</a:t>
            </a:r>
          </a:p>
        </p:txBody>
      </p:sp>
    </p:spTree>
    <p:extLst>
      <p:ext uri="{BB962C8B-B14F-4D97-AF65-F5344CB8AC3E}">
        <p14:creationId xmlns:p14="http://schemas.microsoft.com/office/powerpoint/2010/main" val="251607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Características</a:t>
            </a:r>
          </a:p>
        </p:txBody>
      </p:sp>
      <p:sp>
        <p:nvSpPr>
          <p:cNvPr id="8" name="Rectángulo 7"/>
          <p:cNvSpPr/>
          <p:nvPr/>
        </p:nvSpPr>
        <p:spPr>
          <a:xfrm>
            <a:off x="860207" y="1261144"/>
            <a:ext cx="7576316" cy="5016758"/>
          </a:xfrm>
          <a:prstGeom prst="rect">
            <a:avLst/>
          </a:prstGeom>
        </p:spPr>
        <p:txBody>
          <a:bodyPr wrap="square">
            <a:spAutoFit/>
          </a:bodyPr>
          <a:lstStyle/>
          <a:p>
            <a:pPr marL="628650" indent="-285750" fontAlgn="ctr">
              <a:buFont typeface="Arial" panose="020B0604020202020204" pitchFamily="34" charset="0"/>
              <a:buChar char="•"/>
            </a:pPr>
            <a:r>
              <a:rPr lang="es-ES" sz="2000" b="1" dirty="0">
                <a:solidFill>
                  <a:srgbClr val="000000"/>
                </a:solidFill>
                <a:latin typeface="Calibri" panose="020F0502020204030204" pitchFamily="34" charset="0"/>
              </a:rPr>
              <a:t>extiende</a:t>
            </a:r>
            <a:r>
              <a:rPr lang="es-ES" sz="2000" dirty="0">
                <a:solidFill>
                  <a:srgbClr val="000000"/>
                </a:solidFill>
                <a:latin typeface="Calibri" panose="020F0502020204030204" pitchFamily="34" charset="0"/>
              </a:rPr>
              <a:t> directamente las funcionalidades </a:t>
            </a:r>
            <a:r>
              <a:rPr lang="es-ES" sz="2000" b="1" dirty="0">
                <a:solidFill>
                  <a:srgbClr val="000000"/>
                </a:solidFill>
                <a:latin typeface="Calibri" panose="020F0502020204030204" pitchFamily="34" charset="0"/>
              </a:rPr>
              <a:t>HTML</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utiliza como patrón arquitectónico </a:t>
            </a:r>
            <a:r>
              <a:rPr lang="es-ES" sz="2000" b="1" dirty="0">
                <a:solidFill>
                  <a:srgbClr val="000000"/>
                </a:solidFill>
                <a:latin typeface="Calibri" panose="020F0502020204030204" pitchFamily="34" charset="0"/>
              </a:rPr>
              <a:t>MVC</a:t>
            </a:r>
            <a:r>
              <a:rPr lang="es-ES" sz="2000" dirty="0">
                <a:solidFill>
                  <a:srgbClr val="000000"/>
                </a:solidFill>
                <a:latin typeface="Calibri" panose="020F0502020204030204" pitchFamily="34" charset="0"/>
              </a:rPr>
              <a:t> (Modelo, Vista, Controlador) o similares (estrictamente sería MV* o MVW </a:t>
            </a:r>
            <a:r>
              <a:rPr lang="en-US" sz="2000" i="1" dirty="0">
                <a:solidFill>
                  <a:srgbClr val="000000"/>
                </a:solidFill>
                <a:latin typeface="Calibri" panose="020F0502020204030204" pitchFamily="34" charset="0"/>
              </a:rPr>
              <a:t>(Model-View-Whatever</a:t>
            </a:r>
            <a:r>
              <a:rPr lang="es-ES" sz="2000" dirty="0">
                <a:solidFill>
                  <a:srgbClr val="000000"/>
                </a:solidFill>
                <a:latin typeface="Calibri" panose="020F0502020204030204" pitchFamily="34" charset="0"/>
              </a:rPr>
              <a:t>)</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esta especialmente orientado a la creación de aplicaciones </a:t>
            </a:r>
            <a:r>
              <a:rPr lang="es-ES" sz="2000" b="1" dirty="0">
                <a:solidFill>
                  <a:srgbClr val="000000"/>
                </a:solidFill>
                <a:latin typeface="Calibri" panose="020F0502020204030204" pitchFamily="34" charset="0"/>
              </a:rPr>
              <a:t>SPA (</a:t>
            </a:r>
            <a:r>
              <a:rPr lang="es-ES" sz="2000" b="1" i="1" dirty="0">
                <a:solidFill>
                  <a:srgbClr val="000000"/>
                </a:solidFill>
                <a:latin typeface="Calibri" panose="020F0502020204030204" pitchFamily="34" charset="0"/>
              </a:rPr>
              <a:t>Single-Page </a:t>
            </a:r>
            <a:r>
              <a:rPr lang="en-US" sz="2000" b="1" i="1" dirty="0">
                <a:solidFill>
                  <a:srgbClr val="000000"/>
                </a:solidFill>
                <a:latin typeface="Calibri" panose="020F0502020204030204" pitchFamily="34" charset="0"/>
              </a:rPr>
              <a:t>Applications</a:t>
            </a:r>
            <a:r>
              <a:rPr lang="es-ES" sz="2000" b="1" dirty="0">
                <a:solidFill>
                  <a:srgbClr val="000000"/>
                </a:solidFill>
                <a:latin typeface="Calibri" panose="020F0502020204030204" pitchFamily="34" charset="0"/>
              </a:rPr>
              <a:t>)</a:t>
            </a:r>
            <a:r>
              <a:rPr lang="es-ES" sz="2000" dirty="0">
                <a:solidFill>
                  <a:srgbClr val="000000"/>
                </a:solidFill>
                <a:latin typeface="Calibri" panose="020F0502020204030204" pitchFamily="34" charset="0"/>
              </a:rPr>
              <a:t>. </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es muy eficiente: promueve el uso </a:t>
            </a:r>
            <a:r>
              <a:rPr lang="es-ES" sz="2000" b="1" dirty="0">
                <a:solidFill>
                  <a:srgbClr val="000000"/>
                </a:solidFill>
                <a:latin typeface="Calibri" panose="020F0502020204030204" pitchFamily="34" charset="0"/>
              </a:rPr>
              <a:t>patrones</a:t>
            </a:r>
            <a:r>
              <a:rPr lang="es-ES" sz="2000" dirty="0">
                <a:solidFill>
                  <a:srgbClr val="000000"/>
                </a:solidFill>
                <a:latin typeface="Calibri" panose="020F0502020204030204" pitchFamily="34" charset="0"/>
              </a:rPr>
              <a:t> de diseño de software</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permite  crear </a:t>
            </a:r>
            <a:r>
              <a:rPr lang="es-ES" sz="2000" b="1" dirty="0">
                <a:solidFill>
                  <a:srgbClr val="000000"/>
                </a:solidFill>
                <a:latin typeface="Calibri" panose="020F0502020204030204" pitchFamily="34" charset="0"/>
              </a:rPr>
              <a:t>tests unitario</a:t>
            </a:r>
            <a:r>
              <a:rPr lang="es-ES" sz="2000" dirty="0">
                <a:solidFill>
                  <a:srgbClr val="000000"/>
                </a:solidFill>
                <a:latin typeface="Calibri" panose="020F0502020204030204" pitchFamily="34" charset="0"/>
              </a:rPr>
              <a:t>s y</a:t>
            </a:r>
            <a:r>
              <a:rPr lang="en-US" sz="2000" i="1" dirty="0">
                <a:solidFill>
                  <a:srgbClr val="000000"/>
                </a:solidFill>
                <a:latin typeface="Calibri" panose="020F0502020204030204" pitchFamily="34" charset="0"/>
              </a:rPr>
              <a:t> End-to-End</a:t>
            </a:r>
            <a:r>
              <a:rPr lang="es-ES" sz="2000" dirty="0">
                <a:solidFill>
                  <a:srgbClr val="000000"/>
                </a:solidFill>
                <a:latin typeface="Calibri" panose="020F0502020204030204" pitchFamily="34" charset="0"/>
              </a:rPr>
              <a:t> de forma sencilla empleando </a:t>
            </a:r>
            <a:r>
              <a:rPr lang="es-ES" sz="2000" i="1" dirty="0">
                <a:solidFill>
                  <a:srgbClr val="000000"/>
                </a:solidFill>
                <a:latin typeface="Calibri" panose="020F0502020204030204" pitchFamily="34" charset="0"/>
              </a:rPr>
              <a:t>Jasmine</a:t>
            </a:r>
            <a:r>
              <a:rPr lang="es-ES" sz="2000" dirty="0">
                <a:solidFill>
                  <a:srgbClr val="000000"/>
                </a:solidFill>
                <a:latin typeface="Calibri" panose="020F0502020204030204" pitchFamily="34" charset="0"/>
              </a:rPr>
              <a:t> y </a:t>
            </a:r>
            <a:r>
              <a:rPr lang="es-ES" sz="2000" i="1" dirty="0">
                <a:solidFill>
                  <a:srgbClr val="000000"/>
                </a:solidFill>
                <a:latin typeface="Calibri" panose="020F0502020204030204" pitchFamily="34" charset="0"/>
              </a:rPr>
              <a:t>Karma</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 al estar exclusivamente orientado a la lógica, es un </a:t>
            </a:r>
            <a:r>
              <a:rPr lang="en-US" sz="2000" i="1" dirty="0">
                <a:solidFill>
                  <a:srgbClr val="000000"/>
                </a:solidFill>
                <a:latin typeface="Calibri" panose="020F0502020204030204" pitchFamily="34" charset="0"/>
              </a:rPr>
              <a:t>framework</a:t>
            </a:r>
            <a:r>
              <a:rPr lang="es-ES" sz="2000" dirty="0">
                <a:solidFill>
                  <a:srgbClr val="000000"/>
                </a:solidFill>
                <a:latin typeface="Calibri" panose="020F0502020204030204" pitchFamily="34" charset="0"/>
              </a:rPr>
              <a:t>   muy liviano: no incluye elementos gráficos ni CSS.</a:t>
            </a:r>
            <a:br>
              <a:rPr lang="es-ES" sz="2000" dirty="0">
                <a:solidFill>
                  <a:srgbClr val="000000"/>
                </a:solidFill>
                <a:latin typeface="Calibri" panose="020F0502020204030204" pitchFamily="34" charset="0"/>
              </a:rPr>
            </a:br>
            <a:r>
              <a:rPr lang="es-ES" sz="2000" dirty="0">
                <a:solidFill>
                  <a:srgbClr val="000000"/>
                </a:solidFill>
                <a:latin typeface="Calibri" panose="020F0502020204030204" pitchFamily="34" charset="0"/>
              </a:rPr>
              <a:t>Por eso se complementa muy bien con Bootstrap</a:t>
            </a:r>
          </a:p>
        </p:txBody>
      </p:sp>
    </p:spTree>
    <p:extLst>
      <p:ext uri="{BB962C8B-B14F-4D97-AF65-F5344CB8AC3E}">
        <p14:creationId xmlns:p14="http://schemas.microsoft.com/office/powerpoint/2010/main" val="498406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Diagramas de módulos</a:t>
            </a:r>
            <a:endParaRPr lang="en-US" dirty="0"/>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3074" name="Picture 2" descr="https://cdn-images-1.medium.com/max/1000/1*YN82_grVFW6xSvOSzcID8A.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3826" y="1433839"/>
            <a:ext cx="7228692" cy="254139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3575858" y="4225488"/>
            <a:ext cx="5101297" cy="1989655"/>
          </a:xfrm>
          <a:prstGeom prst="rect">
            <a:avLst/>
          </a:prstGeom>
        </p:spPr>
        <p:style>
          <a:lnRef idx="0">
            <a:schemeClr val="dk1"/>
          </a:lnRef>
          <a:fillRef idx="3">
            <a:schemeClr val="dk1"/>
          </a:fillRef>
          <a:effectRef idx="3">
            <a:schemeClr val="dk1"/>
          </a:effectRef>
          <a:fontRef idx="minor">
            <a:schemeClr val="lt1"/>
          </a:fontRef>
        </p:style>
      </p:pic>
      <p:sp>
        <p:nvSpPr>
          <p:cNvPr id="8" name="Rectángulo 7"/>
          <p:cNvSpPr/>
          <p:nvPr/>
        </p:nvSpPr>
        <p:spPr>
          <a:xfrm>
            <a:off x="515393" y="4927929"/>
            <a:ext cx="2853449" cy="584775"/>
          </a:xfrm>
          <a:prstGeom prst="rect">
            <a:avLst/>
          </a:prstGeom>
        </p:spPr>
        <p:txBody>
          <a:bodyPr wrap="square">
            <a:spAutoFit/>
          </a:bodyPr>
          <a:lstStyle/>
          <a:p>
            <a:r>
              <a:rPr lang="es-ES" sz="1600" dirty="0">
                <a:hlinkClick r:id="rId5"/>
              </a:rPr>
              <a:t>https://github.com/lucalanca/grunt-angular-architecture-graph/</a:t>
            </a:r>
            <a:endParaRPr lang="es-ES" sz="1600" dirty="0"/>
          </a:p>
        </p:txBody>
      </p:sp>
    </p:spTree>
    <p:extLst>
      <p:ext uri="{BB962C8B-B14F-4D97-AF65-F5344CB8AC3E}">
        <p14:creationId xmlns:p14="http://schemas.microsoft.com/office/powerpoint/2010/main" val="2478131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Otros elementos de estilo</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6388" y="1115314"/>
            <a:ext cx="952681" cy="952681"/>
          </a:xfrm>
          <a:prstGeom prst="rect">
            <a:avLst/>
          </a:prstGeom>
        </p:spPr>
      </p:pic>
      <p:sp>
        <p:nvSpPr>
          <p:cNvPr id="7" name="Rectángulo 6"/>
          <p:cNvSpPr/>
          <p:nvPr/>
        </p:nvSpPr>
        <p:spPr>
          <a:xfrm>
            <a:off x="7760958" y="2180007"/>
            <a:ext cx="1183540" cy="369332"/>
          </a:xfrm>
          <a:prstGeom prst="rect">
            <a:avLst/>
          </a:prstGeom>
        </p:spPr>
        <p:txBody>
          <a:bodyPr wrap="square">
            <a:spAutoFit/>
          </a:bodyPr>
          <a:lstStyle/>
          <a:p>
            <a:r>
              <a:rPr lang="es-ES" dirty="0"/>
              <a:t>John Papa</a:t>
            </a:r>
          </a:p>
        </p:txBody>
      </p:sp>
      <p:sp>
        <p:nvSpPr>
          <p:cNvPr id="10" name="CuadroTexto 9"/>
          <p:cNvSpPr txBox="1"/>
          <p:nvPr/>
        </p:nvSpPr>
        <p:spPr>
          <a:xfrm>
            <a:off x="877202" y="1428025"/>
            <a:ext cx="6380248" cy="4524315"/>
          </a:xfrm>
          <a:prstGeom prst="rect">
            <a:avLst/>
          </a:prstGeom>
          <a:noFill/>
        </p:spPr>
        <p:txBody>
          <a:bodyPr wrap="square" rtlCol="0">
            <a:spAutoFit/>
          </a:bodyPr>
          <a:lstStyle/>
          <a:p>
            <a:pPr marL="285750" indent="-285750">
              <a:buFont typeface="Arial" panose="020B0604020202020204" pitchFamily="34" charset="0"/>
              <a:buChar char="•"/>
            </a:pPr>
            <a:r>
              <a:rPr lang="es-ES" dirty="0"/>
              <a:t>Referencia a los módulos sin mapearlos nunca como variables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n-US" i="1" dirty="0"/>
              <a:t>Closures</a:t>
            </a:r>
            <a:r>
              <a:rPr lang="es-ES" dirty="0"/>
              <a:t> con el patrón de auto ejecución "</a:t>
            </a:r>
            <a:r>
              <a:rPr lang="en-US" dirty="0"/>
              <a:t>Immediately Invoked Function Expression" (IIFE), con </a:t>
            </a:r>
            <a:r>
              <a:rPr lang="es-ES" dirty="0"/>
              <a:t>objeto</a:t>
            </a:r>
            <a:r>
              <a:rPr lang="en-US" dirty="0"/>
              <a:t> de </a:t>
            </a:r>
            <a:r>
              <a:rPr lang="es-ES" dirty="0"/>
              <a:t>eliminar las variables del ámbito global.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Empleo continuado de funciones con nombre en lugar de funciones anónimas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Uso del formato "</a:t>
            </a:r>
            <a:r>
              <a:rPr lang="en-US" i="1" dirty="0"/>
              <a:t>controller as</a:t>
            </a:r>
            <a:r>
              <a:rPr lang="es-ES" dirty="0"/>
              <a:t>" unido al empleo de una variable dentro del controlador, </a:t>
            </a:r>
            <a:r>
              <a:rPr lang="es-ES" sz="1600" noProof="1">
                <a:latin typeface="Consolas" panose="020B0609020204030204" pitchFamily="49" charset="0"/>
              </a:rPr>
              <a:t>var vm = this</a:t>
            </a:r>
            <a:r>
              <a:rPr lang="es-ES" dirty="0"/>
              <a:t>, para evitar el uso de </a:t>
            </a:r>
            <a:r>
              <a:rPr lang="en-US" i="1" dirty="0"/>
              <a:t>this</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s-ES" dirty="0"/>
              <a:t>Uso de $</a:t>
            </a:r>
            <a:r>
              <a:rPr lang="en-US" i="1" dirty="0"/>
              <a:t>inject</a:t>
            </a:r>
            <a:r>
              <a:rPr lang="es-ES" dirty="0"/>
              <a:t> para definir los nombres de los elementos que se inyectan, de cara a evitar los problemas en el caos de la minimificación</a:t>
            </a:r>
          </a:p>
        </p:txBody>
      </p:sp>
    </p:spTree>
    <p:extLst>
      <p:ext uri="{BB962C8B-B14F-4D97-AF65-F5344CB8AC3E}">
        <p14:creationId xmlns:p14="http://schemas.microsoft.com/office/powerpoint/2010/main" val="1981925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Aplicación del estilo</a:t>
            </a:r>
          </a:p>
        </p:txBody>
      </p:sp>
      <p:sp>
        <p:nvSpPr>
          <p:cNvPr id="4" name="Rectángulo 3"/>
          <p:cNvSpPr/>
          <p:nvPr/>
        </p:nvSpPr>
        <p:spPr>
          <a:xfrm>
            <a:off x="702643" y="3322901"/>
            <a:ext cx="7812707" cy="2862322"/>
          </a:xfrm>
          <a:prstGeom prst="rect">
            <a:avLst/>
          </a:prstGeom>
        </p:spPr>
        <p:txBody>
          <a:bodyPr wrap="square">
            <a:spAutoFit/>
          </a:bodyPr>
          <a:lstStyle/>
          <a:p>
            <a:r>
              <a:rPr lang="es-ES" dirty="0"/>
              <a:t> angular</a:t>
            </a:r>
          </a:p>
          <a:p>
            <a:pPr lvl="1"/>
            <a:r>
              <a:rPr lang="es-ES" dirty="0"/>
              <a:t>.module('</a:t>
            </a:r>
            <a:r>
              <a:rPr lang="es-ES" dirty="0" err="1"/>
              <a:t>appInfAdminSubEstados.listadoSubEstados</a:t>
            </a:r>
            <a:r>
              <a:rPr lang="es-ES" dirty="0"/>
              <a:t>')</a:t>
            </a:r>
          </a:p>
          <a:p>
            <a:r>
              <a:rPr lang="es-ES" dirty="0"/>
              <a:t>        .</a:t>
            </a:r>
            <a:r>
              <a:rPr lang="es-ES" dirty="0" err="1"/>
              <a:t>controller</a:t>
            </a:r>
            <a:r>
              <a:rPr lang="es-ES" dirty="0"/>
              <a:t>('</a:t>
            </a:r>
            <a:r>
              <a:rPr lang="es-ES" dirty="0" err="1"/>
              <a:t>ListadoSubEstadosController</a:t>
            </a:r>
            <a:r>
              <a:rPr lang="es-ES" dirty="0"/>
              <a:t>', </a:t>
            </a:r>
            <a:r>
              <a:rPr lang="es-ES" dirty="0" err="1"/>
              <a:t>ListadoSubEstadosController</a:t>
            </a:r>
            <a:r>
              <a:rPr lang="es-ES" dirty="0"/>
              <a:t>);</a:t>
            </a:r>
          </a:p>
          <a:p>
            <a:endParaRPr lang="es-ES" dirty="0"/>
          </a:p>
          <a:p>
            <a:pPr lvl="1" indent="-457200"/>
            <a:r>
              <a:rPr lang="es-ES" dirty="0" err="1"/>
              <a:t>ListadoSubEstadosController</a:t>
            </a:r>
            <a:r>
              <a:rPr lang="es-ES" dirty="0"/>
              <a:t>.$</a:t>
            </a:r>
            <a:r>
              <a:rPr lang="es-ES" dirty="0" err="1"/>
              <a:t>inject</a:t>
            </a:r>
            <a:r>
              <a:rPr lang="es-ES" dirty="0"/>
              <a:t> = ['$</a:t>
            </a:r>
            <a:r>
              <a:rPr lang="es-ES" dirty="0" err="1"/>
              <a:t>urlHelperConfig</a:t>
            </a:r>
            <a:r>
              <a:rPr lang="es-ES" dirty="0"/>
              <a:t>', '</a:t>
            </a:r>
            <a:r>
              <a:rPr lang="es-ES" dirty="0" err="1"/>
              <a:t>listadoSubEstados.dataservice</a:t>
            </a:r>
            <a:r>
              <a:rPr lang="es-ES" dirty="0"/>
              <a:t>', '</a:t>
            </a:r>
            <a:r>
              <a:rPr lang="es-ES" dirty="0" err="1"/>
              <a:t>ngDialog</a:t>
            </a:r>
            <a:r>
              <a:rPr lang="es-ES" dirty="0"/>
              <a:t>'];</a:t>
            </a:r>
          </a:p>
          <a:p>
            <a:endParaRPr lang="es-ES" dirty="0"/>
          </a:p>
          <a:p>
            <a:r>
              <a:rPr lang="es-ES" dirty="0" err="1"/>
              <a:t>function</a:t>
            </a:r>
            <a:r>
              <a:rPr lang="es-ES" dirty="0"/>
              <a:t> </a:t>
            </a:r>
            <a:r>
              <a:rPr lang="es-ES" dirty="0" err="1"/>
              <a:t>ListadoSubEstadosController</a:t>
            </a:r>
            <a:r>
              <a:rPr lang="es-ES" dirty="0"/>
              <a:t>($</a:t>
            </a:r>
            <a:r>
              <a:rPr lang="es-ES" dirty="0" err="1"/>
              <a:t>urlHelperConfig</a:t>
            </a:r>
            <a:r>
              <a:rPr lang="es-ES" dirty="0"/>
              <a:t>, </a:t>
            </a:r>
            <a:r>
              <a:rPr lang="es-ES" dirty="0" err="1"/>
              <a:t>dataservice</a:t>
            </a:r>
            <a:r>
              <a:rPr lang="es-ES" dirty="0"/>
              <a:t>, </a:t>
            </a:r>
            <a:r>
              <a:rPr lang="es-ES" dirty="0" err="1"/>
              <a:t>ngDialog</a:t>
            </a:r>
            <a:r>
              <a:rPr lang="es-ES" dirty="0"/>
              <a:t>) {</a:t>
            </a:r>
          </a:p>
          <a:p>
            <a:r>
              <a:rPr lang="es-ES" dirty="0" err="1"/>
              <a:t>var</a:t>
            </a:r>
            <a:r>
              <a:rPr lang="es-ES" dirty="0"/>
              <a:t> </a:t>
            </a:r>
            <a:r>
              <a:rPr lang="es-ES" dirty="0" err="1"/>
              <a:t>vm</a:t>
            </a:r>
            <a:r>
              <a:rPr lang="es-ES" dirty="0"/>
              <a:t> = </a:t>
            </a:r>
            <a:r>
              <a:rPr lang="es-ES" dirty="0" err="1"/>
              <a:t>this</a:t>
            </a:r>
            <a:r>
              <a:rPr lang="es-ES" dirty="0"/>
              <a:t>;</a:t>
            </a:r>
          </a:p>
          <a:p>
            <a:r>
              <a:rPr lang="es-ES" dirty="0"/>
              <a:t>…}</a:t>
            </a:r>
          </a:p>
        </p:txBody>
      </p:sp>
      <p:sp>
        <p:nvSpPr>
          <p:cNvPr id="5" name="Rectángulo 4"/>
          <p:cNvSpPr/>
          <p:nvPr/>
        </p:nvSpPr>
        <p:spPr>
          <a:xfrm>
            <a:off x="702643" y="1430317"/>
            <a:ext cx="6851685" cy="1754326"/>
          </a:xfrm>
          <a:prstGeom prst="rect">
            <a:avLst/>
          </a:prstGeom>
        </p:spPr>
        <p:txBody>
          <a:bodyPr wrap="square">
            <a:spAutoFit/>
          </a:bodyPr>
          <a:lstStyle/>
          <a:p>
            <a:r>
              <a:rPr lang="es-ES" dirty="0"/>
              <a:t> angular</a:t>
            </a:r>
          </a:p>
          <a:p>
            <a:pPr lvl="1"/>
            <a:r>
              <a:rPr lang="es-ES" dirty="0"/>
              <a:t>.module('</a:t>
            </a:r>
            <a:r>
              <a:rPr lang="es-ES" dirty="0" err="1"/>
              <a:t>appInfAdminSubEstados.listadoSubEstados</a:t>
            </a:r>
            <a:r>
              <a:rPr lang="es-ES" dirty="0"/>
              <a:t>')</a:t>
            </a:r>
          </a:p>
          <a:p>
            <a:r>
              <a:rPr lang="es-ES" dirty="0"/>
              <a:t>        .</a:t>
            </a:r>
            <a:r>
              <a:rPr lang="es-ES" dirty="0" err="1"/>
              <a:t>controller</a:t>
            </a:r>
            <a:r>
              <a:rPr lang="es-ES" dirty="0"/>
              <a:t>('</a:t>
            </a:r>
            <a:r>
              <a:rPr lang="es-ES" dirty="0" err="1"/>
              <a:t>ListadoSubEstadosController</a:t>
            </a:r>
            <a:r>
              <a:rPr lang="es-ES" dirty="0"/>
              <a:t>', ['$</a:t>
            </a:r>
            <a:r>
              <a:rPr lang="es-ES" dirty="0" err="1"/>
              <a:t>urlHelperConfig</a:t>
            </a:r>
            <a:r>
              <a:rPr lang="es-ES" dirty="0"/>
              <a:t>', '</a:t>
            </a:r>
            <a:r>
              <a:rPr lang="es-ES" dirty="0" err="1"/>
              <a:t>listadoSubEstados.dataservice</a:t>
            </a:r>
            <a:r>
              <a:rPr lang="es-ES" dirty="0"/>
              <a:t>', '</a:t>
            </a:r>
            <a:r>
              <a:rPr lang="es-ES" dirty="0" err="1"/>
              <a:t>ngDialog</a:t>
            </a:r>
            <a:r>
              <a:rPr lang="es-ES" dirty="0"/>
              <a:t>' </a:t>
            </a:r>
            <a:r>
              <a:rPr lang="es-ES" dirty="0" err="1"/>
              <a:t>function</a:t>
            </a:r>
            <a:r>
              <a:rPr lang="es-ES" dirty="0"/>
              <a:t> ($</a:t>
            </a:r>
            <a:r>
              <a:rPr lang="es-ES" dirty="0" err="1"/>
              <a:t>urlHelperConfig</a:t>
            </a:r>
            <a:r>
              <a:rPr lang="es-ES" dirty="0"/>
              <a:t>, </a:t>
            </a:r>
            <a:r>
              <a:rPr lang="es-ES" dirty="0" err="1"/>
              <a:t>dataservice</a:t>
            </a:r>
            <a:r>
              <a:rPr lang="es-ES" dirty="0"/>
              <a:t>, </a:t>
            </a:r>
            <a:r>
              <a:rPr lang="es-ES" dirty="0" err="1"/>
              <a:t>ngDialog</a:t>
            </a:r>
            <a:r>
              <a:rPr lang="es-ES" dirty="0"/>
              <a:t>) {…</a:t>
            </a:r>
          </a:p>
          <a:p>
            <a:r>
              <a:rPr lang="es-ES" dirty="0"/>
              <a:t>}]);</a:t>
            </a:r>
          </a:p>
        </p:txBody>
      </p:sp>
      <p:sp>
        <p:nvSpPr>
          <p:cNvPr id="6" name="CuadroTexto 5"/>
          <p:cNvSpPr txBox="1"/>
          <p:nvPr/>
        </p:nvSpPr>
        <p:spPr>
          <a:xfrm>
            <a:off x="7238198" y="1430317"/>
            <a:ext cx="806311"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clásico</a:t>
            </a:r>
          </a:p>
        </p:txBody>
      </p:sp>
      <p:sp>
        <p:nvSpPr>
          <p:cNvPr id="7" name="CuadroTexto 6"/>
          <p:cNvSpPr txBox="1"/>
          <p:nvPr/>
        </p:nvSpPr>
        <p:spPr>
          <a:xfrm>
            <a:off x="6978062" y="3052449"/>
            <a:ext cx="1326582"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nuevo estilo</a:t>
            </a:r>
          </a:p>
        </p:txBody>
      </p:sp>
    </p:spTree>
    <p:extLst>
      <p:ext uri="{BB962C8B-B14F-4D97-AF65-F5344CB8AC3E}">
        <p14:creationId xmlns:p14="http://schemas.microsoft.com/office/powerpoint/2010/main" val="2873272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Ficheros y módulos</a:t>
            </a:r>
            <a:endParaRPr lang="en-US" dirty="0"/>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CuadroTexto 3"/>
          <p:cNvSpPr txBox="1"/>
          <p:nvPr/>
        </p:nvSpPr>
        <p:spPr>
          <a:xfrm>
            <a:off x="1148523" y="1514902"/>
            <a:ext cx="6393032" cy="369332"/>
          </a:xfrm>
          <a:prstGeom prst="rect">
            <a:avLst/>
          </a:prstGeom>
          <a:noFill/>
        </p:spPr>
        <p:txBody>
          <a:bodyPr wrap="none" rtlCol="0">
            <a:spAutoFit/>
          </a:bodyPr>
          <a:lstStyle/>
          <a:p>
            <a:r>
              <a:rPr lang="es-ES" dirty="0"/>
              <a:t>En cualquiera de las distribuciones, hay que diferenciar 2 procesos</a:t>
            </a:r>
          </a:p>
        </p:txBody>
      </p:sp>
      <p:sp>
        <p:nvSpPr>
          <p:cNvPr id="5" name="CuadroTexto 4"/>
          <p:cNvSpPr txBox="1"/>
          <p:nvPr/>
        </p:nvSpPr>
        <p:spPr>
          <a:xfrm>
            <a:off x="2088108" y="2154555"/>
            <a:ext cx="3374963" cy="646331"/>
          </a:xfrm>
          <a:prstGeom prst="rect">
            <a:avLst/>
          </a:prstGeom>
          <a:noFill/>
        </p:spPr>
        <p:txBody>
          <a:bodyPr wrap="none" rtlCol="0">
            <a:spAutoFit/>
          </a:bodyPr>
          <a:lstStyle/>
          <a:p>
            <a:pPr marL="285750" indent="-285750">
              <a:buFont typeface="Arial" panose="020B0604020202020204" pitchFamily="34" charset="0"/>
              <a:buChar char="•"/>
            </a:pPr>
            <a:r>
              <a:rPr lang="es-ES" dirty="0"/>
              <a:t>distribuir el código en módulos</a:t>
            </a:r>
          </a:p>
          <a:p>
            <a:pPr marL="285750" indent="-285750">
              <a:buFont typeface="Arial" panose="020B0604020202020204" pitchFamily="34" charset="0"/>
              <a:buChar char="•"/>
            </a:pPr>
            <a:r>
              <a:rPr lang="es-ES" dirty="0"/>
              <a:t>distribuir el código en ficheros</a:t>
            </a:r>
          </a:p>
        </p:txBody>
      </p:sp>
      <p:sp>
        <p:nvSpPr>
          <p:cNvPr id="6" name="Rectángulo 5"/>
          <p:cNvSpPr/>
          <p:nvPr/>
        </p:nvSpPr>
        <p:spPr>
          <a:xfrm>
            <a:off x="1683892" y="3429000"/>
            <a:ext cx="1374680" cy="369332"/>
          </a:xfrm>
          <a:prstGeom prst="rect">
            <a:avLst/>
          </a:prstGeom>
        </p:spPr>
        <p:txBody>
          <a:bodyPr wrap="square">
            <a:spAutoFit/>
          </a:bodyPr>
          <a:lstStyle/>
          <a:p>
            <a:r>
              <a:rPr lang="en-US" dirty="0"/>
              <a:t>index.html </a:t>
            </a:r>
            <a:endParaRPr lang="es-ES" dirty="0"/>
          </a:p>
        </p:txBody>
      </p:sp>
      <p:sp>
        <p:nvSpPr>
          <p:cNvPr id="7" name="Rectángulo 6"/>
          <p:cNvSpPr/>
          <p:nvPr/>
        </p:nvSpPr>
        <p:spPr>
          <a:xfrm>
            <a:off x="4685440" y="3429000"/>
            <a:ext cx="1904689" cy="369332"/>
          </a:xfrm>
          <a:prstGeom prst="rect">
            <a:avLst/>
          </a:prstGeom>
        </p:spPr>
        <p:txBody>
          <a:bodyPr wrap="none">
            <a:spAutoFit/>
          </a:bodyPr>
          <a:lstStyle/>
          <a:p>
            <a:r>
              <a:rPr lang="en-US" dirty="0"/>
              <a:t>ng-app='</a:t>
            </a:r>
            <a:r>
              <a:rPr lang="en-US" dirty="0" err="1"/>
              <a:t>mainApp</a:t>
            </a:r>
            <a:r>
              <a:rPr lang="en-US" dirty="0"/>
              <a:t>'</a:t>
            </a:r>
            <a:endParaRPr lang="es-ES" dirty="0"/>
          </a:p>
        </p:txBody>
      </p:sp>
      <p:cxnSp>
        <p:nvCxnSpPr>
          <p:cNvPr id="9" name="Conector recto de flecha 8"/>
          <p:cNvCxnSpPr>
            <a:stCxn id="6" idx="3"/>
            <a:endCxn id="7" idx="1"/>
          </p:cNvCxnSpPr>
          <p:nvPr/>
        </p:nvCxnSpPr>
        <p:spPr>
          <a:xfrm>
            <a:off x="3058572" y="3613666"/>
            <a:ext cx="1626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869545" y="4186135"/>
            <a:ext cx="740908" cy="369332"/>
          </a:xfrm>
          <a:prstGeom prst="rect">
            <a:avLst/>
          </a:prstGeom>
        </p:spPr>
        <p:txBody>
          <a:bodyPr wrap="square">
            <a:spAutoFit/>
          </a:bodyPr>
          <a:lstStyle/>
          <a:p>
            <a:r>
              <a:rPr lang="es-ES" dirty="0"/>
              <a:t>app.js</a:t>
            </a:r>
          </a:p>
        </p:txBody>
      </p:sp>
      <p:sp>
        <p:nvSpPr>
          <p:cNvPr id="13" name="Rectángulo 12"/>
          <p:cNvSpPr/>
          <p:nvPr/>
        </p:nvSpPr>
        <p:spPr>
          <a:xfrm>
            <a:off x="4126476" y="4047635"/>
            <a:ext cx="3934953" cy="646331"/>
          </a:xfrm>
          <a:prstGeom prst="rect">
            <a:avLst/>
          </a:prstGeom>
        </p:spPr>
        <p:txBody>
          <a:bodyPr wrap="square">
            <a:spAutoFit/>
          </a:bodyPr>
          <a:lstStyle/>
          <a:p>
            <a:r>
              <a:rPr lang="es-ES" dirty="0" err="1"/>
              <a:t>angular.module</a:t>
            </a:r>
            <a:r>
              <a:rPr lang="es-ES" dirty="0"/>
              <a:t>('</a:t>
            </a:r>
            <a:r>
              <a:rPr lang="es-ES" dirty="0" err="1"/>
              <a:t>mainApp</a:t>
            </a:r>
            <a:r>
              <a:rPr lang="es-ES" dirty="0"/>
              <a:t>',</a:t>
            </a:r>
            <a:br>
              <a:rPr lang="es-ES" dirty="0"/>
            </a:br>
            <a:r>
              <a:rPr lang="es-ES" dirty="0"/>
              <a:t>['</a:t>
            </a:r>
            <a:r>
              <a:rPr lang="es-ES" dirty="0" err="1"/>
              <a:t>loginModule</a:t>
            </a:r>
            <a:r>
              <a:rPr lang="es-ES" dirty="0"/>
              <a:t>','</a:t>
            </a:r>
            <a:r>
              <a:rPr lang="es-ES" dirty="0" err="1"/>
              <a:t>commentModule</a:t>
            </a:r>
            <a:r>
              <a:rPr lang="es-ES" dirty="0"/>
              <a:t>']);</a:t>
            </a:r>
          </a:p>
        </p:txBody>
      </p:sp>
      <p:cxnSp>
        <p:nvCxnSpPr>
          <p:cNvPr id="15" name="Conector recto de flecha 14"/>
          <p:cNvCxnSpPr>
            <a:stCxn id="12" idx="3"/>
            <a:endCxn id="13" idx="1"/>
          </p:cNvCxnSpPr>
          <p:nvPr/>
        </p:nvCxnSpPr>
        <p:spPr>
          <a:xfrm>
            <a:off x="2610453" y="4370801"/>
            <a:ext cx="1516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1734740" y="5127935"/>
            <a:ext cx="1723549" cy="369332"/>
          </a:xfrm>
          <a:prstGeom prst="rect">
            <a:avLst/>
          </a:prstGeom>
        </p:spPr>
        <p:txBody>
          <a:bodyPr wrap="square">
            <a:spAutoFit/>
          </a:bodyPr>
          <a:lstStyle/>
          <a:p>
            <a:r>
              <a:rPr lang="es-ES" dirty="0"/>
              <a:t>loginModule.js</a:t>
            </a:r>
          </a:p>
        </p:txBody>
      </p:sp>
      <p:sp>
        <p:nvSpPr>
          <p:cNvPr id="17" name="Rectángulo 16"/>
          <p:cNvSpPr/>
          <p:nvPr/>
        </p:nvSpPr>
        <p:spPr>
          <a:xfrm>
            <a:off x="4187796" y="4850936"/>
            <a:ext cx="3227695" cy="923330"/>
          </a:xfrm>
          <a:prstGeom prst="rect">
            <a:avLst/>
          </a:prstGeom>
        </p:spPr>
        <p:txBody>
          <a:bodyPr wrap="square">
            <a:spAutoFit/>
          </a:bodyPr>
          <a:lstStyle/>
          <a:p>
            <a:r>
              <a:rPr lang="es-ES" dirty="0" err="1"/>
              <a:t>angular.module</a:t>
            </a:r>
            <a:r>
              <a:rPr lang="es-ES" dirty="0"/>
              <a:t>('</a:t>
            </a:r>
            <a:r>
              <a:rPr lang="es-ES" dirty="0" err="1"/>
              <a:t>loginModule</a:t>
            </a:r>
            <a:r>
              <a:rPr lang="es-ES" dirty="0"/>
              <a:t>',</a:t>
            </a:r>
            <a:br>
              <a:rPr lang="es-ES" dirty="0"/>
            </a:br>
            <a:r>
              <a:rPr lang="es-ES" dirty="0"/>
              <a:t>['</a:t>
            </a:r>
            <a:r>
              <a:rPr lang="es-ES" dirty="0" err="1"/>
              <a:t>mainApp.login.controllers</a:t>
            </a:r>
            <a:r>
              <a:rPr lang="es-ES" dirty="0"/>
              <a:t>',</a:t>
            </a:r>
            <a:br>
              <a:rPr lang="es-ES" dirty="0"/>
            </a:br>
            <a:r>
              <a:rPr lang="es-ES" dirty="0"/>
              <a:t>'</a:t>
            </a:r>
            <a:r>
              <a:rPr lang="es-ES" dirty="0" err="1"/>
              <a:t>mainApp.login.directives</a:t>
            </a:r>
            <a:r>
              <a:rPr lang="es-ES" dirty="0"/>
              <a:t>']);</a:t>
            </a:r>
          </a:p>
        </p:txBody>
      </p:sp>
      <p:cxnSp>
        <p:nvCxnSpPr>
          <p:cNvPr id="19" name="Conector recto de flecha 18"/>
          <p:cNvCxnSpPr>
            <a:stCxn id="16" idx="3"/>
            <a:endCxn id="17" idx="1"/>
          </p:cNvCxnSpPr>
          <p:nvPr/>
        </p:nvCxnSpPr>
        <p:spPr>
          <a:xfrm>
            <a:off x="3458289" y="5312601"/>
            <a:ext cx="729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437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Más Desarrollo declarativo</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1648819" y="1567885"/>
            <a:ext cx="2696219" cy="369332"/>
          </a:xfrm>
          <a:prstGeom prst="rect">
            <a:avLst/>
          </a:prstGeom>
          <a:noFill/>
        </p:spPr>
        <p:txBody>
          <a:bodyPr wrap="square" rtlCol="0">
            <a:spAutoFit/>
          </a:bodyPr>
          <a:lstStyle/>
          <a:p>
            <a:r>
              <a:rPr lang="es-ES" dirty="0"/>
              <a:t>Nuevas directivas</a:t>
            </a:r>
          </a:p>
        </p:txBody>
      </p:sp>
      <p:sp>
        <p:nvSpPr>
          <p:cNvPr id="9" name="Rectángulo 8"/>
          <p:cNvSpPr/>
          <p:nvPr/>
        </p:nvSpPr>
        <p:spPr>
          <a:xfrm>
            <a:off x="5142111" y="1567885"/>
            <a:ext cx="967409" cy="369332"/>
          </a:xfrm>
          <a:prstGeom prst="rect">
            <a:avLst/>
          </a:prstGeom>
        </p:spPr>
        <p:txBody>
          <a:bodyPr wrap="square">
            <a:spAutoFit/>
          </a:bodyPr>
          <a:lstStyle/>
          <a:p>
            <a:r>
              <a:rPr lang="es-ES" dirty="0"/>
              <a:t>Filtros</a:t>
            </a:r>
          </a:p>
        </p:txBody>
      </p:sp>
      <p:sp>
        <p:nvSpPr>
          <p:cNvPr id="10" name="CuadroTexto 9"/>
          <p:cNvSpPr txBox="1"/>
          <p:nvPr/>
        </p:nvSpPr>
        <p:spPr>
          <a:xfrm>
            <a:off x="1648819" y="3300964"/>
            <a:ext cx="2393540" cy="1200329"/>
          </a:xfrm>
          <a:prstGeom prst="rect">
            <a:avLst/>
          </a:prstGeom>
          <a:noFill/>
        </p:spPr>
        <p:txBody>
          <a:bodyPr wrap="none" rtlCol="0">
            <a:spAutoFit/>
          </a:bodyPr>
          <a:lstStyle/>
          <a:p>
            <a:r>
              <a:rPr lang="es-ES" dirty="0"/>
              <a:t>Directivas de eventos</a:t>
            </a:r>
          </a:p>
          <a:p>
            <a:r>
              <a:rPr lang="es-ES" dirty="0"/>
              <a:t>CSS: </a:t>
            </a:r>
            <a:r>
              <a:rPr lang="es-ES" dirty="0" err="1"/>
              <a:t>ngStyle</a:t>
            </a:r>
            <a:r>
              <a:rPr lang="es-ES" dirty="0"/>
              <a:t> - </a:t>
            </a:r>
            <a:r>
              <a:rPr lang="es-ES" dirty="0" err="1"/>
              <a:t>ngClass</a:t>
            </a:r>
            <a:endParaRPr lang="es-ES" dirty="0"/>
          </a:p>
          <a:p>
            <a:r>
              <a:rPr lang="es-ES" dirty="0"/>
              <a:t>Imágenes</a:t>
            </a:r>
          </a:p>
          <a:p>
            <a:r>
              <a:rPr lang="es-ES" dirty="0"/>
              <a:t>Directivas y formularios</a:t>
            </a:r>
          </a:p>
        </p:txBody>
      </p:sp>
      <p:sp>
        <p:nvSpPr>
          <p:cNvPr id="11" name="CuadroTexto 10"/>
          <p:cNvSpPr txBox="1"/>
          <p:nvPr/>
        </p:nvSpPr>
        <p:spPr>
          <a:xfrm>
            <a:off x="1648818" y="5027640"/>
            <a:ext cx="2016163" cy="646331"/>
          </a:xfrm>
          <a:prstGeom prst="rect">
            <a:avLst/>
          </a:prstGeom>
          <a:noFill/>
        </p:spPr>
        <p:txBody>
          <a:bodyPr wrap="square" rtlCol="0">
            <a:spAutoFit/>
          </a:bodyPr>
          <a:lstStyle/>
          <a:p>
            <a:r>
              <a:rPr lang="es-ES" dirty="0"/>
              <a:t>Creación de Directivas propias</a:t>
            </a:r>
          </a:p>
        </p:txBody>
      </p:sp>
      <p:sp>
        <p:nvSpPr>
          <p:cNvPr id="2" name="Rectángulo 1"/>
          <p:cNvSpPr/>
          <p:nvPr/>
        </p:nvSpPr>
        <p:spPr>
          <a:xfrm>
            <a:off x="1648819" y="2192968"/>
            <a:ext cx="2016163" cy="923330"/>
          </a:xfrm>
          <a:prstGeom prst="rect">
            <a:avLst/>
          </a:prstGeom>
        </p:spPr>
        <p:txBody>
          <a:bodyPr wrap="square">
            <a:spAutoFit/>
          </a:bodyPr>
          <a:lstStyle/>
          <a:p>
            <a:r>
              <a:rPr lang="es-ES" dirty="0" err="1"/>
              <a:t>ngBind</a:t>
            </a:r>
            <a:r>
              <a:rPr lang="es-ES" dirty="0"/>
              <a:t> – </a:t>
            </a:r>
            <a:r>
              <a:rPr lang="es-ES" dirty="0" err="1"/>
              <a:t>ngCloak</a:t>
            </a:r>
            <a:endParaRPr lang="es-ES" dirty="0"/>
          </a:p>
          <a:p>
            <a:r>
              <a:rPr lang="es-ES" dirty="0" err="1"/>
              <a:t>ngInclude</a:t>
            </a:r>
            <a:endParaRPr lang="es-ES" dirty="0"/>
          </a:p>
          <a:p>
            <a:r>
              <a:rPr lang="es-ES" dirty="0" err="1"/>
              <a:t>ngShow</a:t>
            </a:r>
            <a:r>
              <a:rPr lang="es-ES" dirty="0"/>
              <a:t> - </a:t>
            </a:r>
            <a:r>
              <a:rPr lang="es-ES" dirty="0" err="1"/>
              <a:t>ngHide</a:t>
            </a:r>
            <a:endParaRPr lang="es-ES" dirty="0"/>
          </a:p>
        </p:txBody>
      </p:sp>
      <p:sp>
        <p:nvSpPr>
          <p:cNvPr id="6" name="Rectángulo 5"/>
          <p:cNvSpPr/>
          <p:nvPr/>
        </p:nvSpPr>
        <p:spPr>
          <a:xfrm>
            <a:off x="5142111" y="2192968"/>
            <a:ext cx="2919317" cy="2585323"/>
          </a:xfrm>
          <a:prstGeom prst="rect">
            <a:avLst/>
          </a:prstGeom>
        </p:spPr>
        <p:txBody>
          <a:bodyPr wrap="square">
            <a:spAutoFit/>
          </a:bodyPr>
          <a:lstStyle/>
          <a:p>
            <a:r>
              <a:rPr lang="en-US" dirty="0" err="1"/>
              <a:t>Escalares</a:t>
            </a:r>
            <a:r>
              <a:rPr lang="en-US" dirty="0"/>
              <a:t> (f</a:t>
            </a:r>
            <a:r>
              <a:rPr lang="es-ES" dirty="0" err="1"/>
              <a:t>iltros</a:t>
            </a:r>
            <a:r>
              <a:rPr lang="es-ES" dirty="0"/>
              <a:t> de formato</a:t>
            </a:r>
            <a:r>
              <a:rPr lang="en-US" dirty="0"/>
              <a:t>)</a:t>
            </a:r>
          </a:p>
          <a:p>
            <a:pPr lvl="1"/>
            <a:r>
              <a:rPr lang="en-US" dirty="0"/>
              <a:t>lowercase / uppercase</a:t>
            </a:r>
          </a:p>
          <a:p>
            <a:pPr lvl="1"/>
            <a:r>
              <a:rPr lang="en-US" dirty="0"/>
              <a:t>number</a:t>
            </a:r>
          </a:p>
          <a:p>
            <a:pPr lvl="1"/>
            <a:r>
              <a:rPr lang="en-US" dirty="0"/>
              <a:t>date</a:t>
            </a:r>
          </a:p>
          <a:p>
            <a:pPr lvl="1"/>
            <a:r>
              <a:rPr lang="en-US" dirty="0"/>
              <a:t>currency</a:t>
            </a:r>
          </a:p>
          <a:p>
            <a:r>
              <a:rPr lang="en-US" dirty="0"/>
              <a:t>Arrays</a:t>
            </a:r>
          </a:p>
          <a:p>
            <a:pPr lvl="1"/>
            <a:r>
              <a:rPr lang="en-US" dirty="0"/>
              <a:t>filter</a:t>
            </a:r>
          </a:p>
          <a:p>
            <a:pPr lvl="1"/>
            <a:r>
              <a:rPr lang="en-US" dirty="0" err="1"/>
              <a:t>limitTo</a:t>
            </a:r>
            <a:endParaRPr lang="en-US" dirty="0"/>
          </a:p>
          <a:p>
            <a:pPr lvl="1"/>
            <a:r>
              <a:rPr lang="en-US" dirty="0" err="1"/>
              <a:t>orderBy</a:t>
            </a:r>
            <a:endParaRPr lang="es-ES" dirty="0"/>
          </a:p>
        </p:txBody>
      </p:sp>
    </p:spTree>
    <p:extLst>
      <p:ext uri="{BB962C8B-B14F-4D97-AF65-F5344CB8AC3E}">
        <p14:creationId xmlns:p14="http://schemas.microsoft.com/office/powerpoint/2010/main" val="1446710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Más directivas</a:t>
            </a:r>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2630005" y="4761109"/>
            <a:ext cx="3214204" cy="369332"/>
          </a:xfrm>
          <a:prstGeom prst="rect">
            <a:avLst/>
          </a:prstGeom>
        </p:spPr>
        <p:txBody>
          <a:bodyPr wrap="square">
            <a:spAutoFit/>
          </a:bodyPr>
          <a:lstStyle/>
          <a:p>
            <a:r>
              <a:rPr lang="bin-NG" dirty="0">
                <a:solidFill>
                  <a:srgbClr val="000000"/>
                </a:solidFill>
                <a:latin typeface="Calibri" panose="020F0502020204030204" pitchFamily="34" charset="0"/>
              </a:rPr>
              <a:t>&lt;div </a:t>
            </a:r>
            <a:r>
              <a:rPr lang="bin-NG" dirty="0">
                <a:solidFill>
                  <a:srgbClr val="FF0000"/>
                </a:solidFill>
                <a:latin typeface="Calibri" panose="020F0502020204030204" pitchFamily="34" charset="0"/>
              </a:rPr>
              <a:t>ng-i</a:t>
            </a:r>
            <a:r>
              <a:rPr lang="es-ES" dirty="0">
                <a:solidFill>
                  <a:srgbClr val="FF0000"/>
                </a:solidFill>
                <a:latin typeface="Calibri" panose="020F0502020204030204" pitchFamily="34" charset="0"/>
              </a:rPr>
              <a:t>f</a:t>
            </a:r>
            <a:r>
              <a:rPr lang="bin-NG" dirty="0">
                <a:solidFill>
                  <a:srgbClr val="FF0000"/>
                </a:solidFill>
                <a:latin typeface="Calibri" panose="020F0502020204030204" pitchFamily="34" charset="0"/>
              </a:rPr>
              <a:t>="</a:t>
            </a:r>
            <a:r>
              <a:rPr lang="es-ES" dirty="0" err="1">
                <a:solidFill>
                  <a:srgbClr val="FF0000"/>
                </a:solidFill>
                <a:latin typeface="Calibri" panose="020F0502020204030204" pitchFamily="34" charset="0"/>
              </a:rPr>
              <a:t>isCondicion</a:t>
            </a:r>
            <a:r>
              <a:rPr lang="bin-NG" dirty="0">
                <a:solidFill>
                  <a:srgbClr val="FF0000"/>
                </a:solidFill>
                <a:latin typeface="Calibri" panose="020F0502020204030204" pitchFamily="34" charset="0"/>
              </a:rPr>
              <a:t>"</a:t>
            </a:r>
            <a:r>
              <a:rPr lang="bin-NG" dirty="0">
                <a:solidFill>
                  <a:srgbClr val="000000"/>
                </a:solidFill>
                <a:latin typeface="Calibri" panose="020F0502020204030204" pitchFamily="34" charset="0"/>
              </a:rPr>
              <a:t>&gt;&lt;/div&gt;</a:t>
            </a:r>
            <a:endParaRPr lang="bin-NG" dirty="0">
              <a:solidFill>
                <a:srgbClr val="000000"/>
              </a:solidFill>
              <a:effectLst/>
              <a:latin typeface="Calibri" panose="020F0502020204030204" pitchFamily="34" charset="0"/>
            </a:endParaRPr>
          </a:p>
        </p:txBody>
      </p:sp>
      <p:sp>
        <p:nvSpPr>
          <p:cNvPr id="6" name="Rectángulo 5"/>
          <p:cNvSpPr/>
          <p:nvPr/>
        </p:nvSpPr>
        <p:spPr>
          <a:xfrm>
            <a:off x="2646846" y="1537772"/>
            <a:ext cx="4572000" cy="646331"/>
          </a:xfrm>
          <a:prstGeom prst="rect">
            <a:avLst/>
          </a:prstGeom>
        </p:spPr>
        <p:txBody>
          <a:bodyPr>
            <a:spAutoFit/>
          </a:bodyPr>
          <a:lstStyle/>
          <a:p>
            <a:r>
              <a:rPr lang="es-ES" dirty="0">
                <a:solidFill>
                  <a:srgbClr val="000000"/>
                </a:solidFill>
                <a:latin typeface="Calibri" panose="020F0502020204030204" pitchFamily="34" charset="0"/>
              </a:rPr>
              <a:t>equivale a las expresiones {{}} pero incluyendo la funcionalidad de </a:t>
            </a:r>
            <a:r>
              <a:rPr lang="bin-NG" dirty="0">
                <a:solidFill>
                  <a:srgbClr val="000000"/>
                </a:solidFill>
                <a:latin typeface="Calibri" panose="020F0502020204030204" pitchFamily="34" charset="0"/>
              </a:rPr>
              <a:t>ngCloak</a:t>
            </a:r>
            <a:endParaRPr lang="es-ES" dirty="0">
              <a:solidFill>
                <a:srgbClr val="000000"/>
              </a:solidFill>
              <a:latin typeface="Calibri" panose="020F0502020204030204" pitchFamily="34" charset="0"/>
            </a:endParaRPr>
          </a:p>
        </p:txBody>
      </p:sp>
      <p:sp>
        <p:nvSpPr>
          <p:cNvPr id="7" name="Rectángulo 6"/>
          <p:cNvSpPr/>
          <p:nvPr/>
        </p:nvSpPr>
        <p:spPr>
          <a:xfrm>
            <a:off x="1336119" y="1537772"/>
            <a:ext cx="902811" cy="369332"/>
          </a:xfrm>
          <a:prstGeom prst="rect">
            <a:avLst/>
          </a:prstGeom>
        </p:spPr>
        <p:txBody>
          <a:bodyPr wrap="none">
            <a:spAutoFit/>
          </a:bodyPr>
          <a:lstStyle/>
          <a:p>
            <a:r>
              <a:rPr lang="bin-NG" b="1" dirty="0">
                <a:solidFill>
                  <a:srgbClr val="000000"/>
                </a:solidFill>
                <a:latin typeface="Calibri" panose="020F0502020204030204" pitchFamily="34" charset="0"/>
              </a:rPr>
              <a:t>ngBind</a:t>
            </a:r>
            <a:r>
              <a:rPr lang="es-ES" dirty="0">
                <a:solidFill>
                  <a:srgbClr val="000000"/>
                </a:solidFill>
                <a:latin typeface="Calibri" panose="020F0502020204030204" pitchFamily="34" charset="0"/>
              </a:rPr>
              <a:t> </a:t>
            </a:r>
            <a:endParaRPr lang="es-ES" dirty="0"/>
          </a:p>
        </p:txBody>
      </p:sp>
      <p:sp>
        <p:nvSpPr>
          <p:cNvPr id="8" name="Rectángulo 7"/>
          <p:cNvSpPr/>
          <p:nvPr/>
        </p:nvSpPr>
        <p:spPr>
          <a:xfrm>
            <a:off x="1335191" y="2228902"/>
            <a:ext cx="3043205" cy="369332"/>
          </a:xfrm>
          <a:prstGeom prst="rect">
            <a:avLst/>
          </a:prstGeom>
        </p:spPr>
        <p:txBody>
          <a:bodyPr wrap="none">
            <a:spAutoFit/>
          </a:bodyPr>
          <a:lstStyle/>
          <a:p>
            <a:r>
              <a:rPr lang="bin-NG" dirty="0">
                <a:solidFill>
                  <a:srgbClr val="000000"/>
                </a:solidFill>
                <a:latin typeface="Calibri" panose="020F0502020204030204" pitchFamily="34" charset="0"/>
              </a:rPr>
              <a:t>&lt;span </a:t>
            </a:r>
            <a:r>
              <a:rPr lang="bin-NG" dirty="0">
                <a:solidFill>
                  <a:srgbClr val="FF0000"/>
                </a:solidFill>
                <a:latin typeface="Calibri" panose="020F0502020204030204" pitchFamily="34" charset="0"/>
              </a:rPr>
              <a:t>ng-bind="2+2"</a:t>
            </a:r>
            <a:r>
              <a:rPr lang="bin-NG" dirty="0">
                <a:solidFill>
                  <a:srgbClr val="000000"/>
                </a:solidFill>
                <a:latin typeface="Calibri" panose="020F0502020204030204" pitchFamily="34" charset="0"/>
              </a:rPr>
              <a:t>&gt;&lt;/span&gt;</a:t>
            </a:r>
          </a:p>
        </p:txBody>
      </p:sp>
      <p:sp>
        <p:nvSpPr>
          <p:cNvPr id="12" name="Rectángulo 11"/>
          <p:cNvSpPr/>
          <p:nvPr/>
        </p:nvSpPr>
        <p:spPr>
          <a:xfrm>
            <a:off x="4931918" y="2228902"/>
            <a:ext cx="2536656" cy="369332"/>
          </a:xfrm>
          <a:prstGeom prst="rect">
            <a:avLst/>
          </a:prstGeom>
        </p:spPr>
        <p:txBody>
          <a:bodyPr wrap="none">
            <a:spAutoFit/>
          </a:bodyPr>
          <a:lstStyle/>
          <a:p>
            <a:r>
              <a:rPr lang="bin-NG" dirty="0">
                <a:solidFill>
                  <a:srgbClr val="000000"/>
                </a:solidFill>
                <a:latin typeface="Calibri" panose="020F0502020204030204" pitchFamily="34" charset="0"/>
              </a:rPr>
              <a:t>&lt;span&gt;</a:t>
            </a:r>
            <a:r>
              <a:rPr lang="es-ES" dirty="0">
                <a:solidFill>
                  <a:srgbClr val="FF0000"/>
                </a:solidFill>
                <a:latin typeface="Calibri" panose="020F0502020204030204" pitchFamily="34" charset="0"/>
              </a:rPr>
              <a:t>{{</a:t>
            </a:r>
            <a:r>
              <a:rPr lang="bin-NG" dirty="0">
                <a:solidFill>
                  <a:srgbClr val="FF0000"/>
                </a:solidFill>
                <a:latin typeface="Calibri" panose="020F0502020204030204" pitchFamily="34" charset="0"/>
              </a:rPr>
              <a:t>"2+2</a:t>
            </a:r>
            <a:r>
              <a:rPr lang="es-ES" dirty="0">
                <a:solidFill>
                  <a:srgbClr val="FF0000"/>
                </a:solidFill>
                <a:latin typeface="Calibri" panose="020F0502020204030204" pitchFamily="34" charset="0"/>
              </a:rPr>
              <a:t>"}}</a:t>
            </a:r>
            <a:r>
              <a:rPr lang="bin-NG" dirty="0">
                <a:solidFill>
                  <a:srgbClr val="000000"/>
                </a:solidFill>
                <a:latin typeface="Calibri" panose="020F0502020204030204" pitchFamily="34" charset="0"/>
              </a:rPr>
              <a:t>&lt;/span&gt;</a:t>
            </a:r>
          </a:p>
        </p:txBody>
      </p:sp>
      <p:cxnSp>
        <p:nvCxnSpPr>
          <p:cNvPr id="14" name="Conector recto de flecha 13"/>
          <p:cNvCxnSpPr>
            <a:stCxn id="8" idx="3"/>
          </p:cNvCxnSpPr>
          <p:nvPr/>
        </p:nvCxnSpPr>
        <p:spPr>
          <a:xfrm>
            <a:off x="4378396" y="2413568"/>
            <a:ext cx="43121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1335191" y="2950293"/>
            <a:ext cx="995785" cy="369332"/>
          </a:xfrm>
          <a:prstGeom prst="rect">
            <a:avLst/>
          </a:prstGeom>
        </p:spPr>
        <p:txBody>
          <a:bodyPr wrap="none">
            <a:spAutoFit/>
          </a:bodyPr>
          <a:lstStyle/>
          <a:p>
            <a:r>
              <a:rPr lang="bin-NG" b="1" dirty="0">
                <a:solidFill>
                  <a:srgbClr val="000000"/>
                </a:solidFill>
                <a:latin typeface="Calibri" panose="020F0502020204030204" pitchFamily="34" charset="0"/>
              </a:rPr>
              <a:t>ngCloak</a:t>
            </a:r>
            <a:r>
              <a:rPr lang="es-ES" dirty="0">
                <a:solidFill>
                  <a:srgbClr val="000000"/>
                </a:solidFill>
                <a:latin typeface="Calibri" panose="020F0502020204030204" pitchFamily="34" charset="0"/>
              </a:rPr>
              <a:t> </a:t>
            </a:r>
            <a:endParaRPr lang="es-ES" dirty="0"/>
          </a:p>
        </p:txBody>
      </p:sp>
      <p:sp>
        <p:nvSpPr>
          <p:cNvPr id="16" name="Rectángulo 15"/>
          <p:cNvSpPr/>
          <p:nvPr/>
        </p:nvSpPr>
        <p:spPr>
          <a:xfrm>
            <a:off x="2629077" y="2996459"/>
            <a:ext cx="4990513" cy="646331"/>
          </a:xfrm>
          <a:prstGeom prst="rect">
            <a:avLst/>
          </a:prstGeom>
        </p:spPr>
        <p:txBody>
          <a:bodyPr wrap="square">
            <a:spAutoFit/>
          </a:bodyPr>
          <a:lstStyle/>
          <a:p>
            <a:r>
              <a:rPr lang="es-ES" dirty="0">
                <a:solidFill>
                  <a:srgbClr val="000000"/>
                </a:solidFill>
                <a:latin typeface="Calibri" panose="020F0502020204030204" pitchFamily="34" charset="0"/>
              </a:rPr>
              <a:t>"camuflaje": evita que se vean momentáneamente las directivas antes de que angularJS las compile</a:t>
            </a:r>
          </a:p>
        </p:txBody>
      </p:sp>
      <p:sp>
        <p:nvSpPr>
          <p:cNvPr id="17" name="Rectángulo 16"/>
          <p:cNvSpPr/>
          <p:nvPr/>
        </p:nvSpPr>
        <p:spPr>
          <a:xfrm>
            <a:off x="2629077" y="3678325"/>
            <a:ext cx="2670924" cy="369332"/>
          </a:xfrm>
          <a:prstGeom prst="rect">
            <a:avLst/>
          </a:prstGeom>
        </p:spPr>
        <p:txBody>
          <a:bodyPr wrap="none">
            <a:spAutoFit/>
          </a:bodyPr>
          <a:lstStyle/>
          <a:p>
            <a:r>
              <a:rPr lang="bin-NG" dirty="0">
                <a:solidFill>
                  <a:srgbClr val="000000"/>
                </a:solidFill>
                <a:latin typeface="Calibri" panose="020F0502020204030204" pitchFamily="34" charset="0"/>
              </a:rPr>
              <a:t>&lt;p </a:t>
            </a:r>
            <a:r>
              <a:rPr lang="bin-NG" dirty="0">
                <a:solidFill>
                  <a:srgbClr val="FF0000"/>
                </a:solidFill>
                <a:latin typeface="Calibri" panose="020F0502020204030204" pitchFamily="34" charset="0"/>
              </a:rPr>
              <a:t>ng-cloak&gt;{{ 2 + 2 }</a:t>
            </a:r>
            <a:r>
              <a:rPr lang="bin-NG" dirty="0">
                <a:solidFill>
                  <a:srgbClr val="000000"/>
                </a:solidFill>
                <a:latin typeface="Calibri" panose="020F0502020204030204" pitchFamily="34" charset="0"/>
              </a:rPr>
              <a:t>}&lt;/p&gt;</a:t>
            </a:r>
          </a:p>
        </p:txBody>
      </p:sp>
      <p:sp>
        <p:nvSpPr>
          <p:cNvPr id="18" name="Rectángulo 17"/>
          <p:cNvSpPr/>
          <p:nvPr/>
        </p:nvSpPr>
        <p:spPr>
          <a:xfrm>
            <a:off x="1318902" y="4311950"/>
            <a:ext cx="551754" cy="369332"/>
          </a:xfrm>
          <a:prstGeom prst="rect">
            <a:avLst/>
          </a:prstGeom>
        </p:spPr>
        <p:txBody>
          <a:bodyPr wrap="none">
            <a:spAutoFit/>
          </a:bodyPr>
          <a:lstStyle/>
          <a:p>
            <a:r>
              <a:rPr lang="bin-NG" b="1" dirty="0">
                <a:solidFill>
                  <a:srgbClr val="000000"/>
                </a:solidFill>
                <a:latin typeface="Calibri" panose="020F0502020204030204" pitchFamily="34" charset="0"/>
              </a:rPr>
              <a:t>ngI</a:t>
            </a:r>
            <a:r>
              <a:rPr lang="es-ES" b="1" dirty="0">
                <a:solidFill>
                  <a:srgbClr val="000000"/>
                </a:solidFill>
                <a:latin typeface="Calibri" panose="020F0502020204030204" pitchFamily="34" charset="0"/>
              </a:rPr>
              <a:t>f</a:t>
            </a:r>
            <a:endParaRPr lang="es-ES" dirty="0"/>
          </a:p>
        </p:txBody>
      </p:sp>
      <p:sp>
        <p:nvSpPr>
          <p:cNvPr id="19" name="Rectángulo 18"/>
          <p:cNvSpPr/>
          <p:nvPr/>
        </p:nvSpPr>
        <p:spPr>
          <a:xfrm>
            <a:off x="2753804" y="4358116"/>
            <a:ext cx="5257194" cy="369332"/>
          </a:xfrm>
          <a:prstGeom prst="rect">
            <a:avLst/>
          </a:prstGeom>
        </p:spPr>
        <p:txBody>
          <a:bodyPr wrap="square">
            <a:spAutoFit/>
          </a:bodyPr>
          <a:lstStyle/>
          <a:p>
            <a:r>
              <a:rPr lang="es-ES" dirty="0">
                <a:solidFill>
                  <a:srgbClr val="000000"/>
                </a:solidFill>
                <a:latin typeface="Calibri" panose="020F0502020204030204" pitchFamily="34" charset="0"/>
              </a:rPr>
              <a:t>genera elementos del DOM de forma condicional</a:t>
            </a:r>
          </a:p>
        </p:txBody>
      </p:sp>
      <p:sp>
        <p:nvSpPr>
          <p:cNvPr id="20" name="Rectángulo 19"/>
          <p:cNvSpPr/>
          <p:nvPr/>
        </p:nvSpPr>
        <p:spPr>
          <a:xfrm>
            <a:off x="2896574" y="5394733"/>
            <a:ext cx="4572000" cy="646331"/>
          </a:xfrm>
          <a:prstGeom prst="rect">
            <a:avLst/>
          </a:prstGeom>
        </p:spPr>
        <p:txBody>
          <a:bodyPr>
            <a:spAutoFit/>
          </a:bodyPr>
          <a:lstStyle/>
          <a:p>
            <a:r>
              <a:rPr lang="es-ES" dirty="0">
                <a:solidFill>
                  <a:srgbClr val="000000"/>
                </a:solidFill>
                <a:latin typeface="Calibri" panose="020F0502020204030204" pitchFamily="34" charset="0"/>
              </a:rPr>
              <a:t>muestran / ocultan un elemento según se les asigne un valor true o false</a:t>
            </a:r>
          </a:p>
        </p:txBody>
      </p:sp>
      <p:sp>
        <p:nvSpPr>
          <p:cNvPr id="21" name="Rectángulo 20"/>
          <p:cNvSpPr/>
          <p:nvPr/>
        </p:nvSpPr>
        <p:spPr>
          <a:xfrm>
            <a:off x="1275669" y="5401305"/>
            <a:ext cx="1096326" cy="646331"/>
          </a:xfrm>
          <a:prstGeom prst="rect">
            <a:avLst/>
          </a:prstGeom>
        </p:spPr>
        <p:txBody>
          <a:bodyPr wrap="none">
            <a:spAutoFit/>
          </a:bodyPr>
          <a:lstStyle/>
          <a:p>
            <a:r>
              <a:rPr lang="bin-NG" b="1" dirty="0">
                <a:solidFill>
                  <a:srgbClr val="000000"/>
                </a:solidFill>
                <a:latin typeface="Calibri" panose="020F0502020204030204" pitchFamily="34" charset="0"/>
              </a:rPr>
              <a:t>ngShow /</a:t>
            </a:r>
            <a:br>
              <a:rPr lang="es-ES" b="1" dirty="0">
                <a:solidFill>
                  <a:srgbClr val="000000"/>
                </a:solidFill>
                <a:latin typeface="Calibri" panose="020F0502020204030204" pitchFamily="34" charset="0"/>
              </a:rPr>
            </a:br>
            <a:r>
              <a:rPr lang="bin-NG" b="1" dirty="0">
                <a:solidFill>
                  <a:srgbClr val="000000"/>
                </a:solidFill>
                <a:latin typeface="Calibri" panose="020F0502020204030204" pitchFamily="34" charset="0"/>
              </a:rPr>
              <a:t>ngHide</a:t>
            </a:r>
            <a:r>
              <a:rPr lang="es-ES" dirty="0">
                <a:solidFill>
                  <a:srgbClr val="000000"/>
                </a:solidFill>
                <a:latin typeface="Calibri" panose="020F0502020204030204" pitchFamily="34" charset="0"/>
              </a:rPr>
              <a:t> </a:t>
            </a:r>
            <a:endParaRPr lang="es-ES" dirty="0"/>
          </a:p>
        </p:txBody>
      </p:sp>
    </p:spTree>
    <p:extLst>
      <p:ext uri="{BB962C8B-B14F-4D97-AF65-F5344CB8AC3E}">
        <p14:creationId xmlns:p14="http://schemas.microsoft.com/office/powerpoint/2010/main" val="24377173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Muestrario: mostrar y ocultar (1)</a:t>
            </a:r>
          </a:p>
        </p:txBody>
      </p:sp>
      <p:sp>
        <p:nvSpPr>
          <p:cNvPr id="4" name="CuadroTexto 3"/>
          <p:cNvSpPr txBox="1"/>
          <p:nvPr/>
        </p:nvSpPr>
        <p:spPr>
          <a:xfrm>
            <a:off x="846162" y="1569492"/>
            <a:ext cx="2415654" cy="1200329"/>
          </a:xfrm>
          <a:prstGeom prst="rect">
            <a:avLst/>
          </a:prstGeom>
          <a:noFill/>
        </p:spPr>
        <p:txBody>
          <a:bodyPr wrap="square" rtlCol="0">
            <a:spAutoFit/>
          </a:bodyPr>
          <a:lstStyle/>
          <a:p>
            <a:r>
              <a:rPr lang="es-ES" dirty="0"/>
              <a:t>Uso de la directiva  </a:t>
            </a:r>
            <a:r>
              <a:rPr lang="bin-NG" b="1" dirty="0">
                <a:solidFill>
                  <a:srgbClr val="000000"/>
                </a:solidFill>
                <a:latin typeface="Calibri" panose="020F0502020204030204" pitchFamily="34" charset="0"/>
              </a:rPr>
              <a:t>ngShow /</a:t>
            </a:r>
            <a:r>
              <a:rPr lang="es-ES" b="1" dirty="0">
                <a:solidFill>
                  <a:srgbClr val="000000"/>
                </a:solidFill>
                <a:latin typeface="Calibri" panose="020F0502020204030204" pitchFamily="34" charset="0"/>
              </a:rPr>
              <a:t> </a:t>
            </a:r>
            <a:r>
              <a:rPr lang="bin-NG" b="1" dirty="0">
                <a:solidFill>
                  <a:srgbClr val="000000"/>
                </a:solidFill>
                <a:latin typeface="Calibri" panose="020F0502020204030204" pitchFamily="34" charset="0"/>
              </a:rPr>
              <a:t>ngHide</a:t>
            </a:r>
            <a:r>
              <a:rPr lang="es-ES" dirty="0">
                <a:solidFill>
                  <a:srgbClr val="000000"/>
                </a:solidFill>
                <a:latin typeface="Calibri" panose="020F0502020204030204" pitchFamily="34" charset="0"/>
              </a:rPr>
              <a:t> </a:t>
            </a:r>
            <a:endParaRPr lang="es-ES" dirty="0"/>
          </a:p>
          <a:p>
            <a:r>
              <a:rPr lang="es-ES" dirty="0"/>
              <a:t>asociándola al evento clic en un botón</a:t>
            </a:r>
          </a:p>
        </p:txBody>
      </p:sp>
      <p:pic>
        <p:nvPicPr>
          <p:cNvPr id="5" name="Imagen 4"/>
          <p:cNvPicPr>
            <a:picLocks noChangeAspect="1"/>
          </p:cNvPicPr>
          <p:nvPr/>
        </p:nvPicPr>
        <p:blipFill>
          <a:blip r:embed="rId3"/>
          <a:stretch>
            <a:fillRect/>
          </a:stretch>
        </p:blipFill>
        <p:spPr>
          <a:xfrm>
            <a:off x="3548419" y="1463673"/>
            <a:ext cx="4618700" cy="5024656"/>
          </a:xfrm>
          <a:prstGeom prst="rect">
            <a:avLst/>
          </a:prstGeom>
        </p:spPr>
      </p:pic>
      <p:sp>
        <p:nvSpPr>
          <p:cNvPr id="6" name="CuadroTexto 5"/>
          <p:cNvSpPr txBox="1"/>
          <p:nvPr/>
        </p:nvSpPr>
        <p:spPr>
          <a:xfrm>
            <a:off x="846162" y="4790365"/>
            <a:ext cx="2320119" cy="1200329"/>
          </a:xfrm>
          <a:prstGeom prst="rect">
            <a:avLst/>
          </a:prstGeom>
          <a:noFill/>
        </p:spPr>
        <p:txBody>
          <a:bodyPr wrap="square" rtlCol="0">
            <a:spAutoFit/>
          </a:bodyPr>
          <a:lstStyle/>
          <a:p>
            <a:r>
              <a:rPr lang="es-ES" dirty="0"/>
              <a:t>Separamos el </a:t>
            </a:r>
            <a:r>
              <a:rPr lang="en-US" i="1" dirty="0"/>
              <a:t>footer</a:t>
            </a:r>
            <a:r>
              <a:rPr lang="es-ES" dirty="0"/>
              <a:t> del fichero principal y lo incorporamos con la directiva </a:t>
            </a:r>
            <a:r>
              <a:rPr lang="bin-NG" b="1" dirty="0">
                <a:solidFill>
                  <a:srgbClr val="000000"/>
                </a:solidFill>
                <a:latin typeface="Calibri" panose="020F0502020204030204" pitchFamily="34" charset="0"/>
              </a:rPr>
              <a:t>ngInclude</a:t>
            </a:r>
            <a:endParaRPr lang="es-ES" dirty="0"/>
          </a:p>
        </p:txBody>
      </p:sp>
      <p:sp>
        <p:nvSpPr>
          <p:cNvPr id="7" name="CuadroTexto 6"/>
          <p:cNvSpPr txBox="1"/>
          <p:nvPr/>
        </p:nvSpPr>
        <p:spPr>
          <a:xfrm>
            <a:off x="798394" y="3179928"/>
            <a:ext cx="2415654" cy="1200329"/>
          </a:xfrm>
          <a:prstGeom prst="rect">
            <a:avLst/>
          </a:prstGeom>
          <a:noFill/>
        </p:spPr>
        <p:txBody>
          <a:bodyPr wrap="square" rtlCol="0">
            <a:spAutoFit/>
          </a:bodyPr>
          <a:lstStyle/>
          <a:p>
            <a:r>
              <a:rPr lang="es-ES" dirty="0"/>
              <a:t>Empleamos </a:t>
            </a:r>
            <a:r>
              <a:rPr lang="bin-NG" b="1" dirty="0">
                <a:solidFill>
                  <a:srgbClr val="000000"/>
                </a:solidFill>
                <a:latin typeface="Calibri" panose="020F0502020204030204" pitchFamily="34" charset="0"/>
              </a:rPr>
              <a:t>ngCloak</a:t>
            </a:r>
            <a:r>
              <a:rPr lang="es-ES" dirty="0">
                <a:solidFill>
                  <a:srgbClr val="000000"/>
                </a:solidFill>
                <a:latin typeface="Calibri" panose="020F0502020204030204" pitchFamily="34" charset="0"/>
              </a:rPr>
              <a:t> pana mejorar la estética en el momento de cargar la página </a:t>
            </a:r>
            <a:endParaRPr lang="es-ES" dirty="0"/>
          </a:p>
        </p:txBody>
      </p:sp>
    </p:spTree>
    <p:extLst>
      <p:ext uri="{BB962C8B-B14F-4D97-AF65-F5344CB8AC3E}">
        <p14:creationId xmlns:p14="http://schemas.microsoft.com/office/powerpoint/2010/main" val="4132135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a:t>
            </a:r>
            <a:r>
              <a:rPr lang="en-US" dirty="0"/>
              <a:t>binding</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3034986" y="2081975"/>
            <a:ext cx="4572000" cy="646331"/>
          </a:xfrm>
          <a:prstGeom prst="rect">
            <a:avLst/>
          </a:prstGeom>
        </p:spPr>
        <p:txBody>
          <a:bodyPr>
            <a:spAutoFit/>
          </a:bodyPr>
          <a:lstStyle/>
          <a:p>
            <a:r>
              <a:rPr lang="es-ES" dirty="0">
                <a:solidFill>
                  <a:srgbClr val="000000"/>
                </a:solidFill>
                <a:latin typeface="Calibri" panose="020F0502020204030204" pitchFamily="34" charset="0"/>
              </a:rPr>
              <a:t>equivale a las expresiones {{}} pero incluyendo la funcionalidad de </a:t>
            </a:r>
            <a:r>
              <a:rPr lang="bin-NG" dirty="0">
                <a:solidFill>
                  <a:srgbClr val="000000"/>
                </a:solidFill>
                <a:latin typeface="Calibri" panose="020F0502020204030204" pitchFamily="34" charset="0"/>
              </a:rPr>
              <a:t>ngCloak</a:t>
            </a:r>
            <a:endParaRPr lang="es-ES" dirty="0">
              <a:solidFill>
                <a:srgbClr val="000000"/>
              </a:solidFill>
              <a:latin typeface="Calibri" panose="020F0502020204030204" pitchFamily="34" charset="0"/>
            </a:endParaRPr>
          </a:p>
        </p:txBody>
      </p:sp>
      <p:sp>
        <p:nvSpPr>
          <p:cNvPr id="7" name="Rectángulo 6"/>
          <p:cNvSpPr/>
          <p:nvPr/>
        </p:nvSpPr>
        <p:spPr>
          <a:xfrm>
            <a:off x="1415767" y="2081975"/>
            <a:ext cx="902811" cy="369332"/>
          </a:xfrm>
          <a:prstGeom prst="rect">
            <a:avLst/>
          </a:prstGeom>
        </p:spPr>
        <p:txBody>
          <a:bodyPr wrap="none">
            <a:spAutoFit/>
          </a:bodyPr>
          <a:lstStyle/>
          <a:p>
            <a:r>
              <a:rPr lang="bin-NG" b="1" dirty="0">
                <a:solidFill>
                  <a:srgbClr val="000000"/>
                </a:solidFill>
                <a:latin typeface="Calibri" panose="020F0502020204030204" pitchFamily="34" charset="0"/>
              </a:rPr>
              <a:t>ngBind</a:t>
            </a:r>
            <a:r>
              <a:rPr lang="es-ES" dirty="0">
                <a:solidFill>
                  <a:srgbClr val="000000"/>
                </a:solidFill>
                <a:latin typeface="Calibri" panose="020F0502020204030204" pitchFamily="34" charset="0"/>
              </a:rPr>
              <a:t> </a:t>
            </a:r>
            <a:endParaRPr lang="es-ES" dirty="0"/>
          </a:p>
        </p:txBody>
      </p:sp>
      <p:sp>
        <p:nvSpPr>
          <p:cNvPr id="8" name="Rectángulo 7"/>
          <p:cNvSpPr/>
          <p:nvPr/>
        </p:nvSpPr>
        <p:spPr>
          <a:xfrm>
            <a:off x="1623230" y="2820639"/>
            <a:ext cx="3043205" cy="369332"/>
          </a:xfrm>
          <a:prstGeom prst="rect">
            <a:avLst/>
          </a:prstGeom>
        </p:spPr>
        <p:txBody>
          <a:bodyPr wrap="none">
            <a:spAutoFit/>
          </a:bodyPr>
          <a:lstStyle/>
          <a:p>
            <a:r>
              <a:rPr lang="bin-NG" dirty="0">
                <a:solidFill>
                  <a:srgbClr val="000000"/>
                </a:solidFill>
                <a:latin typeface="Calibri" panose="020F0502020204030204" pitchFamily="34" charset="0"/>
              </a:rPr>
              <a:t>&lt;span </a:t>
            </a:r>
            <a:r>
              <a:rPr lang="bin-NG" dirty="0">
                <a:solidFill>
                  <a:srgbClr val="FF0000"/>
                </a:solidFill>
                <a:latin typeface="Calibri" panose="020F0502020204030204" pitchFamily="34" charset="0"/>
              </a:rPr>
              <a:t>ng-bind="2+2"</a:t>
            </a:r>
            <a:r>
              <a:rPr lang="bin-NG" dirty="0">
                <a:solidFill>
                  <a:srgbClr val="000000"/>
                </a:solidFill>
                <a:latin typeface="Calibri" panose="020F0502020204030204" pitchFamily="34" charset="0"/>
              </a:rPr>
              <a:t>&gt;&lt;/span&gt;</a:t>
            </a:r>
          </a:p>
        </p:txBody>
      </p:sp>
      <p:sp>
        <p:nvSpPr>
          <p:cNvPr id="12" name="Rectángulo 11"/>
          <p:cNvSpPr/>
          <p:nvPr/>
        </p:nvSpPr>
        <p:spPr>
          <a:xfrm>
            <a:off x="5219957" y="2820639"/>
            <a:ext cx="2536656" cy="369332"/>
          </a:xfrm>
          <a:prstGeom prst="rect">
            <a:avLst/>
          </a:prstGeom>
        </p:spPr>
        <p:txBody>
          <a:bodyPr wrap="none">
            <a:spAutoFit/>
          </a:bodyPr>
          <a:lstStyle/>
          <a:p>
            <a:r>
              <a:rPr lang="bin-NG" dirty="0">
                <a:solidFill>
                  <a:srgbClr val="000000"/>
                </a:solidFill>
                <a:latin typeface="Calibri" panose="020F0502020204030204" pitchFamily="34" charset="0"/>
              </a:rPr>
              <a:t>&lt;span&gt;</a:t>
            </a:r>
            <a:r>
              <a:rPr lang="es-ES" dirty="0">
                <a:solidFill>
                  <a:srgbClr val="FF0000"/>
                </a:solidFill>
                <a:latin typeface="Calibri" panose="020F0502020204030204" pitchFamily="34" charset="0"/>
              </a:rPr>
              <a:t>{{</a:t>
            </a:r>
            <a:r>
              <a:rPr lang="bin-NG" dirty="0">
                <a:solidFill>
                  <a:srgbClr val="FF0000"/>
                </a:solidFill>
                <a:latin typeface="Calibri" panose="020F0502020204030204" pitchFamily="34" charset="0"/>
              </a:rPr>
              <a:t>"2+2</a:t>
            </a:r>
            <a:r>
              <a:rPr lang="es-ES" dirty="0">
                <a:solidFill>
                  <a:srgbClr val="FF0000"/>
                </a:solidFill>
                <a:latin typeface="Calibri" panose="020F0502020204030204" pitchFamily="34" charset="0"/>
              </a:rPr>
              <a:t>"}}</a:t>
            </a:r>
            <a:r>
              <a:rPr lang="bin-NG" dirty="0">
                <a:solidFill>
                  <a:srgbClr val="000000"/>
                </a:solidFill>
                <a:latin typeface="Calibri" panose="020F0502020204030204" pitchFamily="34" charset="0"/>
              </a:rPr>
              <a:t>&lt;/span&gt;</a:t>
            </a:r>
          </a:p>
        </p:txBody>
      </p:sp>
      <p:cxnSp>
        <p:nvCxnSpPr>
          <p:cNvPr id="14" name="Conector recto de flecha 13"/>
          <p:cNvCxnSpPr>
            <a:stCxn id="8" idx="3"/>
          </p:cNvCxnSpPr>
          <p:nvPr/>
        </p:nvCxnSpPr>
        <p:spPr>
          <a:xfrm>
            <a:off x="4666435" y="3005305"/>
            <a:ext cx="43121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1415767" y="3779459"/>
            <a:ext cx="1319592" cy="369332"/>
          </a:xfrm>
          <a:prstGeom prst="rect">
            <a:avLst/>
          </a:prstGeom>
        </p:spPr>
        <p:txBody>
          <a:bodyPr wrap="none">
            <a:spAutoFit/>
          </a:bodyPr>
          <a:lstStyle/>
          <a:p>
            <a:r>
              <a:rPr lang="es-ES" b="1" noProof="1">
                <a:solidFill>
                  <a:srgbClr val="000000"/>
                </a:solidFill>
                <a:latin typeface="Calibri" panose="020F0502020204030204" pitchFamily="34" charset="0"/>
              </a:rPr>
              <a:t>ngBindHtml</a:t>
            </a:r>
          </a:p>
        </p:txBody>
      </p:sp>
      <p:sp>
        <p:nvSpPr>
          <p:cNvPr id="2" name="CuadroTexto 1"/>
          <p:cNvSpPr txBox="1"/>
          <p:nvPr/>
        </p:nvSpPr>
        <p:spPr>
          <a:xfrm>
            <a:off x="3034986" y="3712629"/>
            <a:ext cx="5131558" cy="646331"/>
          </a:xfrm>
          <a:prstGeom prst="rect">
            <a:avLst/>
          </a:prstGeom>
          <a:noFill/>
        </p:spPr>
        <p:txBody>
          <a:bodyPr wrap="square" rtlCol="0">
            <a:spAutoFit/>
          </a:bodyPr>
          <a:lstStyle/>
          <a:p>
            <a:r>
              <a:rPr lang="es-ES" dirty="0"/>
              <a:t>evalúa la expresión e inserta el HTML resultante de forma segura</a:t>
            </a:r>
          </a:p>
        </p:txBody>
      </p:sp>
      <p:sp>
        <p:nvSpPr>
          <p:cNvPr id="11" name="Rectángulo 10"/>
          <p:cNvSpPr/>
          <p:nvPr/>
        </p:nvSpPr>
        <p:spPr>
          <a:xfrm>
            <a:off x="3034986" y="4544554"/>
            <a:ext cx="4862100" cy="369332"/>
          </a:xfrm>
          <a:prstGeom prst="rect">
            <a:avLst/>
          </a:prstGeom>
        </p:spPr>
        <p:txBody>
          <a:bodyPr wrap="none">
            <a:spAutoFit/>
          </a:bodyPr>
          <a:lstStyle/>
          <a:p>
            <a:r>
              <a:rPr lang="bin-NG" dirty="0">
                <a:solidFill>
                  <a:srgbClr val="000000"/>
                </a:solidFill>
                <a:latin typeface="Calibri" panose="020F0502020204030204" pitchFamily="34" charset="0"/>
              </a:rPr>
              <a:t>&lt;span </a:t>
            </a:r>
            <a:r>
              <a:rPr lang="bin-NG" dirty="0">
                <a:solidFill>
                  <a:srgbClr val="FF0000"/>
                </a:solidFill>
                <a:latin typeface="Calibri" panose="020F0502020204030204" pitchFamily="34" charset="0"/>
              </a:rPr>
              <a:t>ng-bind="</a:t>
            </a:r>
            <a:r>
              <a:rPr lang="es-ES" dirty="0">
                <a:solidFill>
                  <a:srgbClr val="FF0000"/>
                </a:solidFill>
                <a:latin typeface="Calibri" panose="020F0502020204030204" pitchFamily="34" charset="0"/>
              </a:rPr>
              <a:t>&lt;b&gt;</a:t>
            </a:r>
            <a:r>
              <a:rPr lang="es-ES" dirty="0" err="1">
                <a:solidFill>
                  <a:srgbClr val="FF0000"/>
                </a:solidFill>
                <a:latin typeface="Calibri" panose="020F0502020204030204" pitchFamily="34" charset="0"/>
              </a:rPr>
              <a:t>modelElement</a:t>
            </a:r>
            <a:r>
              <a:rPr lang="es-ES" dirty="0">
                <a:solidFill>
                  <a:srgbClr val="FF0000"/>
                </a:solidFill>
                <a:latin typeface="Calibri" panose="020F0502020204030204" pitchFamily="34" charset="0"/>
              </a:rPr>
              <a:t>&lt;/b&gt;</a:t>
            </a:r>
            <a:r>
              <a:rPr lang="bin-NG" dirty="0">
                <a:solidFill>
                  <a:srgbClr val="FF0000"/>
                </a:solidFill>
                <a:latin typeface="Calibri" panose="020F0502020204030204" pitchFamily="34" charset="0"/>
              </a:rPr>
              <a:t>"</a:t>
            </a:r>
            <a:r>
              <a:rPr lang="bin-NG" dirty="0">
                <a:solidFill>
                  <a:srgbClr val="000000"/>
                </a:solidFill>
                <a:latin typeface="Calibri" panose="020F0502020204030204" pitchFamily="34" charset="0"/>
              </a:rPr>
              <a:t>&gt;&lt;/span&gt;</a:t>
            </a:r>
          </a:p>
        </p:txBody>
      </p:sp>
    </p:spTree>
    <p:extLst>
      <p:ext uri="{BB962C8B-B14F-4D97-AF65-F5344CB8AC3E}">
        <p14:creationId xmlns:p14="http://schemas.microsoft.com/office/powerpoint/2010/main" val="1085717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Evaluación y seguridad</a:t>
            </a:r>
            <a:endParaRPr lang="en-US" dirty="0"/>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1230572" y="1462942"/>
            <a:ext cx="6493161" cy="1200329"/>
          </a:xfrm>
          <a:prstGeom prst="rect">
            <a:avLst/>
          </a:prstGeom>
          <a:noFill/>
        </p:spPr>
        <p:txBody>
          <a:bodyPr wrap="square" rtlCol="0">
            <a:spAutoFit/>
          </a:bodyPr>
          <a:lstStyle/>
          <a:p>
            <a:r>
              <a:rPr lang="es-ES" dirty="0"/>
              <a:t>Al evaluar una expresión que incluye HTML (e.g. </a:t>
            </a:r>
            <a:r>
              <a:rPr lang="es-ES" b="1" noProof="1">
                <a:solidFill>
                  <a:srgbClr val="000000"/>
                </a:solidFill>
                <a:latin typeface="Calibri" panose="020F0502020204030204" pitchFamily="34" charset="0"/>
              </a:rPr>
              <a:t>ngBindHtml</a:t>
            </a:r>
            <a:r>
              <a:rPr lang="es-ES" dirty="0"/>
              <a:t>) Angular fuerza a que se haga de forma segura.</a:t>
            </a:r>
          </a:p>
          <a:p>
            <a:r>
              <a:rPr lang="es-ES" dirty="0"/>
              <a:t>Esto es especialmente importante si se trata de valores introducidos por el usuario</a:t>
            </a:r>
          </a:p>
        </p:txBody>
      </p:sp>
      <p:sp>
        <p:nvSpPr>
          <p:cNvPr id="5" name="CuadroTexto 4"/>
          <p:cNvSpPr txBox="1"/>
          <p:nvPr/>
        </p:nvSpPr>
        <p:spPr>
          <a:xfrm>
            <a:off x="1241046" y="3972320"/>
            <a:ext cx="6820381" cy="646331"/>
          </a:xfrm>
          <a:prstGeom prst="rect">
            <a:avLst/>
          </a:prstGeom>
          <a:noFill/>
        </p:spPr>
        <p:txBody>
          <a:bodyPr wrap="square" rtlCol="0">
            <a:spAutoFit/>
          </a:bodyPr>
          <a:lstStyle/>
          <a:p>
            <a:r>
              <a:rPr lang="es-ES" dirty="0"/>
              <a:t>Alternativamente, si los valores son seguros, puede evitarse el proceso anterior empleando el método </a:t>
            </a:r>
            <a:r>
              <a:rPr lang="es-ES" b="1" i="1" noProof="1"/>
              <a:t>trustAsHtml() </a:t>
            </a:r>
            <a:r>
              <a:rPr lang="es-ES" dirty="0"/>
              <a:t>del servicio  </a:t>
            </a:r>
            <a:r>
              <a:rPr lang="es-ES" b="1" i="1" noProof="1"/>
              <a:t>$sce</a:t>
            </a:r>
            <a:endParaRPr lang="es-ES" dirty="0"/>
          </a:p>
        </p:txBody>
      </p:sp>
      <p:sp>
        <p:nvSpPr>
          <p:cNvPr id="9" name="Rectángulo 8"/>
          <p:cNvSpPr/>
          <p:nvPr/>
        </p:nvSpPr>
        <p:spPr>
          <a:xfrm>
            <a:off x="2304371" y="2994630"/>
            <a:ext cx="5746583" cy="646331"/>
          </a:xfrm>
          <a:prstGeom prst="rect">
            <a:avLst/>
          </a:prstGeom>
        </p:spPr>
        <p:txBody>
          <a:bodyPr wrap="square">
            <a:spAutoFit/>
          </a:bodyPr>
          <a:lstStyle/>
          <a:p>
            <a:r>
              <a:rPr lang="es-ES" dirty="0"/>
              <a:t>El resultado de evaluar la expresión debe ser "saneado" utilizando el servicio $</a:t>
            </a:r>
            <a:r>
              <a:rPr lang="en-US" b="1" i="1" dirty="0"/>
              <a:t>sanitize</a:t>
            </a:r>
            <a:r>
              <a:rPr lang="es-ES" dirty="0"/>
              <a:t>.</a:t>
            </a:r>
          </a:p>
        </p:txBody>
      </p:sp>
      <p:sp>
        <p:nvSpPr>
          <p:cNvPr id="10" name="Rectángulo 9"/>
          <p:cNvSpPr/>
          <p:nvPr/>
        </p:nvSpPr>
        <p:spPr>
          <a:xfrm>
            <a:off x="2304371" y="4950010"/>
            <a:ext cx="3795078" cy="369332"/>
          </a:xfrm>
          <a:prstGeom prst="rect">
            <a:avLst/>
          </a:prstGeom>
        </p:spPr>
        <p:txBody>
          <a:bodyPr wrap="none">
            <a:spAutoFit/>
          </a:bodyPr>
          <a:lstStyle/>
          <a:p>
            <a:r>
              <a:rPr lang="es-ES" dirty="0"/>
              <a:t>$</a:t>
            </a:r>
            <a:r>
              <a:rPr lang="es-ES" dirty="0" err="1"/>
              <a:t>sce.trustAsHtml</a:t>
            </a:r>
            <a:r>
              <a:rPr lang="es-ES" dirty="0"/>
              <a:t>(&lt;</a:t>
            </a:r>
            <a:r>
              <a:rPr lang="es-ES" dirty="0" err="1"/>
              <a:t>expresión_HTML</a:t>
            </a:r>
            <a:r>
              <a:rPr lang="es-ES" dirty="0"/>
              <a:t>&gt;);</a:t>
            </a:r>
          </a:p>
        </p:txBody>
      </p:sp>
      <p:sp>
        <p:nvSpPr>
          <p:cNvPr id="13" name="CuadroTexto 12"/>
          <p:cNvSpPr txBox="1"/>
          <p:nvPr/>
        </p:nvSpPr>
        <p:spPr>
          <a:xfrm>
            <a:off x="2689941" y="5800298"/>
            <a:ext cx="5746582" cy="584775"/>
          </a:xfrm>
          <a:prstGeom prst="rect">
            <a:avLst/>
          </a:prstGeom>
          <a:noFill/>
        </p:spPr>
        <p:txBody>
          <a:bodyPr wrap="square" rtlCol="0">
            <a:spAutoFit/>
          </a:bodyPr>
          <a:lstStyle/>
          <a:p>
            <a:r>
              <a:rPr lang="es-ES" sz="1600" dirty="0"/>
              <a:t>Veremos es uso de este servicio en el ejemplo de presentar datos de diversos libros mediante el servicio $http</a:t>
            </a:r>
          </a:p>
        </p:txBody>
      </p:sp>
    </p:spTree>
    <p:extLst>
      <p:ext uri="{BB962C8B-B14F-4D97-AF65-F5344CB8AC3E}">
        <p14:creationId xmlns:p14="http://schemas.microsoft.com/office/powerpoint/2010/main" val="3075619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241195" y="473323"/>
            <a:ext cx="6197153" cy="638174"/>
          </a:xfrm>
        </p:spPr>
        <p:txBody>
          <a:bodyPr/>
          <a:lstStyle/>
          <a:p>
            <a:r>
              <a:rPr lang="es-ES" dirty="0"/>
              <a:t>Práctica</a:t>
            </a:r>
          </a:p>
        </p:txBody>
      </p:sp>
      <p:sp>
        <p:nvSpPr>
          <p:cNvPr id="4" name="CuadroTexto 3"/>
          <p:cNvSpPr txBox="1"/>
          <p:nvPr/>
        </p:nvSpPr>
        <p:spPr>
          <a:xfrm>
            <a:off x="1270536" y="1405289"/>
            <a:ext cx="6910938" cy="1200329"/>
          </a:xfrm>
          <a:prstGeom prst="rect">
            <a:avLst/>
          </a:prstGeom>
          <a:noFill/>
        </p:spPr>
        <p:txBody>
          <a:bodyPr wrap="square" rtlCol="0">
            <a:spAutoFit/>
          </a:bodyPr>
          <a:lstStyle/>
          <a:p>
            <a:r>
              <a:rPr lang="es-ES" dirty="0"/>
              <a:t>Creamos un menú lateral que permita seleccionar entre distintos libros, empleando textos o elementos gráficos</a:t>
            </a:r>
          </a:p>
          <a:p>
            <a:r>
              <a:rPr lang="es-ES" dirty="0"/>
              <a:t>Los datos se toman del modelo y se utiliza </a:t>
            </a:r>
            <a:r>
              <a:rPr lang="es-ES" dirty="0" err="1"/>
              <a:t>ng-repeat</a:t>
            </a:r>
            <a:r>
              <a:rPr lang="es-ES" dirty="0"/>
              <a:t>.</a:t>
            </a:r>
            <a:br>
              <a:rPr lang="es-ES" dirty="0"/>
            </a:br>
            <a:r>
              <a:rPr lang="es-ES" dirty="0"/>
              <a:t>Opcionalmente se puede crear una sencilla directiva propia</a:t>
            </a:r>
          </a:p>
        </p:txBody>
      </p:sp>
      <p:sp>
        <p:nvSpPr>
          <p:cNvPr id="5" name="Rectángulo 4"/>
          <p:cNvSpPr/>
          <p:nvPr/>
        </p:nvSpPr>
        <p:spPr>
          <a:xfrm>
            <a:off x="1270536" y="2687918"/>
            <a:ext cx="6965115" cy="1200329"/>
          </a:xfrm>
          <a:prstGeom prst="rect">
            <a:avLst/>
          </a:prstGeom>
        </p:spPr>
        <p:txBody>
          <a:bodyPr wrap="square">
            <a:spAutoFit/>
          </a:bodyPr>
          <a:lstStyle/>
          <a:p>
            <a:r>
              <a:rPr lang="es-ES" dirty="0"/>
              <a:t>Cada libro seleccionado corresponde a un JSON que debe ser leído mediante $http: los resultados correspondientes, incluyendo una imagen de la portada,  se presentan en la vista con un formato HTML adecuada (lista tabla….)</a:t>
            </a:r>
          </a:p>
        </p:txBody>
      </p:sp>
      <p:sp>
        <p:nvSpPr>
          <p:cNvPr id="7" name="CuadroTexto 6"/>
          <p:cNvSpPr txBox="1"/>
          <p:nvPr/>
        </p:nvSpPr>
        <p:spPr>
          <a:xfrm>
            <a:off x="1270536" y="3970547"/>
            <a:ext cx="6965115" cy="646331"/>
          </a:xfrm>
          <a:prstGeom prst="rect">
            <a:avLst/>
          </a:prstGeom>
          <a:noFill/>
        </p:spPr>
        <p:txBody>
          <a:bodyPr wrap="square" rtlCol="0">
            <a:spAutoFit/>
          </a:bodyPr>
          <a:lstStyle/>
          <a:p>
            <a:r>
              <a:rPr lang="es-ES" dirty="0"/>
              <a:t>Para ello es posible utilizar </a:t>
            </a:r>
            <a:r>
              <a:rPr lang="es-ES" dirty="0" err="1"/>
              <a:t>ng-bind-html</a:t>
            </a:r>
            <a:r>
              <a:rPr lang="es-ES" dirty="0"/>
              <a:t> / </a:t>
            </a:r>
            <a:r>
              <a:rPr lang="es-ES" dirty="0" err="1"/>
              <a:t>ng-src</a:t>
            </a:r>
            <a:r>
              <a:rPr lang="es-ES" dirty="0"/>
              <a:t>. En caso de usar el primero, será necesario usar el método </a:t>
            </a:r>
            <a:r>
              <a:rPr lang="es-ES" i="1" noProof="1"/>
              <a:t>trustAsHtml() </a:t>
            </a:r>
            <a:r>
              <a:rPr lang="es-ES" dirty="0"/>
              <a:t>del servicio  </a:t>
            </a:r>
            <a:r>
              <a:rPr lang="es-ES" i="1" noProof="1"/>
              <a:t>$sce</a:t>
            </a:r>
            <a:endParaRPr lang="es-ES" dirty="0"/>
          </a:p>
        </p:txBody>
      </p:sp>
      <p:sp>
        <p:nvSpPr>
          <p:cNvPr id="9" name="CuadroTexto 8"/>
          <p:cNvSpPr txBox="1"/>
          <p:nvPr/>
        </p:nvSpPr>
        <p:spPr>
          <a:xfrm>
            <a:off x="1270536" y="4699178"/>
            <a:ext cx="7421077" cy="646331"/>
          </a:xfrm>
          <a:prstGeom prst="rect">
            <a:avLst/>
          </a:prstGeom>
          <a:noFill/>
        </p:spPr>
        <p:txBody>
          <a:bodyPr wrap="square" rtlCol="0">
            <a:spAutoFit/>
          </a:bodyPr>
          <a:lstStyle/>
          <a:p>
            <a:r>
              <a:rPr lang="es-ES" dirty="0"/>
              <a:t>Se emplearán los elementos comentados de la guía de estilo: modularización, funciones con nombre, forma de definición del </a:t>
            </a:r>
            <a:r>
              <a:rPr lang="es-ES" dirty="0" err="1"/>
              <a:t>controller</a:t>
            </a:r>
            <a:r>
              <a:rPr lang="es-ES" dirty="0"/>
              <a:t> …</a:t>
            </a:r>
          </a:p>
        </p:txBody>
      </p:sp>
    </p:spTree>
    <p:extLst>
      <p:ext uri="{BB962C8B-B14F-4D97-AF65-F5344CB8AC3E}">
        <p14:creationId xmlns:p14="http://schemas.microsoft.com/office/powerpoint/2010/main" val="3305975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Evolución</a:t>
            </a:r>
          </a:p>
        </p:txBody>
      </p:sp>
      <p:pic>
        <p:nvPicPr>
          <p:cNvPr id="2050" name="Picture 2" descr="Resultado de imagen de angular evolucion"/>
          <p:cNvPicPr>
            <a:picLocks noChangeAspect="1" noChangeArrowheads="1"/>
          </p:cNvPicPr>
          <p:nvPr/>
        </p:nvPicPr>
        <p:blipFill rotWithShape="1">
          <a:blip r:embed="rId4">
            <a:extLst>
              <a:ext uri="{28A0092B-C50C-407E-A947-70E740481C1C}">
                <a14:useLocalDpi xmlns:a14="http://schemas.microsoft.com/office/drawing/2010/main" val="0"/>
              </a:ext>
            </a:extLst>
          </a:blip>
          <a:srcRect t="23455"/>
          <a:stretch/>
        </p:blipFill>
        <p:spPr bwMode="auto">
          <a:xfrm>
            <a:off x="1207603" y="1715478"/>
            <a:ext cx="6667500" cy="241327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351157" y="4353421"/>
            <a:ext cx="2993882" cy="2031325"/>
          </a:xfrm>
          <a:prstGeom prst="rect">
            <a:avLst/>
          </a:prstGeom>
        </p:spPr>
        <p:txBody>
          <a:bodyPr wrap="square">
            <a:spAutoFit/>
          </a:bodyPr>
          <a:lstStyle/>
          <a:p>
            <a:r>
              <a:rPr lang="en-US" dirty="0"/>
              <a:t>0.9. y 1.0 </a:t>
            </a:r>
            <a:r>
              <a:rPr lang="en-US" dirty="0" err="1"/>
              <a:t>rc</a:t>
            </a:r>
            <a:r>
              <a:rPr lang="en-US" dirty="0"/>
              <a:t> (2010-2011)</a:t>
            </a:r>
            <a:endParaRPr lang="es-ES" dirty="0"/>
          </a:p>
          <a:p>
            <a:r>
              <a:rPr lang="es-ES" b="1" dirty="0">
                <a:solidFill>
                  <a:srgbClr val="FF0000"/>
                </a:solidFill>
              </a:rPr>
              <a:t>1.0 </a:t>
            </a:r>
            <a:r>
              <a:rPr lang="es-ES" dirty="0"/>
              <a:t>(Julio 2012) </a:t>
            </a:r>
          </a:p>
          <a:p>
            <a:r>
              <a:rPr lang="es-ES" dirty="0"/>
              <a:t>1.1 (Agosto 2012 – inestable)</a:t>
            </a:r>
          </a:p>
          <a:p>
            <a:r>
              <a:rPr lang="es-ES" dirty="0"/>
              <a:t>1.2 (</a:t>
            </a:r>
            <a:r>
              <a:rPr lang="en-US" dirty="0"/>
              <a:t>(</a:t>
            </a:r>
            <a:r>
              <a:rPr lang="en-US" dirty="0" err="1"/>
              <a:t>Noviembre</a:t>
            </a:r>
            <a:r>
              <a:rPr lang="en-US" dirty="0"/>
              <a:t> 2013)</a:t>
            </a:r>
            <a:br>
              <a:rPr lang="en-US" dirty="0"/>
            </a:br>
            <a:r>
              <a:rPr lang="en-US" dirty="0"/>
              <a:t>       No </a:t>
            </a:r>
            <a:r>
              <a:rPr lang="en-US" dirty="0" err="1"/>
              <a:t>soporta</a:t>
            </a:r>
            <a:r>
              <a:rPr lang="en-US" dirty="0"/>
              <a:t> IE 6 - 7</a:t>
            </a:r>
          </a:p>
          <a:p>
            <a:r>
              <a:rPr lang="es-ES" dirty="0"/>
              <a:t>1.3 (Octubre 2014) </a:t>
            </a:r>
          </a:p>
          <a:p>
            <a:r>
              <a:rPr lang="es-ES" dirty="0"/>
              <a:t>       No soporta IE 8</a:t>
            </a:r>
          </a:p>
        </p:txBody>
      </p:sp>
      <p:sp>
        <p:nvSpPr>
          <p:cNvPr id="4" name="Rectángulo 3"/>
          <p:cNvSpPr/>
          <p:nvPr/>
        </p:nvSpPr>
        <p:spPr>
          <a:xfrm>
            <a:off x="5279912" y="4575821"/>
            <a:ext cx="2152787" cy="923330"/>
          </a:xfrm>
          <a:prstGeom prst="rect">
            <a:avLst/>
          </a:prstGeom>
        </p:spPr>
        <p:txBody>
          <a:bodyPr wrap="square">
            <a:spAutoFit/>
          </a:bodyPr>
          <a:lstStyle/>
          <a:p>
            <a:r>
              <a:rPr lang="es-ES" dirty="0"/>
              <a:t>1.4 (Mayo 2015)</a:t>
            </a:r>
          </a:p>
          <a:p>
            <a:r>
              <a:rPr lang="es-ES" b="1" dirty="0">
                <a:solidFill>
                  <a:srgbClr val="FF0000"/>
                </a:solidFill>
              </a:rPr>
              <a:t>1.5</a:t>
            </a:r>
            <a:r>
              <a:rPr lang="es-ES" dirty="0"/>
              <a:t> (Febrero 2016)</a:t>
            </a:r>
          </a:p>
          <a:p>
            <a:r>
              <a:rPr lang="es-ES" dirty="0"/>
              <a:t>1.6 (Diciembre 2016)</a:t>
            </a:r>
          </a:p>
        </p:txBody>
      </p:sp>
      <p:sp>
        <p:nvSpPr>
          <p:cNvPr id="5" name="Rectángulo 4"/>
          <p:cNvSpPr/>
          <p:nvPr/>
        </p:nvSpPr>
        <p:spPr>
          <a:xfrm>
            <a:off x="5279912" y="5836294"/>
            <a:ext cx="3531705" cy="646331"/>
          </a:xfrm>
          <a:prstGeom prst="rect">
            <a:avLst/>
          </a:prstGeom>
        </p:spPr>
        <p:txBody>
          <a:bodyPr wrap="square">
            <a:spAutoFit/>
          </a:bodyPr>
          <a:lstStyle/>
          <a:p>
            <a:r>
              <a:rPr lang="es-ES" dirty="0">
                <a:hlinkClick r:id="rId5"/>
              </a:rPr>
              <a:t>https://github.com/angular/angular.js/blob/master/CHANGELOG.md</a:t>
            </a:r>
            <a:endParaRPr lang="es-ES" dirty="0"/>
          </a:p>
        </p:txBody>
      </p:sp>
      <p:sp>
        <p:nvSpPr>
          <p:cNvPr id="6" name="Rectángulo 5"/>
          <p:cNvSpPr/>
          <p:nvPr/>
        </p:nvSpPr>
        <p:spPr>
          <a:xfrm>
            <a:off x="5204790" y="1268412"/>
            <a:ext cx="2670313" cy="1200329"/>
          </a:xfrm>
          <a:prstGeom prst="rect">
            <a:avLst/>
          </a:prstGeom>
        </p:spPr>
        <p:txBody>
          <a:bodyPr wrap="square">
            <a:spAutoFit/>
          </a:bodyPr>
          <a:lstStyle/>
          <a:p>
            <a:r>
              <a:rPr lang="es-ES" dirty="0" err="1"/>
              <a:t>Alphas</a:t>
            </a:r>
            <a:r>
              <a:rPr lang="es-ES" dirty="0"/>
              <a:t> (2015) </a:t>
            </a:r>
          </a:p>
          <a:p>
            <a:r>
              <a:rPr lang="es-ES" dirty="0"/>
              <a:t>Beta 0 (Diciembre 2015)</a:t>
            </a:r>
          </a:p>
          <a:p>
            <a:r>
              <a:rPr lang="es-ES" dirty="0"/>
              <a:t>RC (Mayo 2016)</a:t>
            </a:r>
          </a:p>
          <a:p>
            <a:r>
              <a:rPr lang="es-ES" dirty="0"/>
              <a:t>2.0.0 (Septiembre 2016)</a:t>
            </a:r>
          </a:p>
        </p:txBody>
      </p:sp>
    </p:spTree>
    <p:extLst>
      <p:ext uri="{BB962C8B-B14F-4D97-AF65-F5344CB8AC3E}">
        <p14:creationId xmlns:p14="http://schemas.microsoft.com/office/powerpoint/2010/main" val="28653919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Libros: acceso a datos propios</a:t>
            </a:r>
          </a:p>
        </p:txBody>
      </p:sp>
      <p:pic>
        <p:nvPicPr>
          <p:cNvPr id="4" name="Imagen 3"/>
          <p:cNvPicPr>
            <a:picLocks noChangeAspect="1"/>
          </p:cNvPicPr>
          <p:nvPr/>
        </p:nvPicPr>
        <p:blipFill>
          <a:blip r:embed="rId2"/>
          <a:stretch>
            <a:fillRect/>
          </a:stretch>
        </p:blipFill>
        <p:spPr>
          <a:xfrm>
            <a:off x="3703321" y="1340168"/>
            <a:ext cx="4812030" cy="3658124"/>
          </a:xfrm>
          <a:prstGeom prst="rect">
            <a:avLst/>
          </a:prstGeom>
        </p:spPr>
      </p:pic>
      <p:sp>
        <p:nvSpPr>
          <p:cNvPr id="5" name="CuadroTexto 4"/>
          <p:cNvSpPr txBox="1"/>
          <p:nvPr/>
        </p:nvSpPr>
        <p:spPr>
          <a:xfrm>
            <a:off x="494214" y="1170784"/>
            <a:ext cx="703462" cy="369332"/>
          </a:xfrm>
          <a:prstGeom prst="rect">
            <a:avLst/>
          </a:prstGeom>
          <a:noFill/>
        </p:spPr>
        <p:txBody>
          <a:bodyPr wrap="none" rtlCol="0">
            <a:spAutoFit/>
          </a:bodyPr>
          <a:lstStyle/>
          <a:p>
            <a:r>
              <a:rPr lang="es-ES" dirty="0"/>
              <a:t>Vista:</a:t>
            </a:r>
          </a:p>
        </p:txBody>
      </p:sp>
      <p:sp>
        <p:nvSpPr>
          <p:cNvPr id="6" name="Rectángulo 5"/>
          <p:cNvSpPr/>
          <p:nvPr/>
        </p:nvSpPr>
        <p:spPr>
          <a:xfrm>
            <a:off x="293940" y="1699756"/>
            <a:ext cx="3323410" cy="646331"/>
          </a:xfrm>
          <a:prstGeom prst="rect">
            <a:avLst/>
          </a:prstGeom>
        </p:spPr>
        <p:txBody>
          <a:bodyPr wrap="none">
            <a:spAutoFit/>
          </a:bodyPr>
          <a:lstStyle/>
          <a:p>
            <a:pPr algn="ctr"/>
            <a:r>
              <a:rPr lang="es-ES" dirty="0"/>
              <a:t>creación del menú</a:t>
            </a:r>
          </a:p>
          <a:p>
            <a:pPr algn="ctr"/>
            <a:r>
              <a:rPr lang="es-ES" dirty="0"/>
              <a:t>(e.g. </a:t>
            </a:r>
            <a:r>
              <a:rPr lang="es-ES" dirty="0" err="1"/>
              <a:t>ng-repeat</a:t>
            </a:r>
            <a:r>
              <a:rPr lang="es-ES" dirty="0"/>
              <a:t> + directiva propia)</a:t>
            </a:r>
          </a:p>
        </p:txBody>
      </p:sp>
      <p:sp>
        <p:nvSpPr>
          <p:cNvPr id="7" name="CuadroTexto 6"/>
          <p:cNvSpPr txBox="1"/>
          <p:nvPr/>
        </p:nvSpPr>
        <p:spPr>
          <a:xfrm>
            <a:off x="1290353" y="2663359"/>
            <a:ext cx="1582934" cy="646331"/>
          </a:xfrm>
          <a:prstGeom prst="rect">
            <a:avLst/>
          </a:prstGeom>
          <a:noFill/>
        </p:spPr>
        <p:txBody>
          <a:bodyPr wrap="none" rtlCol="0">
            <a:spAutoFit/>
          </a:bodyPr>
          <a:lstStyle/>
          <a:p>
            <a:pPr algn="ctr"/>
            <a:r>
              <a:rPr lang="es-ES" dirty="0"/>
              <a:t>salida de datos</a:t>
            </a:r>
            <a:br>
              <a:rPr lang="es-ES" dirty="0"/>
            </a:br>
            <a:r>
              <a:rPr lang="es-ES" dirty="0"/>
              <a:t>(</a:t>
            </a:r>
            <a:r>
              <a:rPr lang="es-ES" dirty="0" err="1"/>
              <a:t>ng-bind-html</a:t>
            </a:r>
            <a:r>
              <a:rPr lang="es-ES" dirty="0"/>
              <a:t>)</a:t>
            </a:r>
          </a:p>
        </p:txBody>
      </p:sp>
      <p:sp>
        <p:nvSpPr>
          <p:cNvPr id="9" name="CuadroTexto 8"/>
          <p:cNvSpPr txBox="1"/>
          <p:nvPr/>
        </p:nvSpPr>
        <p:spPr>
          <a:xfrm>
            <a:off x="815887" y="3468820"/>
            <a:ext cx="2654637" cy="646331"/>
          </a:xfrm>
          <a:prstGeom prst="rect">
            <a:avLst/>
          </a:prstGeom>
          <a:noFill/>
        </p:spPr>
        <p:txBody>
          <a:bodyPr wrap="none" rtlCol="0">
            <a:spAutoFit/>
          </a:bodyPr>
          <a:lstStyle/>
          <a:p>
            <a:pPr algn="ctr"/>
            <a:r>
              <a:rPr lang="es-ES" dirty="0"/>
              <a:t>presentación de la imagen</a:t>
            </a:r>
          </a:p>
          <a:p>
            <a:pPr algn="ctr"/>
            <a:r>
              <a:rPr lang="es-ES" dirty="0"/>
              <a:t>(</a:t>
            </a:r>
            <a:r>
              <a:rPr lang="es-ES" dirty="0" err="1"/>
              <a:t>ng-src</a:t>
            </a:r>
            <a:r>
              <a:rPr lang="es-ES" dirty="0"/>
              <a:t>)</a:t>
            </a:r>
          </a:p>
        </p:txBody>
      </p:sp>
      <p:sp>
        <p:nvSpPr>
          <p:cNvPr id="10" name="CuadroTexto 9"/>
          <p:cNvSpPr txBox="1"/>
          <p:nvPr/>
        </p:nvSpPr>
        <p:spPr>
          <a:xfrm>
            <a:off x="1359507" y="4351961"/>
            <a:ext cx="1444626" cy="646331"/>
          </a:xfrm>
          <a:prstGeom prst="rect">
            <a:avLst/>
          </a:prstGeom>
          <a:noFill/>
        </p:spPr>
        <p:txBody>
          <a:bodyPr wrap="none" rtlCol="0">
            <a:spAutoFit/>
          </a:bodyPr>
          <a:lstStyle/>
          <a:p>
            <a:pPr algn="ctr"/>
            <a:r>
              <a:rPr lang="es-ES" dirty="0"/>
              <a:t>pie de página</a:t>
            </a:r>
          </a:p>
          <a:p>
            <a:pPr algn="ctr"/>
            <a:r>
              <a:rPr lang="es-ES" dirty="0"/>
              <a:t>(</a:t>
            </a:r>
            <a:r>
              <a:rPr lang="es-ES" dirty="0" err="1"/>
              <a:t>ng-include</a:t>
            </a:r>
            <a:r>
              <a:rPr lang="es-ES" dirty="0"/>
              <a:t>)</a:t>
            </a:r>
          </a:p>
        </p:txBody>
      </p:sp>
      <p:sp>
        <p:nvSpPr>
          <p:cNvPr id="11" name="CuadroTexto 10"/>
          <p:cNvSpPr txBox="1"/>
          <p:nvPr/>
        </p:nvSpPr>
        <p:spPr>
          <a:xfrm flipH="1">
            <a:off x="2183130" y="5612130"/>
            <a:ext cx="1287394" cy="369332"/>
          </a:xfrm>
          <a:prstGeom prst="rect">
            <a:avLst/>
          </a:prstGeom>
          <a:noFill/>
        </p:spPr>
        <p:txBody>
          <a:bodyPr wrap="square" rtlCol="0">
            <a:spAutoFit/>
          </a:bodyPr>
          <a:lstStyle/>
          <a:p>
            <a:r>
              <a:rPr lang="es-ES" dirty="0" err="1"/>
              <a:t>Controller</a:t>
            </a:r>
            <a:endParaRPr lang="es-ES" dirty="0"/>
          </a:p>
        </p:txBody>
      </p:sp>
      <p:sp>
        <p:nvSpPr>
          <p:cNvPr id="12" name="CuadroTexto 11"/>
          <p:cNvSpPr txBox="1"/>
          <p:nvPr/>
        </p:nvSpPr>
        <p:spPr>
          <a:xfrm>
            <a:off x="3998330" y="5304441"/>
            <a:ext cx="3900620" cy="646331"/>
          </a:xfrm>
          <a:prstGeom prst="rect">
            <a:avLst/>
          </a:prstGeom>
          <a:noFill/>
        </p:spPr>
        <p:txBody>
          <a:bodyPr wrap="none" rtlCol="0">
            <a:spAutoFit/>
          </a:bodyPr>
          <a:lstStyle/>
          <a:p>
            <a:r>
              <a:rPr lang="es-ES" dirty="0"/>
              <a:t>inyección de servicios: $http', '$</a:t>
            </a:r>
            <a:r>
              <a:rPr lang="es-ES" dirty="0" err="1"/>
              <a:t>sce</a:t>
            </a:r>
            <a:r>
              <a:rPr lang="es-ES" dirty="0"/>
              <a:t>'</a:t>
            </a:r>
          </a:p>
          <a:p>
            <a:r>
              <a:rPr lang="es-ES" dirty="0"/>
              <a:t>(opción: creación de un servicio propio)</a:t>
            </a:r>
          </a:p>
        </p:txBody>
      </p:sp>
    </p:spTree>
    <p:extLst>
      <p:ext uri="{BB962C8B-B14F-4D97-AF65-F5344CB8AC3E}">
        <p14:creationId xmlns:p14="http://schemas.microsoft.com/office/powerpoint/2010/main" val="6986927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eventos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1594816" y="1855881"/>
            <a:ext cx="1691327" cy="2308324"/>
          </a:xfrm>
          <a:prstGeom prst="rect">
            <a:avLst/>
          </a:prstGeom>
        </p:spPr>
        <p:txBody>
          <a:bodyPr wrap="square">
            <a:spAutoFit/>
          </a:bodyPr>
          <a:lstStyle/>
          <a:p>
            <a:r>
              <a:rPr lang="es-ES" dirty="0" err="1"/>
              <a:t>ngClick</a:t>
            </a:r>
            <a:endParaRPr lang="es-ES" dirty="0"/>
          </a:p>
          <a:p>
            <a:r>
              <a:rPr lang="es-ES" dirty="0" err="1"/>
              <a:t>ngDblclick</a:t>
            </a:r>
            <a:endParaRPr lang="es-ES" dirty="0"/>
          </a:p>
          <a:p>
            <a:r>
              <a:rPr lang="es-ES" dirty="0" err="1"/>
              <a:t>ngBlur</a:t>
            </a:r>
            <a:endParaRPr lang="es-ES" dirty="0"/>
          </a:p>
          <a:p>
            <a:r>
              <a:rPr lang="es-ES" dirty="0" err="1"/>
              <a:t>ngFocus</a:t>
            </a:r>
            <a:endParaRPr lang="es-ES" dirty="0"/>
          </a:p>
          <a:p>
            <a:r>
              <a:rPr lang="es-ES" dirty="0" err="1"/>
              <a:t>ngSubmit</a:t>
            </a:r>
            <a:endParaRPr lang="es-ES" dirty="0"/>
          </a:p>
          <a:p>
            <a:endParaRPr lang="es-ES" dirty="0"/>
          </a:p>
          <a:p>
            <a:r>
              <a:rPr lang="es-ES" dirty="0" err="1"/>
              <a:t>ngMouseEnter</a:t>
            </a:r>
            <a:endParaRPr lang="es-ES" dirty="0"/>
          </a:p>
          <a:p>
            <a:r>
              <a:rPr lang="es-ES" dirty="0" err="1"/>
              <a:t>ngMouseLeave</a:t>
            </a:r>
            <a:endParaRPr lang="es-ES" dirty="0"/>
          </a:p>
        </p:txBody>
      </p:sp>
      <p:sp>
        <p:nvSpPr>
          <p:cNvPr id="13" name="CuadroTexto 12"/>
          <p:cNvSpPr txBox="1"/>
          <p:nvPr/>
        </p:nvSpPr>
        <p:spPr>
          <a:xfrm>
            <a:off x="4345038" y="1679467"/>
            <a:ext cx="3967741" cy="646331"/>
          </a:xfrm>
          <a:prstGeom prst="rect">
            <a:avLst/>
          </a:prstGeom>
          <a:noFill/>
        </p:spPr>
        <p:txBody>
          <a:bodyPr wrap="square" rtlCol="0">
            <a:spAutoFit/>
          </a:bodyPr>
          <a:lstStyle/>
          <a:p>
            <a:r>
              <a:rPr lang="es-ES" dirty="0"/>
              <a:t>Todos los eventos de JS tienen definida su correspondiente directiva</a:t>
            </a:r>
          </a:p>
        </p:txBody>
      </p:sp>
      <p:sp>
        <p:nvSpPr>
          <p:cNvPr id="20" name="CuadroTexto 19"/>
          <p:cNvSpPr txBox="1"/>
          <p:nvPr/>
        </p:nvSpPr>
        <p:spPr>
          <a:xfrm>
            <a:off x="4345038" y="2622051"/>
            <a:ext cx="3490069" cy="923330"/>
          </a:xfrm>
          <a:prstGeom prst="rect">
            <a:avLst/>
          </a:prstGeom>
          <a:noFill/>
        </p:spPr>
        <p:txBody>
          <a:bodyPr wrap="square" rtlCol="0">
            <a:spAutoFit/>
          </a:bodyPr>
          <a:lstStyle/>
          <a:p>
            <a:r>
              <a:rPr lang="es-ES" dirty="0"/>
              <a:t>A nivel de la vista, puede definirse cual será la función manejadora del evento</a:t>
            </a:r>
          </a:p>
        </p:txBody>
      </p:sp>
      <p:sp>
        <p:nvSpPr>
          <p:cNvPr id="21" name="Rectángulo 20"/>
          <p:cNvSpPr/>
          <p:nvPr/>
        </p:nvSpPr>
        <p:spPr>
          <a:xfrm>
            <a:off x="4345038" y="3841040"/>
            <a:ext cx="4184813" cy="646331"/>
          </a:xfrm>
          <a:prstGeom prst="rect">
            <a:avLst/>
          </a:prstGeom>
        </p:spPr>
        <p:txBody>
          <a:bodyPr wrap="square">
            <a:spAutoFit/>
          </a:bodyPr>
          <a:lstStyle/>
          <a:p>
            <a:r>
              <a:rPr lang="es-ES" dirty="0"/>
              <a:t> funciones siempre incluidas en el </a:t>
            </a:r>
            <a:r>
              <a:rPr lang="en-US" i="1" dirty="0"/>
              <a:t>controller</a:t>
            </a:r>
            <a:r>
              <a:rPr lang="es-ES" dirty="0"/>
              <a:t>, para que tengan acceso al </a:t>
            </a:r>
            <a:r>
              <a:rPr lang="en-US" i="1" dirty="0"/>
              <a:t>scope</a:t>
            </a:r>
          </a:p>
        </p:txBody>
      </p:sp>
    </p:spTree>
    <p:extLst>
      <p:ext uri="{BB962C8B-B14F-4D97-AF65-F5344CB8AC3E}">
        <p14:creationId xmlns:p14="http://schemas.microsoft.com/office/powerpoint/2010/main" val="2068878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Muestrario: mostrar y ocultar (2)</a:t>
            </a:r>
          </a:p>
        </p:txBody>
      </p:sp>
      <p:sp>
        <p:nvSpPr>
          <p:cNvPr id="4" name="CuadroTexto 3"/>
          <p:cNvSpPr txBox="1"/>
          <p:nvPr/>
        </p:nvSpPr>
        <p:spPr>
          <a:xfrm>
            <a:off x="846162" y="1582744"/>
            <a:ext cx="2415654" cy="1754326"/>
          </a:xfrm>
          <a:prstGeom prst="rect">
            <a:avLst/>
          </a:prstGeom>
          <a:noFill/>
        </p:spPr>
        <p:txBody>
          <a:bodyPr wrap="square" rtlCol="0">
            <a:spAutoFit/>
          </a:bodyPr>
          <a:lstStyle/>
          <a:p>
            <a:r>
              <a:rPr lang="es-ES" dirty="0"/>
              <a:t>La directiva  </a:t>
            </a:r>
            <a:r>
              <a:rPr lang="bin-NG" b="1" dirty="0">
                <a:solidFill>
                  <a:srgbClr val="000000"/>
                </a:solidFill>
                <a:latin typeface="Calibri" panose="020F0502020204030204" pitchFamily="34" charset="0"/>
              </a:rPr>
              <a:t>ngShow /</a:t>
            </a:r>
            <a:r>
              <a:rPr lang="es-ES" b="1" dirty="0">
                <a:solidFill>
                  <a:srgbClr val="000000"/>
                </a:solidFill>
                <a:latin typeface="Calibri" panose="020F0502020204030204" pitchFamily="34" charset="0"/>
              </a:rPr>
              <a:t> </a:t>
            </a:r>
            <a:r>
              <a:rPr lang="bin-NG" b="1" dirty="0">
                <a:solidFill>
                  <a:srgbClr val="000000"/>
                </a:solidFill>
                <a:latin typeface="Calibri" panose="020F0502020204030204" pitchFamily="34" charset="0"/>
              </a:rPr>
              <a:t>ngHide</a:t>
            </a:r>
            <a:r>
              <a:rPr lang="es-ES" dirty="0">
                <a:solidFill>
                  <a:srgbClr val="000000"/>
                </a:solidFill>
                <a:latin typeface="Calibri" panose="020F0502020204030204" pitchFamily="34" charset="0"/>
              </a:rPr>
              <a:t> </a:t>
            </a:r>
            <a:r>
              <a:rPr lang="es-ES" dirty="0"/>
              <a:t>aparece ahora asociándola a los eventos </a:t>
            </a:r>
            <a:r>
              <a:rPr lang="es-ES" noProof="1"/>
              <a:t>ngMouseEnter</a:t>
            </a:r>
          </a:p>
          <a:p>
            <a:r>
              <a:rPr lang="es-ES" dirty="0"/>
              <a:t>y </a:t>
            </a:r>
            <a:r>
              <a:rPr lang="es-ES" noProof="1"/>
              <a:t>ngMouseLeave</a:t>
            </a:r>
          </a:p>
          <a:p>
            <a:r>
              <a:rPr lang="es-ES" dirty="0"/>
              <a:t>en una imagen</a:t>
            </a:r>
          </a:p>
        </p:txBody>
      </p:sp>
      <p:pic>
        <p:nvPicPr>
          <p:cNvPr id="2" name="Imagen 1"/>
          <p:cNvPicPr>
            <a:picLocks noChangeAspect="1"/>
          </p:cNvPicPr>
          <p:nvPr/>
        </p:nvPicPr>
        <p:blipFill>
          <a:blip r:embed="rId2"/>
          <a:stretch>
            <a:fillRect/>
          </a:stretch>
        </p:blipFill>
        <p:spPr>
          <a:xfrm>
            <a:off x="4000583" y="1475856"/>
            <a:ext cx="4187221" cy="4823791"/>
          </a:xfrm>
          <a:prstGeom prst="rect">
            <a:avLst/>
          </a:prstGeom>
        </p:spPr>
      </p:pic>
    </p:spTree>
    <p:extLst>
      <p:ext uri="{BB962C8B-B14F-4D97-AF65-F5344CB8AC3E}">
        <p14:creationId xmlns:p14="http://schemas.microsoft.com/office/powerpoint/2010/main" val="3457907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Filtros de formato</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7" name="Rectángulo 16"/>
          <p:cNvSpPr/>
          <p:nvPr/>
        </p:nvSpPr>
        <p:spPr>
          <a:xfrm>
            <a:off x="1006793" y="1389342"/>
            <a:ext cx="6766202" cy="369332"/>
          </a:xfrm>
          <a:prstGeom prst="rect">
            <a:avLst/>
          </a:prstGeom>
        </p:spPr>
        <p:txBody>
          <a:bodyPr wrap="square">
            <a:spAutoFit/>
          </a:bodyPr>
          <a:lstStyle/>
          <a:p>
            <a:r>
              <a:rPr lang="es-ES" dirty="0">
                <a:solidFill>
                  <a:srgbClr val="000000"/>
                </a:solidFill>
                <a:latin typeface="Calibri" panose="020F0502020204030204" pitchFamily="34" charset="0"/>
              </a:rPr>
              <a:t>Permiten dar formato a la información que se muestra en la vista</a:t>
            </a:r>
          </a:p>
        </p:txBody>
      </p:sp>
      <p:sp>
        <p:nvSpPr>
          <p:cNvPr id="18" name="Rectángulo 17"/>
          <p:cNvSpPr/>
          <p:nvPr/>
        </p:nvSpPr>
        <p:spPr>
          <a:xfrm>
            <a:off x="1494200" y="1993638"/>
            <a:ext cx="2602898" cy="646331"/>
          </a:xfrm>
          <a:prstGeom prst="rect">
            <a:avLst/>
          </a:prstGeom>
        </p:spPr>
        <p:txBody>
          <a:bodyPr wrap="square">
            <a:spAutoFit/>
          </a:bodyPr>
          <a:lstStyle/>
          <a:p>
            <a:r>
              <a:rPr lang="es-ES" dirty="0">
                <a:solidFill>
                  <a:srgbClr val="000000"/>
                </a:solidFill>
                <a:latin typeface="Calibri" panose="020F0502020204030204" pitchFamily="34" charset="0"/>
              </a:rPr>
              <a:t>definen el uso de mayúsculas y minúsculas </a:t>
            </a:r>
            <a:endParaRPr lang="es-ES" dirty="0"/>
          </a:p>
        </p:txBody>
      </p:sp>
      <p:sp>
        <p:nvSpPr>
          <p:cNvPr id="19" name="Rectángulo 18"/>
          <p:cNvSpPr/>
          <p:nvPr/>
        </p:nvSpPr>
        <p:spPr>
          <a:xfrm>
            <a:off x="4932576" y="2035745"/>
            <a:ext cx="2529090" cy="369332"/>
          </a:xfrm>
          <a:prstGeom prst="rect">
            <a:avLst/>
          </a:prstGeom>
        </p:spPr>
        <p:txBody>
          <a:bodyPr wrap="none">
            <a:spAutoFit/>
          </a:bodyPr>
          <a:lstStyle/>
          <a:p>
            <a:pPr fontAlgn="ctr"/>
            <a:r>
              <a:rPr lang="es-ES" dirty="0">
                <a:solidFill>
                  <a:srgbClr val="000000"/>
                </a:solidFill>
                <a:latin typeface="Calibri" panose="020F0502020204030204" pitchFamily="34" charset="0"/>
              </a:rPr>
              <a:t>| </a:t>
            </a:r>
            <a:r>
              <a:rPr lang="es-ES" dirty="0" err="1">
                <a:solidFill>
                  <a:srgbClr val="000000"/>
                </a:solidFill>
                <a:latin typeface="Calibri" panose="020F0502020204030204" pitchFamily="34" charset="0"/>
              </a:rPr>
              <a:t>lowercase</a:t>
            </a:r>
            <a:r>
              <a:rPr lang="es-ES" dirty="0">
                <a:solidFill>
                  <a:srgbClr val="000000"/>
                </a:solidFill>
                <a:latin typeface="Calibri" panose="020F0502020204030204" pitchFamily="34" charset="0"/>
              </a:rPr>
              <a:t> / </a:t>
            </a:r>
            <a:r>
              <a:rPr lang="es-ES" dirty="0" err="1">
                <a:solidFill>
                  <a:srgbClr val="000000"/>
                </a:solidFill>
                <a:latin typeface="Calibri" panose="020F0502020204030204" pitchFamily="34" charset="0"/>
              </a:rPr>
              <a:t>uppercase</a:t>
            </a:r>
            <a:endParaRPr lang="es-ES" dirty="0">
              <a:solidFill>
                <a:srgbClr val="000000"/>
              </a:solidFill>
              <a:latin typeface="Calibri" panose="020F0502020204030204" pitchFamily="34" charset="0"/>
            </a:endParaRPr>
          </a:p>
        </p:txBody>
      </p:sp>
      <p:sp>
        <p:nvSpPr>
          <p:cNvPr id="20" name="Rectángulo 19"/>
          <p:cNvSpPr/>
          <p:nvPr/>
        </p:nvSpPr>
        <p:spPr>
          <a:xfrm>
            <a:off x="1494200" y="2945731"/>
            <a:ext cx="2895694" cy="646331"/>
          </a:xfrm>
          <a:prstGeom prst="rect">
            <a:avLst/>
          </a:prstGeom>
        </p:spPr>
        <p:txBody>
          <a:bodyPr wrap="square">
            <a:spAutoFit/>
          </a:bodyPr>
          <a:lstStyle/>
          <a:p>
            <a:r>
              <a:rPr lang="es-ES" dirty="0">
                <a:solidFill>
                  <a:srgbClr val="000000"/>
                </a:solidFill>
                <a:latin typeface="Calibri" panose="020F0502020204030204" pitchFamily="34" charset="0"/>
              </a:rPr>
              <a:t>definen el aspecto de los valores monetarios </a:t>
            </a:r>
            <a:endParaRPr lang="es-ES" dirty="0"/>
          </a:p>
        </p:txBody>
      </p:sp>
      <p:sp>
        <p:nvSpPr>
          <p:cNvPr id="21" name="Rectángulo 20"/>
          <p:cNvSpPr/>
          <p:nvPr/>
        </p:nvSpPr>
        <p:spPr>
          <a:xfrm>
            <a:off x="1530384" y="3840894"/>
            <a:ext cx="2566714" cy="646331"/>
          </a:xfrm>
          <a:prstGeom prst="rect">
            <a:avLst/>
          </a:prstGeom>
        </p:spPr>
        <p:txBody>
          <a:bodyPr wrap="square">
            <a:spAutoFit/>
          </a:bodyPr>
          <a:lstStyle/>
          <a:p>
            <a:r>
              <a:rPr lang="es-ES" dirty="0">
                <a:solidFill>
                  <a:srgbClr val="000000"/>
                </a:solidFill>
                <a:latin typeface="Calibri" panose="020F0502020204030204" pitchFamily="34" charset="0"/>
              </a:rPr>
              <a:t>definen el número de decimales de un dato</a:t>
            </a:r>
            <a:endParaRPr lang="es-ES" dirty="0"/>
          </a:p>
        </p:txBody>
      </p:sp>
      <p:sp>
        <p:nvSpPr>
          <p:cNvPr id="22" name="Rectángulo 21"/>
          <p:cNvSpPr/>
          <p:nvPr/>
        </p:nvSpPr>
        <p:spPr>
          <a:xfrm>
            <a:off x="4932576" y="2901768"/>
            <a:ext cx="2559099" cy="369332"/>
          </a:xfrm>
          <a:prstGeom prst="rect">
            <a:avLst/>
          </a:prstGeom>
        </p:spPr>
        <p:txBody>
          <a:bodyPr wrap="none">
            <a:spAutoFit/>
          </a:bodyPr>
          <a:lstStyle/>
          <a:p>
            <a:r>
              <a:rPr lang="es-ES" dirty="0">
                <a:solidFill>
                  <a:srgbClr val="000000"/>
                </a:solidFill>
                <a:latin typeface="Calibri" panose="020F0502020204030204" pitchFamily="34" charset="0"/>
              </a:rPr>
              <a:t>| </a:t>
            </a:r>
            <a:r>
              <a:rPr lang="es-ES" dirty="0" err="1">
                <a:solidFill>
                  <a:srgbClr val="000000"/>
                </a:solidFill>
                <a:latin typeface="Calibri" panose="020F0502020204030204" pitchFamily="34" charset="0"/>
              </a:rPr>
              <a:t>currency</a:t>
            </a:r>
            <a:r>
              <a:rPr lang="es-ES" dirty="0">
                <a:solidFill>
                  <a:srgbClr val="000000"/>
                </a:solidFill>
                <a:latin typeface="Calibri" panose="020F0502020204030204" pitchFamily="34" charset="0"/>
              </a:rPr>
              <a:t> / </a:t>
            </a:r>
            <a:r>
              <a:rPr lang="es-ES" dirty="0" err="1">
                <a:solidFill>
                  <a:srgbClr val="000000"/>
                </a:solidFill>
                <a:latin typeface="Calibri" panose="020F0502020204030204" pitchFamily="34" charset="0"/>
              </a:rPr>
              <a:t>currency</a:t>
            </a:r>
            <a:r>
              <a:rPr lang="es-ES" dirty="0">
                <a:solidFill>
                  <a:srgbClr val="000000"/>
                </a:solidFill>
                <a:latin typeface="Calibri" panose="020F0502020204030204" pitchFamily="34" charset="0"/>
              </a:rPr>
              <a:t> : '€'</a:t>
            </a:r>
            <a:endParaRPr lang="es-ES" dirty="0"/>
          </a:p>
        </p:txBody>
      </p:sp>
      <p:sp>
        <p:nvSpPr>
          <p:cNvPr id="23" name="Rectángulo 22"/>
          <p:cNvSpPr/>
          <p:nvPr/>
        </p:nvSpPr>
        <p:spPr>
          <a:xfrm>
            <a:off x="4932576" y="3979393"/>
            <a:ext cx="2630848" cy="369332"/>
          </a:xfrm>
          <a:prstGeom prst="rect">
            <a:avLst/>
          </a:prstGeom>
        </p:spPr>
        <p:txBody>
          <a:bodyPr wrap="none">
            <a:spAutoFit/>
          </a:bodyPr>
          <a:lstStyle/>
          <a:p>
            <a:pPr fontAlgn="ct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number</a:t>
            </a:r>
            <a:r>
              <a:rPr lang="es-ES" dirty="0">
                <a:solidFill>
                  <a:srgbClr val="000000"/>
                </a:solidFill>
                <a:latin typeface="Calibri" panose="020F0502020204030204" pitchFamily="34" charset="0"/>
              </a:rPr>
              <a:t>  / </a:t>
            </a:r>
            <a:r>
              <a:rPr lang="es-ES" dirty="0" err="1">
                <a:solidFill>
                  <a:srgbClr val="000000"/>
                </a:solidFill>
                <a:latin typeface="Calibri" panose="020F0502020204030204" pitchFamily="34" charset="0"/>
              </a:rPr>
              <a:t>number</a:t>
            </a:r>
            <a:r>
              <a:rPr lang="es-ES" dirty="0">
                <a:solidFill>
                  <a:srgbClr val="000000"/>
                </a:solidFill>
                <a:latin typeface="Calibri" panose="020F0502020204030204" pitchFamily="34" charset="0"/>
              </a:rPr>
              <a:t> : &lt;n&gt;</a:t>
            </a:r>
          </a:p>
        </p:txBody>
      </p:sp>
      <p:sp>
        <p:nvSpPr>
          <p:cNvPr id="24" name="Rectángulo 23"/>
          <p:cNvSpPr/>
          <p:nvPr/>
        </p:nvSpPr>
        <p:spPr>
          <a:xfrm>
            <a:off x="1530384" y="4889451"/>
            <a:ext cx="3928720" cy="923330"/>
          </a:xfrm>
          <a:prstGeom prst="rect">
            <a:avLst/>
          </a:prstGeom>
        </p:spPr>
        <p:txBody>
          <a:bodyPr wrap="square">
            <a:spAutoFit/>
          </a:bodyPr>
          <a:lstStyle/>
          <a:p>
            <a:r>
              <a:rPr lang="es-ES" dirty="0"/>
              <a:t>definen en diversos detalles el formato de una fecha; permiten utilizar una serie de formatos ya predefinidos </a:t>
            </a:r>
          </a:p>
        </p:txBody>
      </p:sp>
      <p:sp>
        <p:nvSpPr>
          <p:cNvPr id="25" name="Rectángulo 24"/>
          <p:cNvSpPr/>
          <p:nvPr/>
        </p:nvSpPr>
        <p:spPr>
          <a:xfrm>
            <a:off x="5949498" y="5035223"/>
            <a:ext cx="1148263" cy="369332"/>
          </a:xfrm>
          <a:prstGeom prst="rect">
            <a:avLst/>
          </a:prstGeom>
        </p:spPr>
        <p:txBody>
          <a:bodyPr wrap="none">
            <a:spAutoFit/>
          </a:bodyPr>
          <a:lstStyle/>
          <a:p>
            <a:r>
              <a:rPr lang="es-ES" dirty="0">
                <a:solidFill>
                  <a:srgbClr val="000000"/>
                </a:solidFill>
                <a:latin typeface="Calibri" panose="020F0502020204030204" pitchFamily="34" charset="0"/>
              </a:rPr>
              <a:t>| date: …. </a:t>
            </a:r>
            <a:endParaRPr lang="es-ES" dirty="0"/>
          </a:p>
        </p:txBody>
      </p:sp>
    </p:spTree>
    <p:extLst>
      <p:ext uri="{BB962C8B-B14F-4D97-AF65-F5344CB8AC3E}">
        <p14:creationId xmlns:p14="http://schemas.microsoft.com/office/powerpoint/2010/main" val="41314247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Formatos de fechas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graphicFrame>
        <p:nvGraphicFramePr>
          <p:cNvPr id="5" name="Tabla 4"/>
          <p:cNvGraphicFramePr>
            <a:graphicFrameLocks noGrp="1"/>
          </p:cNvGraphicFramePr>
          <p:nvPr>
            <p:extLst>
              <p:ext uri="{D42A27DB-BD31-4B8C-83A1-F6EECF244321}">
                <p14:modId xmlns:p14="http://schemas.microsoft.com/office/powerpoint/2010/main" val="1252951564"/>
              </p:ext>
            </p:extLst>
          </p:nvPr>
        </p:nvGraphicFramePr>
        <p:xfrm>
          <a:off x="975585" y="1379020"/>
          <a:ext cx="3636172" cy="4399280"/>
        </p:xfrm>
        <a:graphic>
          <a:graphicData uri="http://schemas.openxmlformats.org/drawingml/2006/table">
            <a:tbl>
              <a:tblPr/>
              <a:tblGrid>
                <a:gridCol w="733945">
                  <a:extLst>
                    <a:ext uri="{9D8B030D-6E8A-4147-A177-3AD203B41FA5}">
                      <a16:colId xmlns:a16="http://schemas.microsoft.com/office/drawing/2014/main" val="20000"/>
                    </a:ext>
                  </a:extLst>
                </a:gridCol>
                <a:gridCol w="2902227">
                  <a:extLst>
                    <a:ext uri="{9D8B030D-6E8A-4147-A177-3AD203B41FA5}">
                      <a16:colId xmlns:a16="http://schemas.microsoft.com/office/drawing/2014/main" val="20001"/>
                    </a:ext>
                  </a:extLst>
                </a:gridCol>
              </a:tblGrid>
              <a:tr h="0">
                <a:tc>
                  <a:txBody>
                    <a:bodyPr/>
                    <a:lstStyle/>
                    <a:p>
                      <a:pPr marL="0" marR="0" fontAlgn="t">
                        <a:spcBef>
                          <a:spcPts val="0"/>
                        </a:spcBef>
                        <a:spcAft>
                          <a:spcPts val="0"/>
                        </a:spcAft>
                      </a:pPr>
                      <a:r>
                        <a:rPr lang="es-ES" sz="1400" dirty="0" err="1">
                          <a:effectLst/>
                          <a:latin typeface="Calibri" panose="020F0502020204030204" pitchFamily="34" charset="0"/>
                        </a:rPr>
                        <a:t>yyyy</a:t>
                      </a:r>
                      <a:r>
                        <a:rPr lang="es-ES" sz="1400" dirty="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Four-digit representation of year </a:t>
                      </a:r>
                      <a:br>
                        <a:rPr lang="es-ES" sz="1400">
                          <a:effectLst/>
                          <a:latin typeface="Calibri" panose="020F0502020204030204" pitchFamily="34" charset="0"/>
                        </a:rPr>
                      </a:br>
                      <a:r>
                        <a:rPr lang="es-ES" sz="1400">
                          <a:effectLst/>
                          <a:latin typeface="Calibri" panose="020F0502020204030204" pitchFamily="34" charset="0"/>
                        </a:rPr>
                        <a:t>(for example, AD 1 =&gt; 0001, AD 2010 =&gt; 2010)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r>
                        <a:rPr lang="es-ES" sz="1400">
                          <a:effectLst/>
                          <a:latin typeface="Calibri" panose="020F0502020204030204" pitchFamily="34" charset="0"/>
                        </a:rPr>
                        <a:t>yy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Two-digit representation of year, padded (00–99)</a:t>
                      </a:r>
                      <a:br>
                        <a:rPr lang="es-ES" sz="1400">
                          <a:effectLst/>
                          <a:latin typeface="Calibri" panose="020F0502020204030204" pitchFamily="34" charset="0"/>
                        </a:rPr>
                      </a:br>
                      <a:r>
                        <a:rPr lang="es-ES" sz="1400">
                          <a:effectLst/>
                          <a:latin typeface="Calibri" panose="020F0502020204030204" pitchFamily="34" charset="0"/>
                        </a:rPr>
                        <a:t>(for example, AD 2001 =&gt; 01, AD 2010 =&gt; 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fontAlgn="t">
                        <a:spcBef>
                          <a:spcPts val="0"/>
                        </a:spcBef>
                        <a:spcAft>
                          <a:spcPts val="0"/>
                        </a:spcAft>
                      </a:pPr>
                      <a:r>
                        <a:rPr lang="es-ES" sz="1400">
                          <a:effectLst/>
                          <a:latin typeface="Calibri" panose="020F0502020204030204" pitchFamily="34" charset="0"/>
                        </a:rPr>
                        <a: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One-digit representation of year</a:t>
                      </a:r>
                      <a:br>
                        <a:rPr lang="es-ES" sz="1400">
                          <a:effectLst/>
                          <a:latin typeface="Calibri" panose="020F0502020204030204" pitchFamily="34" charset="0"/>
                        </a:rPr>
                      </a:br>
                      <a:r>
                        <a:rPr lang="es-ES" sz="1400">
                          <a:effectLst/>
                          <a:latin typeface="Calibri" panose="020F0502020204030204" pitchFamily="34" charset="0"/>
                        </a:rPr>
                        <a:t>(for example, AD 1 =&gt; 1, AD 199 =&gt; 199)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fontAlgn="t">
                        <a:spcBef>
                          <a:spcPts val="0"/>
                        </a:spcBef>
                        <a:spcAft>
                          <a:spcPts val="0"/>
                        </a:spcAft>
                      </a:pPr>
                      <a:r>
                        <a:rPr lang="es-ES" sz="1400">
                          <a:effectLst/>
                          <a:latin typeface="Calibri" panose="020F0502020204030204" pitchFamily="34" charset="0"/>
                        </a:rPr>
                        <a:t>MMMM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Month in year (January-December)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fontAlgn="t">
                        <a:spcBef>
                          <a:spcPts val="0"/>
                        </a:spcBef>
                        <a:spcAft>
                          <a:spcPts val="0"/>
                        </a:spcAft>
                      </a:pPr>
                      <a:r>
                        <a:rPr lang="es-ES" sz="1400">
                          <a:effectLst/>
                          <a:latin typeface="Calibri" panose="020F0502020204030204" pitchFamily="34" charset="0"/>
                        </a:rPr>
                        <a:t>MMM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Month in year (Jan-Dec)</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fontAlgn="t">
                        <a:spcBef>
                          <a:spcPts val="0"/>
                        </a:spcBef>
                        <a:spcAft>
                          <a:spcPts val="0"/>
                        </a:spcAft>
                      </a:pPr>
                      <a:r>
                        <a:rPr lang="es-ES" sz="1400">
                          <a:effectLst/>
                          <a:latin typeface="Calibri" panose="020F0502020204030204" pitchFamily="34" charset="0"/>
                        </a:rPr>
                        <a:t>MM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Month in year, padded (01-12)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fontAlgn="t">
                        <a:spcBef>
                          <a:spcPts val="0"/>
                        </a:spcBef>
                        <a:spcAft>
                          <a:spcPts val="0"/>
                        </a:spcAft>
                      </a:pPr>
                      <a:r>
                        <a:rPr lang="es-ES" sz="1400">
                          <a:effectLst/>
                          <a:latin typeface="Calibri" panose="020F0502020204030204" pitchFamily="34" charset="0"/>
                        </a:rPr>
                        <a:t>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Month in year (1-12)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fontAlgn="t">
                        <a:spcBef>
                          <a:spcPts val="0"/>
                        </a:spcBef>
                        <a:spcAft>
                          <a:spcPts val="0"/>
                        </a:spcAft>
                      </a:pPr>
                      <a:r>
                        <a:rPr lang="es-ES" sz="1400">
                          <a:effectLst/>
                          <a:latin typeface="Calibri" panose="020F0502020204030204" pitchFamily="34" charset="0"/>
                        </a:rPr>
                        <a:t>dd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Day in month, padded (01-31)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fontAlgn="t">
                        <a:spcBef>
                          <a:spcPts val="0"/>
                        </a:spcBef>
                        <a:spcAft>
                          <a:spcPts val="0"/>
                        </a:spcAft>
                      </a:pPr>
                      <a:r>
                        <a:rPr lang="es-ES" sz="1400">
                          <a:effectLst/>
                          <a:latin typeface="Calibri" panose="020F0502020204030204" pitchFamily="34" charset="0"/>
                        </a:rPr>
                        <a:t>d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Day in month (1-31)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fontAlgn="t">
                        <a:spcBef>
                          <a:spcPts val="0"/>
                        </a:spcBef>
                        <a:spcAft>
                          <a:spcPts val="0"/>
                        </a:spcAft>
                      </a:pPr>
                      <a:r>
                        <a:rPr lang="es-ES" sz="1400">
                          <a:effectLst/>
                          <a:latin typeface="Calibri" panose="020F0502020204030204" pitchFamily="34" charset="0"/>
                        </a:rPr>
                        <a:t>EEEE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Day in week (Sunday-Saturday)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fontAlgn="t">
                        <a:spcBef>
                          <a:spcPts val="0"/>
                        </a:spcBef>
                        <a:spcAft>
                          <a:spcPts val="0"/>
                        </a:spcAft>
                      </a:pPr>
                      <a:r>
                        <a:rPr lang="es-ES" sz="1400">
                          <a:effectLst/>
                          <a:latin typeface="Calibri" panose="020F0502020204030204" pitchFamily="34" charset="0"/>
                        </a:rPr>
                        <a:t>EEE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dirty="0">
                          <a:effectLst/>
                          <a:latin typeface="Calibri" panose="020F0502020204030204" pitchFamily="34" charset="0"/>
                        </a:rPr>
                        <a:t>Day in </a:t>
                      </a:r>
                      <a:r>
                        <a:rPr lang="es-ES" sz="1400" dirty="0" err="1">
                          <a:effectLst/>
                          <a:latin typeface="Calibri" panose="020F0502020204030204" pitchFamily="34" charset="0"/>
                        </a:rPr>
                        <a:t>week</a:t>
                      </a:r>
                      <a:r>
                        <a:rPr lang="es-ES" sz="1400" dirty="0">
                          <a:effectLst/>
                          <a:latin typeface="Calibri" panose="020F0502020204030204" pitchFamily="34" charset="0"/>
                        </a:rPr>
                        <a:t> (</a:t>
                      </a:r>
                      <a:r>
                        <a:rPr lang="es-ES" sz="1400" dirty="0" err="1">
                          <a:effectLst/>
                          <a:latin typeface="Calibri" panose="020F0502020204030204" pitchFamily="34" charset="0"/>
                        </a:rPr>
                        <a:t>Sun-Sat</a:t>
                      </a:r>
                      <a:r>
                        <a:rPr lang="es-ES" sz="1400" dirty="0">
                          <a:effectLst/>
                          <a:latin typeface="Calibri" panose="020F0502020204030204" pitchFamily="34" charset="0"/>
                        </a:rPr>
                        <a: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671351569"/>
              </p:ext>
            </p:extLst>
          </p:nvPr>
        </p:nvGraphicFramePr>
        <p:xfrm>
          <a:off x="4852596" y="1379020"/>
          <a:ext cx="3323995" cy="3860800"/>
        </p:xfrm>
        <a:graphic>
          <a:graphicData uri="http://schemas.openxmlformats.org/drawingml/2006/table">
            <a:tbl>
              <a:tblPr/>
              <a:tblGrid>
                <a:gridCol w="554291">
                  <a:extLst>
                    <a:ext uri="{9D8B030D-6E8A-4147-A177-3AD203B41FA5}">
                      <a16:colId xmlns:a16="http://schemas.microsoft.com/office/drawing/2014/main" val="20000"/>
                    </a:ext>
                  </a:extLst>
                </a:gridCol>
                <a:gridCol w="2769704">
                  <a:extLst>
                    <a:ext uri="{9D8B030D-6E8A-4147-A177-3AD203B41FA5}">
                      <a16:colId xmlns:a16="http://schemas.microsoft.com/office/drawing/2014/main" val="20001"/>
                    </a:ext>
                  </a:extLst>
                </a:gridCol>
              </a:tblGrid>
              <a:tr h="0">
                <a:tc>
                  <a:txBody>
                    <a:bodyPr/>
                    <a:lstStyle/>
                    <a:p>
                      <a:pPr marL="0" marR="0" fontAlgn="t">
                        <a:spcBef>
                          <a:spcPts val="0"/>
                        </a:spcBef>
                        <a:spcAft>
                          <a:spcPts val="0"/>
                        </a:spcAft>
                      </a:pPr>
                      <a:r>
                        <a:rPr lang="es-ES" sz="1400" dirty="0">
                          <a:effectLst/>
                          <a:latin typeface="Calibri" panose="020F0502020204030204" pitchFamily="34" charset="0"/>
                        </a:rPr>
                        <a:t>HH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Hour in day, padded (00-23)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r>
                        <a:rPr lang="es-ES" sz="1400">
                          <a:effectLst/>
                          <a:latin typeface="Calibri" panose="020F0502020204030204" pitchFamily="34" charset="0"/>
                        </a:rPr>
                        <a:t>H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Hour in day (0-23)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fontAlgn="t">
                        <a:spcBef>
                          <a:spcPts val="0"/>
                        </a:spcBef>
                        <a:spcAft>
                          <a:spcPts val="0"/>
                        </a:spcAft>
                      </a:pPr>
                      <a:r>
                        <a:rPr lang="es-ES" sz="1400">
                          <a:effectLst/>
                          <a:latin typeface="Calibri" panose="020F0502020204030204" pitchFamily="34" charset="0"/>
                        </a:rPr>
                        <a:t>hh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Hour in AM/PM, padded (01-12)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fontAlgn="t">
                        <a:spcBef>
                          <a:spcPts val="0"/>
                        </a:spcBef>
                        <a:spcAft>
                          <a:spcPts val="0"/>
                        </a:spcAft>
                      </a:pPr>
                      <a:r>
                        <a:rPr lang="es-ES" sz="1400">
                          <a:effectLst/>
                          <a:latin typeface="Calibri" panose="020F0502020204030204" pitchFamily="34" charset="0"/>
                        </a:rPr>
                        <a:t>h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Hour in AM/PM, (1-12)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fontAlgn="t">
                        <a:spcBef>
                          <a:spcPts val="0"/>
                        </a:spcBef>
                        <a:spcAft>
                          <a:spcPts val="0"/>
                        </a:spcAft>
                      </a:pPr>
                      <a:r>
                        <a:rPr lang="es-ES" sz="1400">
                          <a:effectLst/>
                          <a:latin typeface="Calibri" panose="020F0502020204030204" pitchFamily="34" charset="0"/>
                        </a:rPr>
                        <a:t>mm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Minute in hour, padded (00-59)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fontAlgn="t">
                        <a:spcBef>
                          <a:spcPts val="0"/>
                        </a:spcBef>
                        <a:spcAft>
                          <a:spcPts val="0"/>
                        </a:spcAft>
                      </a:pPr>
                      <a:r>
                        <a:rPr lang="es-ES" sz="1400">
                          <a:effectLst/>
                          <a:latin typeface="Calibri" panose="020F0502020204030204" pitchFamily="34" charset="0"/>
                        </a:rPr>
                        <a:t>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Minute in hour (0-59)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fontAlgn="t">
                        <a:spcBef>
                          <a:spcPts val="0"/>
                        </a:spcBef>
                        <a:spcAft>
                          <a:spcPts val="0"/>
                        </a:spcAft>
                      </a:pPr>
                      <a:r>
                        <a:rPr lang="es-ES" sz="1400">
                          <a:effectLst/>
                          <a:latin typeface="Calibri" panose="020F0502020204030204" pitchFamily="34" charset="0"/>
                        </a:rPr>
                        <a:t>ss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Second in minute, padded (00-59)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fontAlgn="t">
                        <a:spcBef>
                          <a:spcPts val="0"/>
                        </a:spcBef>
                        <a:spcAft>
                          <a:spcPts val="0"/>
                        </a:spcAft>
                      </a:pPr>
                      <a:r>
                        <a:rPr lang="es-ES" sz="1400">
                          <a:effectLst/>
                          <a:latin typeface="Calibri" panose="020F0502020204030204" pitchFamily="34" charset="0"/>
                        </a:rPr>
                        <a:t>s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Second in minute (0-59)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fontAlgn="t">
                        <a:spcBef>
                          <a:spcPts val="0"/>
                        </a:spcBef>
                        <a:spcAft>
                          <a:spcPts val="0"/>
                        </a:spcAft>
                      </a:pPr>
                      <a:r>
                        <a:rPr lang="es-ES" sz="1400" dirty="0">
                          <a:effectLst/>
                          <a:latin typeface="Calibri" panose="020F0502020204030204" pitchFamily="34" charset="0"/>
                        </a:rPr>
                        <a:t>.</a:t>
                      </a:r>
                      <a:r>
                        <a:rPr lang="es-ES" sz="1400" dirty="0" err="1">
                          <a:effectLst/>
                          <a:latin typeface="Calibri" panose="020F0502020204030204" pitchFamily="34" charset="0"/>
                        </a:rPr>
                        <a:t>sss</a:t>
                      </a:r>
                      <a:r>
                        <a:rPr lang="es-ES" sz="1400" dirty="0">
                          <a:effectLst/>
                          <a:latin typeface="Calibri" panose="020F0502020204030204" pitchFamily="34" charset="0"/>
                        </a:rPr>
                        <a:t> o ,</a:t>
                      </a:r>
                      <a:r>
                        <a:rPr lang="es-ES" sz="1400" dirty="0" err="1">
                          <a:effectLst/>
                          <a:latin typeface="Calibri" panose="020F0502020204030204" pitchFamily="34" charset="0"/>
                        </a:rPr>
                        <a:t>sss</a:t>
                      </a:r>
                      <a:r>
                        <a:rPr lang="es-ES" sz="1400" dirty="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Millisecond in second, padded (000-999)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fontAlgn="t">
                        <a:spcBef>
                          <a:spcPts val="0"/>
                        </a:spcBef>
                        <a:spcAft>
                          <a:spcPts val="0"/>
                        </a:spcAft>
                      </a:pPr>
                      <a:r>
                        <a:rPr lang="es-ES" sz="1400">
                          <a:effectLst/>
                          <a:latin typeface="Calibri" panose="020F0502020204030204" pitchFamily="34" charset="0"/>
                        </a:rPr>
                        <a:t>a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AM/PM marker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fontAlgn="t">
                        <a:spcBef>
                          <a:spcPts val="0"/>
                        </a:spcBef>
                        <a:spcAft>
                          <a:spcPts val="0"/>
                        </a:spcAft>
                      </a:pPr>
                      <a:r>
                        <a:rPr lang="es-ES" sz="1400">
                          <a:effectLst/>
                          <a:latin typeface="Calibri" panose="020F0502020204030204" pitchFamily="34" charset="0"/>
                        </a:rPr>
                        <a:t>Z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Four-digit (+sign) representation of the time zone offset (-1200 – +1200)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fontAlgn="t">
                        <a:spcBef>
                          <a:spcPts val="0"/>
                        </a:spcBef>
                        <a:spcAft>
                          <a:spcPts val="0"/>
                        </a:spcAft>
                      </a:pPr>
                      <a:r>
                        <a:rPr lang="es-ES" sz="1400">
                          <a:effectLst/>
                          <a:latin typeface="Calibri" panose="020F0502020204030204" pitchFamily="34" charset="0"/>
                        </a:rPr>
                        <a:t>ww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ISO 8601 week of year (00-53)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marR="0" fontAlgn="t">
                        <a:spcBef>
                          <a:spcPts val="0"/>
                        </a:spcBef>
                        <a:spcAft>
                          <a:spcPts val="0"/>
                        </a:spcAft>
                      </a:pPr>
                      <a:r>
                        <a:rPr lang="es-ES" sz="1400">
                          <a:effectLst/>
                          <a:latin typeface="Calibri" panose="020F0502020204030204" pitchFamily="34" charset="0"/>
                        </a:rPr>
                        <a:t>w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dirty="0">
                          <a:effectLst/>
                          <a:latin typeface="Calibri" panose="020F0502020204030204" pitchFamily="34" charset="0"/>
                        </a:rPr>
                        <a:t>ISO 8601 </a:t>
                      </a:r>
                      <a:r>
                        <a:rPr lang="es-ES" sz="1400" dirty="0" err="1">
                          <a:effectLst/>
                          <a:latin typeface="Calibri" panose="020F0502020204030204" pitchFamily="34" charset="0"/>
                        </a:rPr>
                        <a:t>week</a:t>
                      </a:r>
                      <a:r>
                        <a:rPr lang="es-ES" sz="1400" dirty="0">
                          <a:effectLst/>
                          <a:latin typeface="Calibri" panose="020F0502020204030204" pitchFamily="34" charset="0"/>
                        </a:rPr>
                        <a:t> of </a:t>
                      </a:r>
                      <a:r>
                        <a:rPr lang="es-ES" sz="1400" dirty="0" err="1">
                          <a:effectLst/>
                          <a:latin typeface="Calibri" panose="020F0502020204030204" pitchFamily="34" charset="0"/>
                        </a:rPr>
                        <a:t>year</a:t>
                      </a:r>
                      <a:r>
                        <a:rPr lang="es-ES" sz="1400" dirty="0">
                          <a:effectLst/>
                          <a:latin typeface="Calibri" panose="020F0502020204030204" pitchFamily="34" charset="0"/>
                        </a:rPr>
                        <a:t> (0-53)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3412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Formatos de fechas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graphicFrame>
        <p:nvGraphicFramePr>
          <p:cNvPr id="8" name="Tabla 7"/>
          <p:cNvGraphicFramePr>
            <a:graphicFrameLocks noGrp="1"/>
          </p:cNvGraphicFramePr>
          <p:nvPr>
            <p:extLst>
              <p:ext uri="{D42A27DB-BD31-4B8C-83A1-F6EECF244321}">
                <p14:modId xmlns:p14="http://schemas.microsoft.com/office/powerpoint/2010/main" val="4160809296"/>
              </p:ext>
            </p:extLst>
          </p:nvPr>
        </p:nvGraphicFramePr>
        <p:xfrm>
          <a:off x="871806" y="1968079"/>
          <a:ext cx="7755360" cy="3596640"/>
        </p:xfrm>
        <a:graphic>
          <a:graphicData uri="http://schemas.openxmlformats.org/drawingml/2006/table">
            <a:tbl>
              <a:tblPr/>
              <a:tblGrid>
                <a:gridCol w="1253049">
                  <a:extLst>
                    <a:ext uri="{9D8B030D-6E8A-4147-A177-3AD203B41FA5}">
                      <a16:colId xmlns:a16="http://schemas.microsoft.com/office/drawing/2014/main" val="20000"/>
                    </a:ext>
                  </a:extLst>
                </a:gridCol>
                <a:gridCol w="4223599">
                  <a:extLst>
                    <a:ext uri="{9D8B030D-6E8A-4147-A177-3AD203B41FA5}">
                      <a16:colId xmlns:a16="http://schemas.microsoft.com/office/drawing/2014/main" val="20001"/>
                    </a:ext>
                  </a:extLst>
                </a:gridCol>
                <a:gridCol w="2278712">
                  <a:extLst>
                    <a:ext uri="{9D8B030D-6E8A-4147-A177-3AD203B41FA5}">
                      <a16:colId xmlns:a16="http://schemas.microsoft.com/office/drawing/2014/main" val="20002"/>
                    </a:ext>
                  </a:extLst>
                </a:gridCol>
              </a:tblGrid>
              <a:tr h="0">
                <a:tc>
                  <a:txBody>
                    <a:bodyPr/>
                    <a:lstStyle/>
                    <a:p>
                      <a:pPr marL="0" marR="0" fontAlgn="t">
                        <a:spcBef>
                          <a:spcPts val="0"/>
                        </a:spcBef>
                        <a:spcAft>
                          <a:spcPts val="0"/>
                        </a:spcAft>
                      </a:pPr>
                      <a:r>
                        <a:rPr lang="es-ES" sz="1600">
                          <a:effectLst/>
                          <a:latin typeface="Calibri" panose="020F0502020204030204" pitchFamily="34" charset="0"/>
                        </a:rPr>
                        <a:t>Parameter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r>
                        <a:rPr lang="es-ES" sz="1600">
                          <a:effectLst/>
                          <a:latin typeface="Calibri" panose="020F0502020204030204" pitchFamily="34" charset="0"/>
                        </a:rPr>
                        <a:t>medium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'MMM d, y h:mm:ss a'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Sep 3, 2010 12:05:08 PM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fontAlgn="t">
                        <a:spcBef>
                          <a:spcPts val="0"/>
                        </a:spcBef>
                        <a:spcAft>
                          <a:spcPts val="0"/>
                        </a:spcAft>
                      </a:pPr>
                      <a:r>
                        <a:rPr lang="es-ES" sz="1600">
                          <a:effectLst/>
                          <a:latin typeface="Calibri" panose="020F0502020204030204" pitchFamily="34" charset="0"/>
                        </a:rPr>
                        <a:t>short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 equivalent to 'M/d/yy h:mm a'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9/3/10 12:05PM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fontAlgn="t">
                        <a:spcBef>
                          <a:spcPts val="0"/>
                        </a:spcBef>
                        <a:spcAft>
                          <a:spcPts val="0"/>
                        </a:spcAft>
                      </a:pPr>
                      <a:r>
                        <a:rPr lang="es-ES" sz="1600">
                          <a:effectLst/>
                          <a:latin typeface="Calibri" panose="020F0502020204030204" pitchFamily="34" charset="0"/>
                        </a:rPr>
                        <a:t>fullDate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'EEEE, MMMM d, y'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Friday, September 3, 2010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fontAlgn="t">
                        <a:spcBef>
                          <a:spcPts val="0"/>
                        </a:spcBef>
                        <a:spcAft>
                          <a:spcPts val="0"/>
                        </a:spcAft>
                      </a:pPr>
                      <a:r>
                        <a:rPr lang="es-ES" sz="1600">
                          <a:effectLst/>
                          <a:latin typeface="Calibri" panose="020F0502020204030204" pitchFamily="34" charset="0"/>
                        </a:rPr>
                        <a:t>longDate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'MMMM d, y'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September 3, 2010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fontAlgn="t">
                        <a:spcBef>
                          <a:spcPts val="0"/>
                        </a:spcBef>
                        <a:spcAft>
                          <a:spcPts val="0"/>
                        </a:spcAft>
                      </a:pPr>
                      <a:r>
                        <a:rPr lang="es-ES" sz="1600">
                          <a:effectLst/>
                          <a:latin typeface="Calibri" panose="020F0502020204030204" pitchFamily="34" charset="0"/>
                        </a:rPr>
                        <a:t>mediumDate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'MMM d, y'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Sep 3, 2010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fontAlgn="t">
                        <a:spcBef>
                          <a:spcPts val="0"/>
                        </a:spcBef>
                        <a:spcAft>
                          <a:spcPts val="0"/>
                        </a:spcAft>
                      </a:pPr>
                      <a:r>
                        <a:rPr lang="es-ES" sz="1600">
                          <a:effectLst/>
                          <a:latin typeface="Calibri" panose="020F0502020204030204" pitchFamily="34" charset="0"/>
                        </a:rPr>
                        <a:t>shortDate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'M/d/yy' for en_US locale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9/3/10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fontAlgn="t">
                        <a:spcBef>
                          <a:spcPts val="0"/>
                        </a:spcBef>
                        <a:spcAft>
                          <a:spcPts val="0"/>
                        </a:spcAft>
                      </a:pPr>
                      <a:r>
                        <a:rPr lang="es-ES" sz="1600">
                          <a:effectLst/>
                          <a:latin typeface="Calibri" panose="020F0502020204030204" pitchFamily="34" charset="0"/>
                        </a:rPr>
                        <a:t>mediumTime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'h:mm:ss a'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12:05:08 PM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fontAlgn="t">
                        <a:spcBef>
                          <a:spcPts val="0"/>
                        </a:spcBef>
                        <a:spcAft>
                          <a:spcPts val="0"/>
                        </a:spcAft>
                      </a:pPr>
                      <a:r>
                        <a:rPr lang="es-ES" sz="1600">
                          <a:effectLst/>
                          <a:latin typeface="Calibri" panose="020F0502020204030204" pitchFamily="34" charset="0"/>
                        </a:rPr>
                        <a:t>shortTime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'h:mm a'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dirty="0">
                          <a:effectLst/>
                          <a:latin typeface="Calibri" panose="020F0502020204030204" pitchFamily="34" charset="0"/>
                        </a:rPr>
                        <a:t>12:05 PM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9" name="Rectángulo 8"/>
          <p:cNvSpPr/>
          <p:nvPr/>
        </p:nvSpPr>
        <p:spPr>
          <a:xfrm>
            <a:off x="2555875" y="1052449"/>
            <a:ext cx="3347519" cy="400110"/>
          </a:xfrm>
          <a:prstGeom prst="rect">
            <a:avLst/>
          </a:prstGeom>
        </p:spPr>
        <p:txBody>
          <a:bodyPr wrap="none">
            <a:spAutoFit/>
          </a:bodyPr>
          <a:lstStyle/>
          <a:p>
            <a:r>
              <a:rPr lang="es-ES" sz="2000" b="1" dirty="0">
                <a:solidFill>
                  <a:srgbClr val="000000"/>
                </a:solidFill>
                <a:latin typeface="Calibri" panose="020F0502020204030204" pitchFamily="34" charset="0"/>
              </a:rPr>
              <a:t>Atajos: formatos predefinidos</a:t>
            </a:r>
            <a:endParaRPr lang="es-ES" sz="2000" b="1" dirty="0"/>
          </a:p>
        </p:txBody>
      </p:sp>
    </p:spTree>
    <p:extLst>
      <p:ext uri="{BB962C8B-B14F-4D97-AF65-F5344CB8AC3E}">
        <p14:creationId xmlns:p14="http://schemas.microsoft.com/office/powerpoint/2010/main" val="39838039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Usuario: Filtros de formato</a:t>
            </a:r>
          </a:p>
        </p:txBody>
      </p:sp>
      <p:pic>
        <p:nvPicPr>
          <p:cNvPr id="4" name="Imagen 3"/>
          <p:cNvPicPr>
            <a:picLocks noChangeAspect="1"/>
          </p:cNvPicPr>
          <p:nvPr/>
        </p:nvPicPr>
        <p:blipFill>
          <a:blip r:embed="rId2"/>
          <a:stretch>
            <a:fillRect/>
          </a:stretch>
        </p:blipFill>
        <p:spPr>
          <a:xfrm>
            <a:off x="2701302" y="1404730"/>
            <a:ext cx="5655436" cy="4611757"/>
          </a:xfrm>
          <a:prstGeom prst="rect">
            <a:avLst/>
          </a:prstGeom>
        </p:spPr>
      </p:pic>
      <p:sp>
        <p:nvSpPr>
          <p:cNvPr id="5" name="CuadroTexto 4"/>
          <p:cNvSpPr txBox="1"/>
          <p:nvPr/>
        </p:nvSpPr>
        <p:spPr>
          <a:xfrm>
            <a:off x="628650" y="2274838"/>
            <a:ext cx="1927225" cy="2308324"/>
          </a:xfrm>
          <a:prstGeom prst="rect">
            <a:avLst/>
          </a:prstGeom>
          <a:noFill/>
        </p:spPr>
        <p:txBody>
          <a:bodyPr wrap="square" rtlCol="0">
            <a:spAutoFit/>
          </a:bodyPr>
          <a:lstStyle/>
          <a:p>
            <a:r>
              <a:rPr lang="es-ES" dirty="0"/>
              <a:t>Partiendo de un modelo con algunos datos de un usuario, los mostramos en la vista dándoles formato con los filtros adecuados</a:t>
            </a:r>
          </a:p>
        </p:txBody>
      </p:sp>
    </p:spTree>
    <p:extLst>
      <p:ext uri="{BB962C8B-B14F-4D97-AF65-F5344CB8AC3E}">
        <p14:creationId xmlns:p14="http://schemas.microsoft.com/office/powerpoint/2010/main" val="3297390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Filtros (1)</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1134698" y="1251827"/>
            <a:ext cx="6102627" cy="646331"/>
          </a:xfrm>
          <a:prstGeom prst="rect">
            <a:avLst/>
          </a:prstGeom>
        </p:spPr>
        <p:txBody>
          <a:bodyPr wrap="square">
            <a:spAutoFit/>
          </a:bodyPr>
          <a:lstStyle/>
          <a:p>
            <a:r>
              <a:rPr lang="es-ES" dirty="0">
                <a:solidFill>
                  <a:srgbClr val="000000"/>
                </a:solidFill>
                <a:latin typeface="Calibri" panose="020F0502020204030204" pitchFamily="34" charset="0"/>
              </a:rPr>
              <a:t>Se indican a continuación de una expresión, después de |</a:t>
            </a:r>
          </a:p>
          <a:p>
            <a:r>
              <a:rPr lang="es-ES" dirty="0">
                <a:solidFill>
                  <a:srgbClr val="000000"/>
                </a:solidFill>
                <a:latin typeface="Calibri" panose="020F0502020204030204" pitchFamily="34" charset="0"/>
              </a:rPr>
              <a:t>Permiten dar formato o filtrar los resultados</a:t>
            </a:r>
            <a:endParaRPr lang="es-ES" dirty="0">
              <a:solidFill>
                <a:srgbClr val="000000"/>
              </a:solidFill>
              <a:effectLst/>
              <a:latin typeface="Calibri" panose="020F0502020204030204" pitchFamily="34" charset="0"/>
            </a:endParaRPr>
          </a:p>
        </p:txBody>
      </p:sp>
      <p:sp>
        <p:nvSpPr>
          <p:cNvPr id="5" name="Rectángulo 4"/>
          <p:cNvSpPr/>
          <p:nvPr/>
        </p:nvSpPr>
        <p:spPr>
          <a:xfrm>
            <a:off x="1696278" y="4414768"/>
            <a:ext cx="5910470" cy="369332"/>
          </a:xfrm>
          <a:prstGeom prst="rect">
            <a:avLst/>
          </a:prstGeom>
        </p:spPr>
        <p:txBody>
          <a:bodyPr wrap="square">
            <a:spAutoFit/>
          </a:bodyPr>
          <a:lstStyle/>
          <a:p>
            <a:r>
              <a:rPr lang="es-ES" noProof="1"/>
              <a:t>&lt;li </a:t>
            </a:r>
            <a:r>
              <a:rPr lang="es-ES" noProof="1">
                <a:solidFill>
                  <a:srgbClr val="C00000"/>
                </a:solidFill>
              </a:rPr>
              <a:t>ng-repeat</a:t>
            </a:r>
            <a:r>
              <a:rPr lang="es-ES" noProof="1"/>
              <a:t>="pensamiento </a:t>
            </a:r>
            <a:r>
              <a:rPr lang="es-ES" noProof="1">
                <a:solidFill>
                  <a:srgbClr val="C00000"/>
                </a:solidFill>
              </a:rPr>
              <a:t>in</a:t>
            </a:r>
            <a:r>
              <a:rPr lang="es-ES" noProof="1"/>
              <a:t> aPensamientos </a:t>
            </a:r>
            <a:r>
              <a:rPr lang="es-ES" noProof="1">
                <a:solidFill>
                  <a:srgbClr val="C00000"/>
                </a:solidFill>
              </a:rPr>
              <a:t>| filter:</a:t>
            </a:r>
            <a:r>
              <a:rPr lang="es-ES" noProof="1"/>
              <a:t> 'yo' "&gt;</a:t>
            </a:r>
          </a:p>
        </p:txBody>
      </p:sp>
      <p:sp>
        <p:nvSpPr>
          <p:cNvPr id="6" name="Rectángulo 5"/>
          <p:cNvSpPr/>
          <p:nvPr/>
        </p:nvSpPr>
        <p:spPr>
          <a:xfrm>
            <a:off x="1232452" y="2163168"/>
            <a:ext cx="645113" cy="369332"/>
          </a:xfrm>
          <a:prstGeom prst="rect">
            <a:avLst/>
          </a:prstGeom>
        </p:spPr>
        <p:txBody>
          <a:bodyPr wrap="none">
            <a:spAutoFit/>
          </a:bodyPr>
          <a:lstStyle/>
          <a:p>
            <a:r>
              <a:rPr lang="en-US" b="1" dirty="0"/>
              <a:t>filter</a:t>
            </a:r>
          </a:p>
        </p:txBody>
      </p:sp>
      <p:sp>
        <p:nvSpPr>
          <p:cNvPr id="7" name="Rectángulo 6"/>
          <p:cNvSpPr/>
          <p:nvPr/>
        </p:nvSpPr>
        <p:spPr>
          <a:xfrm>
            <a:off x="2555875" y="2146684"/>
            <a:ext cx="5285564" cy="1200329"/>
          </a:xfrm>
          <a:prstGeom prst="rect">
            <a:avLst/>
          </a:prstGeom>
        </p:spPr>
        <p:txBody>
          <a:bodyPr wrap="square">
            <a:spAutoFit/>
          </a:bodyPr>
          <a:lstStyle/>
          <a:p>
            <a:r>
              <a:rPr lang="es-ES" dirty="0"/>
              <a:t>Permiten definir  una búsqueda dentro de los elementos de la colección que estamos iterando.</a:t>
            </a:r>
          </a:p>
          <a:p>
            <a:r>
              <a:rPr lang="es-ES" dirty="0"/>
              <a:t>No afectan a la colección en sí, sino a su presentación en la vista.</a:t>
            </a:r>
          </a:p>
        </p:txBody>
      </p:sp>
      <p:sp>
        <p:nvSpPr>
          <p:cNvPr id="8" name="Rectángulo 7"/>
          <p:cNvSpPr/>
          <p:nvPr/>
        </p:nvSpPr>
        <p:spPr>
          <a:xfrm>
            <a:off x="1191020" y="3600255"/>
            <a:ext cx="6308035" cy="646331"/>
          </a:xfrm>
          <a:prstGeom prst="rect">
            <a:avLst/>
          </a:prstGeom>
        </p:spPr>
        <p:txBody>
          <a:bodyPr wrap="square">
            <a:spAutoFit/>
          </a:bodyPr>
          <a:lstStyle/>
          <a:p>
            <a:r>
              <a:rPr lang="es-ES" dirty="0"/>
              <a:t>Se indica con el término  </a:t>
            </a:r>
            <a:r>
              <a:rPr lang="en-US" b="1" dirty="0"/>
              <a:t>filter</a:t>
            </a:r>
            <a:r>
              <a:rPr lang="es-ES" dirty="0"/>
              <a:t>:  seguido por la expresión (la cadena o variable donde está la cadena) que nos sirve para filtrar.</a:t>
            </a:r>
          </a:p>
        </p:txBody>
      </p:sp>
      <p:sp>
        <p:nvSpPr>
          <p:cNvPr id="9" name="Rectángulo 8"/>
          <p:cNvSpPr/>
          <p:nvPr/>
        </p:nvSpPr>
        <p:spPr>
          <a:xfrm>
            <a:off x="2246988" y="4864444"/>
            <a:ext cx="5359760" cy="369332"/>
          </a:xfrm>
          <a:prstGeom prst="rect">
            <a:avLst/>
          </a:prstGeom>
        </p:spPr>
        <p:txBody>
          <a:bodyPr wrap="square">
            <a:spAutoFit/>
          </a:bodyPr>
          <a:lstStyle/>
          <a:p>
            <a:r>
              <a:rPr lang="es-ES" dirty="0"/>
              <a:t>Solo mostraría los elementos que incluyeran 'yo'</a:t>
            </a:r>
          </a:p>
        </p:txBody>
      </p:sp>
    </p:spTree>
    <p:extLst>
      <p:ext uri="{BB962C8B-B14F-4D97-AF65-F5344CB8AC3E}">
        <p14:creationId xmlns:p14="http://schemas.microsoft.com/office/powerpoint/2010/main" val="1889992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Filtros (2)</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0" name="Rectángulo 9"/>
          <p:cNvSpPr/>
          <p:nvPr/>
        </p:nvSpPr>
        <p:spPr>
          <a:xfrm>
            <a:off x="3293019" y="2990702"/>
            <a:ext cx="4572000" cy="369332"/>
          </a:xfrm>
          <a:prstGeom prst="rect">
            <a:avLst/>
          </a:prstGeom>
        </p:spPr>
        <p:txBody>
          <a:bodyPr>
            <a:spAutoFit/>
          </a:bodyPr>
          <a:lstStyle/>
          <a:p>
            <a:r>
              <a:rPr lang="es-ES" dirty="0"/>
              <a:t>Sólo mostraría los 5 primeros elementos</a:t>
            </a:r>
          </a:p>
        </p:txBody>
      </p:sp>
      <p:sp>
        <p:nvSpPr>
          <p:cNvPr id="11" name="Rectángulo 10"/>
          <p:cNvSpPr/>
          <p:nvPr/>
        </p:nvSpPr>
        <p:spPr>
          <a:xfrm>
            <a:off x="1387508" y="1605386"/>
            <a:ext cx="902106" cy="369332"/>
          </a:xfrm>
          <a:prstGeom prst="rect">
            <a:avLst/>
          </a:prstGeom>
        </p:spPr>
        <p:txBody>
          <a:bodyPr wrap="none">
            <a:spAutoFit/>
          </a:bodyPr>
          <a:lstStyle/>
          <a:p>
            <a:r>
              <a:rPr lang="es-ES" b="1" noProof="1"/>
              <a:t>limitTo:</a:t>
            </a:r>
          </a:p>
        </p:txBody>
      </p:sp>
      <p:sp>
        <p:nvSpPr>
          <p:cNvPr id="12" name="Rectángulo 11"/>
          <p:cNvSpPr/>
          <p:nvPr/>
        </p:nvSpPr>
        <p:spPr>
          <a:xfrm>
            <a:off x="3197485" y="1466887"/>
            <a:ext cx="4572000" cy="646331"/>
          </a:xfrm>
          <a:prstGeom prst="rect">
            <a:avLst/>
          </a:prstGeom>
        </p:spPr>
        <p:txBody>
          <a:bodyPr>
            <a:spAutoFit/>
          </a:bodyPr>
          <a:lstStyle/>
          <a:p>
            <a:r>
              <a:rPr lang="es-ES" dirty="0"/>
              <a:t>Permite limitar el número de iteraciones de un </a:t>
            </a:r>
            <a:r>
              <a:rPr lang="en-US" i="1" dirty="0"/>
              <a:t>array</a:t>
            </a:r>
            <a:r>
              <a:rPr lang="es-ES" dirty="0"/>
              <a:t> que realiza </a:t>
            </a:r>
            <a:r>
              <a:rPr lang="es-ES" noProof="1"/>
              <a:t>ngRepeat</a:t>
            </a:r>
          </a:p>
        </p:txBody>
      </p:sp>
      <p:sp>
        <p:nvSpPr>
          <p:cNvPr id="13" name="Rectángulo 12"/>
          <p:cNvSpPr/>
          <p:nvPr/>
        </p:nvSpPr>
        <p:spPr>
          <a:xfrm>
            <a:off x="1841792" y="2459627"/>
            <a:ext cx="5927693" cy="369332"/>
          </a:xfrm>
          <a:prstGeom prst="rect">
            <a:avLst/>
          </a:prstGeom>
        </p:spPr>
        <p:txBody>
          <a:bodyPr wrap="square">
            <a:spAutoFit/>
          </a:bodyPr>
          <a:lstStyle/>
          <a:p>
            <a:r>
              <a:rPr lang="es-ES" noProof="1"/>
              <a:t>&lt;li </a:t>
            </a:r>
            <a:r>
              <a:rPr lang="es-ES" noProof="1">
                <a:solidFill>
                  <a:srgbClr val="C00000"/>
                </a:solidFill>
              </a:rPr>
              <a:t>ng-repeat</a:t>
            </a:r>
            <a:r>
              <a:rPr lang="es-ES" noProof="1"/>
              <a:t>="pensamiento </a:t>
            </a:r>
            <a:r>
              <a:rPr lang="es-ES" noProof="1">
                <a:solidFill>
                  <a:srgbClr val="C00000"/>
                </a:solidFill>
              </a:rPr>
              <a:t>in</a:t>
            </a:r>
            <a:r>
              <a:rPr lang="es-ES" noProof="1"/>
              <a:t> aPensamientos </a:t>
            </a:r>
            <a:r>
              <a:rPr lang="es-ES" noProof="1">
                <a:solidFill>
                  <a:srgbClr val="C00000"/>
                </a:solidFill>
              </a:rPr>
              <a:t>| limitTo:</a:t>
            </a:r>
            <a:r>
              <a:rPr lang="es-ES" noProof="1"/>
              <a:t> 5"&gt;</a:t>
            </a:r>
          </a:p>
        </p:txBody>
      </p:sp>
      <p:sp>
        <p:nvSpPr>
          <p:cNvPr id="14" name="Rectángulo 13"/>
          <p:cNvSpPr/>
          <p:nvPr/>
        </p:nvSpPr>
        <p:spPr>
          <a:xfrm>
            <a:off x="3197485" y="3811167"/>
            <a:ext cx="4572000" cy="1200329"/>
          </a:xfrm>
          <a:prstGeom prst="rect">
            <a:avLst/>
          </a:prstGeom>
        </p:spPr>
        <p:txBody>
          <a:bodyPr>
            <a:spAutoFit/>
          </a:bodyPr>
          <a:lstStyle/>
          <a:p>
            <a:r>
              <a:rPr lang="es-ES" dirty="0">
                <a:solidFill>
                  <a:srgbClr val="000000"/>
                </a:solidFill>
                <a:latin typeface="Calibri" panose="020F0502020204030204" pitchFamily="34" charset="0"/>
              </a:rPr>
              <a:t> va seguido de la propiedad del modelo que se utiliza para ordenar y opcionalmente del carácter descendente indicado mediante un valor booleano true</a:t>
            </a:r>
            <a:endParaRPr lang="es-ES" dirty="0">
              <a:solidFill>
                <a:srgbClr val="000000"/>
              </a:solidFill>
              <a:effectLst/>
              <a:latin typeface="Calibri" panose="020F0502020204030204" pitchFamily="34" charset="0"/>
            </a:endParaRPr>
          </a:p>
        </p:txBody>
      </p:sp>
      <p:sp>
        <p:nvSpPr>
          <p:cNvPr id="15" name="Rectángulo 14"/>
          <p:cNvSpPr/>
          <p:nvPr/>
        </p:nvSpPr>
        <p:spPr>
          <a:xfrm>
            <a:off x="1387508" y="3772711"/>
            <a:ext cx="944233" cy="369332"/>
          </a:xfrm>
          <a:prstGeom prst="rect">
            <a:avLst/>
          </a:prstGeom>
        </p:spPr>
        <p:txBody>
          <a:bodyPr wrap="none">
            <a:spAutoFit/>
          </a:bodyPr>
          <a:lstStyle/>
          <a:p>
            <a:r>
              <a:rPr lang="es-ES" b="1" noProof="1">
                <a:solidFill>
                  <a:srgbClr val="000000"/>
                </a:solidFill>
                <a:latin typeface="Calibri" panose="020F0502020204030204" pitchFamily="34" charset="0"/>
              </a:rPr>
              <a:t>orderBy</a:t>
            </a:r>
            <a:endParaRPr lang="es-ES" b="1" noProof="1"/>
          </a:p>
        </p:txBody>
      </p:sp>
    </p:spTree>
    <p:extLst>
      <p:ext uri="{BB962C8B-B14F-4D97-AF65-F5344CB8AC3E}">
        <p14:creationId xmlns:p14="http://schemas.microsoft.com/office/powerpoint/2010/main" val="40055153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r"/>
            <a:r>
              <a:rPr lang="es-ES" dirty="0"/>
              <a:t>Lista de autores: filtros, orden</a:t>
            </a:r>
          </a:p>
        </p:txBody>
      </p:sp>
      <p:pic>
        <p:nvPicPr>
          <p:cNvPr id="5" name="Imagen 4"/>
          <p:cNvPicPr>
            <a:picLocks noChangeAspect="1"/>
          </p:cNvPicPr>
          <p:nvPr/>
        </p:nvPicPr>
        <p:blipFill>
          <a:blip r:embed="rId3"/>
          <a:stretch>
            <a:fillRect/>
          </a:stretch>
        </p:blipFill>
        <p:spPr>
          <a:xfrm>
            <a:off x="3355414" y="1497497"/>
            <a:ext cx="5009813" cy="4585252"/>
          </a:xfrm>
          <a:prstGeom prst="rect">
            <a:avLst/>
          </a:prstGeom>
        </p:spPr>
      </p:pic>
      <p:sp>
        <p:nvSpPr>
          <p:cNvPr id="6" name="Rectángulo 5"/>
          <p:cNvSpPr/>
          <p:nvPr/>
        </p:nvSpPr>
        <p:spPr>
          <a:xfrm>
            <a:off x="696558" y="1725030"/>
            <a:ext cx="2657061" cy="2308324"/>
          </a:xfrm>
          <a:prstGeom prst="rect">
            <a:avLst/>
          </a:prstGeom>
        </p:spPr>
        <p:txBody>
          <a:bodyPr wrap="square">
            <a:spAutoFit/>
          </a:bodyPr>
          <a:lstStyle/>
          <a:p>
            <a:r>
              <a:rPr lang="es-ES" dirty="0"/>
              <a:t>El modelo incorpora una colección de objetos con la estructura</a:t>
            </a:r>
          </a:p>
          <a:p>
            <a:pPr marL="285750" indent="-285750">
              <a:buFont typeface="Arial" panose="020B0604020202020204" pitchFamily="34" charset="0"/>
              <a:buChar char="•"/>
            </a:pPr>
            <a:r>
              <a:rPr lang="es-ES" dirty="0"/>
              <a:t>nombre</a:t>
            </a:r>
          </a:p>
          <a:p>
            <a:pPr marL="285750" indent="-285750">
              <a:buFont typeface="Arial" panose="020B0604020202020204" pitchFamily="34" charset="0"/>
              <a:buChar char="•"/>
            </a:pPr>
            <a:r>
              <a:rPr lang="es-ES" dirty="0"/>
              <a:t>apellido</a:t>
            </a:r>
          </a:p>
          <a:p>
            <a:pPr marL="285750" indent="-285750">
              <a:buFont typeface="Arial" panose="020B0604020202020204" pitchFamily="34" charset="0"/>
              <a:buChar char="•"/>
            </a:pPr>
            <a:r>
              <a:rPr lang="es-ES" dirty="0"/>
              <a:t>fecha nacimiento</a:t>
            </a:r>
          </a:p>
          <a:p>
            <a:pPr marL="285750" indent="-285750">
              <a:buFont typeface="Arial" panose="020B0604020202020204" pitchFamily="34" charset="0"/>
              <a:buChar char="•"/>
            </a:pPr>
            <a:r>
              <a:rPr lang="es-ES" dirty="0"/>
              <a:t>país</a:t>
            </a:r>
          </a:p>
          <a:p>
            <a:pPr marL="285750" indent="-285750">
              <a:buFont typeface="Arial" panose="020B0604020202020204" pitchFamily="34" charset="0"/>
              <a:buChar char="•"/>
            </a:pPr>
            <a:r>
              <a:rPr lang="es-ES" dirty="0"/>
              <a:t>géneros: []</a:t>
            </a:r>
          </a:p>
        </p:txBody>
      </p:sp>
      <p:sp>
        <p:nvSpPr>
          <p:cNvPr id="7" name="CuadroTexto 6"/>
          <p:cNvSpPr txBox="1"/>
          <p:nvPr/>
        </p:nvSpPr>
        <p:spPr>
          <a:xfrm>
            <a:off x="576333" y="4280452"/>
            <a:ext cx="2339837" cy="1200329"/>
          </a:xfrm>
          <a:prstGeom prst="rect">
            <a:avLst/>
          </a:prstGeom>
          <a:noFill/>
        </p:spPr>
        <p:txBody>
          <a:bodyPr wrap="square" rtlCol="0">
            <a:spAutoFit/>
          </a:bodyPr>
          <a:lstStyle/>
          <a:p>
            <a:r>
              <a:rPr lang="es-ES" dirty="0"/>
              <a:t>Permitimos en la salida ordenar los datos y filtrarlos según varios criterios</a:t>
            </a:r>
          </a:p>
        </p:txBody>
      </p:sp>
    </p:spTree>
    <p:extLst>
      <p:ext uri="{BB962C8B-B14F-4D97-AF65-F5344CB8AC3E}">
        <p14:creationId xmlns:p14="http://schemas.microsoft.com/office/powerpoint/2010/main" val="691143737"/>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60662</TotalTime>
  <Words>17329</Words>
  <Application>Microsoft Office PowerPoint</Application>
  <PresentationFormat>Presentación en pantalla (4:3)</PresentationFormat>
  <Paragraphs>2625</Paragraphs>
  <Slides>286</Slides>
  <Notes>101</Notes>
  <HiddenSlides>0</HiddenSlides>
  <MMClips>0</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286</vt:i4>
      </vt:variant>
    </vt:vector>
  </HeadingPairs>
  <TitlesOfParts>
    <vt:vector size="297" baseType="lpstr">
      <vt:lpstr>Arial</vt:lpstr>
      <vt:lpstr>Calibri</vt:lpstr>
      <vt:lpstr>Consolas</vt:lpstr>
      <vt:lpstr>Constantia</vt:lpstr>
      <vt:lpstr>Courier New</vt:lpstr>
      <vt:lpstr>Garamond</vt:lpstr>
      <vt:lpstr>Monospace821BT-Roman</vt:lpstr>
      <vt:lpstr>Wingdings</vt:lpstr>
      <vt:lpstr>Tema de Office</vt:lpstr>
      <vt:lpstr>Orgánico</vt:lpstr>
      <vt:lpstr>Visio</vt:lpstr>
      <vt:lpstr>AngularJS</vt:lpstr>
      <vt:lpstr>Frameworks estructurales</vt:lpstr>
      <vt:lpstr>Bibliotecas o frameworks</vt:lpstr>
      <vt:lpstr>Frameworks: comparativa</vt:lpstr>
      <vt:lpstr>Sitio Web Anterior</vt:lpstr>
      <vt:lpstr>Sitio Web Actual</vt:lpstr>
      <vt:lpstr>Orígenes y desarrollo</vt:lpstr>
      <vt:lpstr>Características</vt:lpstr>
      <vt:lpstr>Evolución</vt:lpstr>
      <vt:lpstr>Angular 2</vt:lpstr>
      <vt:lpstr>Guía de estilo</vt:lpstr>
      <vt:lpstr> ECMAScript 6 </vt:lpstr>
      <vt:lpstr>Guía de estilo</vt:lpstr>
      <vt:lpstr> ECMAScript 6 </vt:lpstr>
      <vt:lpstr>Ejemplo de código ES6</vt:lpstr>
      <vt:lpstr> ECMAScript 6: módulos </vt:lpstr>
      <vt:lpstr>Ejemplo de módulo ES6</vt:lpstr>
      <vt:lpstr>Ejemplo de módulo más ES6</vt:lpstr>
      <vt:lpstr>Más información</vt:lpstr>
      <vt:lpstr>Características: MVC</vt:lpstr>
      <vt:lpstr>Model – View - Whatever</vt:lpstr>
      <vt:lpstr>Características: SPA</vt:lpstr>
      <vt:lpstr>Características: MEAN</vt:lpstr>
      <vt:lpstr>Ejemplos de uso</vt:lpstr>
      <vt:lpstr>Elementos de AngularJS</vt:lpstr>
      <vt:lpstr>Elemento: HTML</vt:lpstr>
      <vt:lpstr>Elemento: JavaScript</vt:lpstr>
      <vt:lpstr>Elemento: Doble binding</vt:lpstr>
      <vt:lpstr>Elementos: Modularización</vt:lpstr>
      <vt:lpstr>Elementos de AngularJS 1.5</vt:lpstr>
      <vt:lpstr>Instalación</vt:lpstr>
      <vt:lpstr>Módulos de Angular</vt:lpstr>
      <vt:lpstr>Instalación con bower</vt:lpstr>
      <vt:lpstr>Plugin para Chrome</vt:lpstr>
      <vt:lpstr>Editores de código</vt:lpstr>
      <vt:lpstr>Editores de Código</vt:lpstr>
      <vt:lpstr>Visual Studio Code</vt:lpstr>
      <vt:lpstr>Utilizando VSC</vt:lpstr>
      <vt:lpstr>ConfiguraciónVSC</vt:lpstr>
      <vt:lpstr>Plugins en VSC</vt:lpstr>
      <vt:lpstr>Plugin en Sublime Text</vt:lpstr>
      <vt:lpstr>Desarrollo declarativo</vt:lpstr>
      <vt:lpstr>Directivas básicas</vt:lpstr>
      <vt:lpstr>Hola Mundo</vt:lpstr>
      <vt:lpstr>Directivas y compilación</vt:lpstr>
      <vt:lpstr>Más Directivas básicas</vt:lpstr>
      <vt:lpstr>Doble binding</vt:lpstr>
      <vt:lpstr>Doble binding</vt:lpstr>
      <vt:lpstr>Expresiones</vt:lpstr>
      <vt:lpstr>Ejemplos de expresiones</vt:lpstr>
      <vt:lpstr>Iteraciones</vt:lpstr>
      <vt:lpstr>Scope de las iteraciones</vt:lpstr>
      <vt:lpstr>Scope de las iteraciones</vt:lpstr>
      <vt:lpstr>Pensamientos: ejemplo de iteraciones</vt:lpstr>
      <vt:lpstr>Includes</vt:lpstr>
      <vt:lpstr>HTML Parciales: estructura</vt:lpstr>
      <vt:lpstr>Desarrollo imperativo</vt:lpstr>
      <vt:lpstr>Módulos</vt:lpstr>
      <vt:lpstr>Módulos: creación</vt:lpstr>
      <vt:lpstr>Objeto module</vt:lpstr>
      <vt:lpstr>Representación de module</vt:lpstr>
      <vt:lpstr>Módulos al iniciar la aplicación</vt:lpstr>
      <vt:lpstr>Controlador (controller)</vt:lpstr>
      <vt:lpstr>Controlador y vista</vt:lpstr>
      <vt:lpstr>Controlador y Scope</vt:lpstr>
      <vt:lpstr>Funciones del controlador</vt:lpstr>
      <vt:lpstr>Creación del controlador (1)</vt:lpstr>
      <vt:lpstr>Creación del controlador (2)</vt:lpstr>
      <vt:lpstr>Ejemplo de controller: Acumulador</vt:lpstr>
      <vt:lpstr>Creación del controlador en ES6</vt:lpstr>
      <vt:lpstr>Ejemplo de controller y clases</vt:lpstr>
      <vt:lpstr>Modularidad</vt:lpstr>
      <vt:lpstr>Scaffolding básico</vt:lpstr>
      <vt:lpstr>Ejemplo: Lista de socios</vt:lpstr>
      <vt:lpstr>Módulos según John Papa</vt:lpstr>
      <vt:lpstr>Scaffolding por capas</vt:lpstr>
      <vt:lpstr>Scaffolding por características</vt:lpstr>
      <vt:lpstr>Ejemplo: admin_subestados</vt:lpstr>
      <vt:lpstr>Ejemplo: admin_subestados</vt:lpstr>
      <vt:lpstr>Diagramas de módulos</vt:lpstr>
      <vt:lpstr>Otros elementos de estilo</vt:lpstr>
      <vt:lpstr>Ejemplo: Aplicación del estilo</vt:lpstr>
      <vt:lpstr>Ficheros y módulos</vt:lpstr>
      <vt:lpstr>Más Desarrollo declarativo</vt:lpstr>
      <vt:lpstr>Más directivas</vt:lpstr>
      <vt:lpstr>Muestrario: mostrar y ocultar (1)</vt:lpstr>
      <vt:lpstr>Directivas y binding</vt:lpstr>
      <vt:lpstr>Evaluación y seguridad</vt:lpstr>
      <vt:lpstr>Práctica</vt:lpstr>
      <vt:lpstr>Libros: acceso a datos propios</vt:lpstr>
      <vt:lpstr>Directivas y eventos</vt:lpstr>
      <vt:lpstr>Muestrario: mostrar y ocultar (2)</vt:lpstr>
      <vt:lpstr>Filtros de formato</vt:lpstr>
      <vt:lpstr>Formatos de fechas</vt:lpstr>
      <vt:lpstr>Formatos de fechas</vt:lpstr>
      <vt:lpstr>Usuario: Filtros de formato</vt:lpstr>
      <vt:lpstr>Filtros (1)</vt:lpstr>
      <vt:lpstr>Filtros (2)</vt:lpstr>
      <vt:lpstr>Lista de autores: filtros, orden</vt:lpstr>
      <vt:lpstr>Directivas y CSS (1)</vt:lpstr>
      <vt:lpstr>Directivas y CSS (2)</vt:lpstr>
      <vt:lpstr>Acumulador con clases</vt:lpstr>
      <vt:lpstr>Directivas y referencias</vt:lpstr>
      <vt:lpstr>Slider de imágenes</vt:lpstr>
      <vt:lpstr>Directivas y formularios</vt:lpstr>
      <vt:lpstr>Formularios: Checkboxes</vt:lpstr>
      <vt:lpstr>Formularios: select / options</vt:lpstr>
      <vt:lpstr> Select / options desde el modelo</vt:lpstr>
      <vt:lpstr>Ejemplo de select/options</vt:lpstr>
      <vt:lpstr>Formulario: Selección de opciones</vt:lpstr>
      <vt:lpstr>Formularios: validación</vt:lpstr>
      <vt:lpstr>Validación: propiedades</vt:lpstr>
      <vt:lpstr>Validación: momento</vt:lpstr>
      <vt:lpstr>Validación: ejemplo</vt:lpstr>
      <vt:lpstr>Práctica: validación de formularios</vt:lpstr>
      <vt:lpstr>Angular-UI</vt:lpstr>
      <vt:lpstr>Mobile Angular-UI</vt:lpstr>
      <vt:lpstr>(Angular) UI Bootstrap</vt:lpstr>
      <vt:lpstr>Angular-UI Grid</vt:lpstr>
      <vt:lpstr>Angular Google Maps</vt:lpstr>
      <vt:lpstr>UI-Calendar</vt:lpstr>
      <vt:lpstr>Otros Angular-UI</vt:lpstr>
      <vt:lpstr>ngDialog</vt:lpstr>
      <vt:lpstr>Angular Material</vt:lpstr>
      <vt:lpstr>Material Design para Bootstrap</vt:lpstr>
      <vt:lpstr>AngularStrap</vt:lpstr>
      <vt:lpstr>Prototipos con ui.bootstrap</vt:lpstr>
      <vt:lpstr>Prototipos con ui.bootstrap</vt:lpstr>
      <vt:lpstr>Prototipos con ui-grid</vt:lpstr>
      <vt:lpstr>Práctica: Prototipo Web</vt:lpstr>
      <vt:lpstr>Segunda Parte</vt:lpstr>
      <vt:lpstr>Contenido</vt:lpstr>
      <vt:lpstr>Entorno de trabajo</vt:lpstr>
      <vt:lpstr>Git. Instalación (1)</vt:lpstr>
      <vt:lpstr>Git. Instalación (2)</vt:lpstr>
      <vt:lpstr>Node.js</vt:lpstr>
      <vt:lpstr>Node.js: definición oficial</vt:lpstr>
      <vt:lpstr>Node.js: ampliación de JS</vt:lpstr>
      <vt:lpstr>Instalación de Node.js</vt:lpstr>
      <vt:lpstr>Node.js: comprobación</vt:lpstr>
      <vt:lpstr>Uso de npm</vt:lpstr>
      <vt:lpstr>Uso de npm: package.json</vt:lpstr>
      <vt:lpstr>Instalación del entorno</vt:lpstr>
      <vt:lpstr>Repositorio Git</vt:lpstr>
      <vt:lpstr>Git ignore</vt:lpstr>
      <vt:lpstr>Git GUI</vt:lpstr>
      <vt:lpstr>Repositorios en la "Nube"</vt:lpstr>
      <vt:lpstr>Ejemplo: preparación de un proyecto</vt:lpstr>
      <vt:lpstr>Bower. Instalación</vt:lpstr>
      <vt:lpstr>Bower. Configuración</vt:lpstr>
      <vt:lpstr>Bower. Uso (1)</vt:lpstr>
      <vt:lpstr>Bower. Uso (2)</vt:lpstr>
      <vt:lpstr>Bower. Información</vt:lpstr>
      <vt:lpstr>Ejemplo: preparación de un proyecto</vt:lpstr>
      <vt:lpstr>Bower init</vt:lpstr>
      <vt:lpstr>Bower install …</vt:lpstr>
      <vt:lpstr>Construcción de proyectos / empaquetado</vt:lpstr>
      <vt:lpstr>Grunt</vt:lpstr>
      <vt:lpstr>Webpack</vt:lpstr>
      <vt:lpstr>Scaffolding complejo</vt:lpstr>
      <vt:lpstr>Scaffolding y plantillas</vt:lpstr>
      <vt:lpstr>Angular seed</vt:lpstr>
      <vt:lpstr>Angular seed: Instalación (1)</vt:lpstr>
      <vt:lpstr>Angular seed: Instalación (2)</vt:lpstr>
      <vt:lpstr>Proyecto con Angular seed</vt:lpstr>
      <vt:lpstr>ngBoilerplate</vt:lpstr>
      <vt:lpstr>ngBoilerplate: Instalación</vt:lpstr>
      <vt:lpstr>ngBoilerplate: Uso</vt:lpstr>
      <vt:lpstr>Proyecto con ngBoilerplate</vt:lpstr>
      <vt:lpstr>Yeoman </vt:lpstr>
      <vt:lpstr>Yeoman: instalación (1)</vt:lpstr>
      <vt:lpstr>Yeoman: instalación (2)</vt:lpstr>
      <vt:lpstr>Yeoman: instalación (3)</vt:lpstr>
      <vt:lpstr>Proyecto con Yeoman</vt:lpstr>
      <vt:lpstr>Yeoman: generadores</vt:lpstr>
      <vt:lpstr>CleverStack</vt:lpstr>
      <vt:lpstr>Elementos inyectables</vt:lpstr>
      <vt:lpstr>Servicios, Factorías y Providers</vt:lpstr>
      <vt:lpstr>Inyección de dependencias</vt:lpstr>
      <vt:lpstr>Servicio $log</vt:lpstr>
      <vt:lpstr>Mensajes en consola: $log</vt:lpstr>
      <vt:lpstr>Servicio $locale</vt:lpstr>
      <vt:lpstr>$locale.id = "es-es"</vt:lpstr>
      <vt:lpstr>Angular Local-Storage</vt:lpstr>
      <vt:lpstr>Módolo Local-Storage</vt:lpstr>
      <vt:lpstr>Configuración Local-Storage</vt:lpstr>
      <vt:lpstr>Servicio Local-Storage</vt:lpstr>
      <vt:lpstr>Listener de las modificaciones</vt:lpstr>
      <vt:lpstr>Scope y herencia</vt:lpstr>
      <vt:lpstr>Herencia prototípica</vt:lpstr>
      <vt:lpstr>Método Object .create() </vt:lpstr>
      <vt:lpstr>Jerarquía de herencia</vt:lpstr>
      <vt:lpstr>Funcionalidades del scope</vt:lpstr>
      <vt:lpstr>Listener: $watch()</vt:lpstr>
      <vt:lpstr>Ejemplo: Lista de socios / colaboradores</vt:lpstr>
      <vt:lpstr>$watchCollection()</vt:lpstr>
      <vt:lpstr>Opciones de invocación</vt:lpstr>
      <vt:lpstr>Métodos apply() y call()</vt:lpstr>
      <vt:lpstr>$apply() y $digest()</vt:lpstr>
      <vt:lpstr>Ejemplo: mensaje programado</vt:lpstr>
      <vt:lpstr>Eventos</vt:lpstr>
      <vt:lpstr>Eventos</vt:lpstr>
      <vt:lpstr>Eventos: métodos</vt:lpstr>
      <vt:lpstr>Objeto Evento</vt:lpstr>
      <vt:lpstr>Ejemplo: Mensajes y Eventos </vt:lpstr>
      <vt:lpstr>Filtros</vt:lpstr>
      <vt:lpstr>Filtros y servicios</vt:lpstr>
      <vt:lpstr>Ejemplo: Filtro usado como servicio</vt:lpstr>
      <vt:lpstr>Creación de filtros</vt:lpstr>
      <vt:lpstr>Ejemplo: Filtro “truncate”</vt:lpstr>
      <vt:lpstr>Directivas propias</vt:lpstr>
      <vt:lpstr>Directivas: configuración</vt:lpstr>
      <vt:lpstr>Directivas: configuración</vt:lpstr>
      <vt:lpstr>Usuario: directiva propia</vt:lpstr>
      <vt:lpstr>scope en las directivas</vt:lpstr>
      <vt:lpstr>Directivas: función "link" </vt:lpstr>
      <vt:lpstr>Directivas: controller</vt:lpstr>
      <vt:lpstr>Directiva propia</vt:lpstr>
      <vt:lpstr>Práctica</vt:lpstr>
      <vt:lpstr>Directivas propias: otros ejemplos</vt:lpstr>
      <vt:lpstr>Directivas y compilación</vt:lpstr>
      <vt:lpstr>Transclusión</vt:lpstr>
      <vt:lpstr>Ejemplo de transclusión</vt:lpstr>
      <vt:lpstr>Componentes</vt:lpstr>
      <vt:lpstr>Futuro de HTML: Web Components </vt:lpstr>
      <vt:lpstr>Continuando con Web Components </vt:lpstr>
      <vt:lpstr>Elementos de AngularJS 1.5</vt:lpstr>
      <vt:lpstr>Elementos de AngularJS 1.5</vt:lpstr>
      <vt:lpstr>Directivas v. Componentes</vt:lpstr>
      <vt:lpstr>Directivas v. Componentes: simplificación</vt:lpstr>
      <vt:lpstr>Directivas v. Componentes</vt:lpstr>
      <vt:lpstr>Componentes</vt:lpstr>
      <vt:lpstr>Componentes: inyección de dependencias</vt:lpstr>
      <vt:lpstr>Componentes: ciclo de vida</vt:lpstr>
      <vt:lpstr>Comunicación entre componentes (1)</vt:lpstr>
      <vt:lpstr>Comunicación entre componentes (2)</vt:lpstr>
      <vt:lpstr>Comunicación entre componentes (3)</vt:lpstr>
      <vt:lpstr>Módulos de Angular</vt:lpstr>
      <vt:lpstr>Enrutamiento</vt:lpstr>
      <vt:lpstr>Rutas internas</vt:lpstr>
      <vt:lpstr>módulo ngRoute</vt:lpstr>
      <vt:lpstr>ngRoute: instalación</vt:lpstr>
      <vt:lpstr>ngRoute: uso</vt:lpstr>
      <vt:lpstr>Configuración de las rutas</vt:lpstr>
      <vt:lpstr>Ejemplo rutas</vt:lpstr>
      <vt:lpstr>Menú y directiva ngView</vt:lpstr>
      <vt:lpstr>Menú: Rutas</vt:lpstr>
      <vt:lpstr>Servicio $location</vt:lpstr>
      <vt:lpstr>Controller para el menú</vt:lpstr>
      <vt:lpstr>Menú: Rutas y location</vt:lpstr>
      <vt:lpstr>Rutas dinámicas</vt:lpstr>
      <vt:lpstr>Usuario: Rutas con parámetros</vt:lpstr>
      <vt:lpstr>La propiedad resolve</vt:lpstr>
      <vt:lpstr>Resumen AngularJS</vt:lpstr>
      <vt:lpstr>Enrutamiento alternativo</vt:lpstr>
      <vt:lpstr>Enrutamiento habitual</vt:lpstr>
      <vt:lpstr>Angular UI Router</vt:lpstr>
      <vt:lpstr>Uso de UI Router</vt:lpstr>
      <vt:lpstr>Menú: Rutas con UI Router</vt:lpstr>
      <vt:lpstr>Enrutamiento complejo</vt:lpstr>
      <vt:lpstr>Creación de un servicio</vt:lpstr>
      <vt:lpstr>Servicios: Creación</vt:lpstr>
      <vt:lpstr>Creación de una factoría</vt:lpstr>
      <vt:lpstr>Factorías: Creación</vt:lpstr>
      <vt:lpstr>Creación de un proveedor</vt:lpstr>
      <vt:lpstr>Creación de un proveedor</vt:lpstr>
      <vt:lpstr>Proveedores: Creación</vt:lpstr>
      <vt:lpstr>Lista de tareas (1): formulario</vt:lpstr>
      <vt:lpstr>Lista de tareas (2): localStorage</vt:lpstr>
      <vt:lpstr>Elementos externos</vt:lpstr>
      <vt:lpstr>Lista de tareas: reordenable</vt:lpstr>
      <vt:lpstr>Promesas</vt:lpstr>
      <vt:lpstr>Promesas: $q</vt:lpstr>
      <vt:lpstr>Promesas: ES6</vt:lpstr>
      <vt:lpstr>Promesas: ES6</vt:lpstr>
      <vt:lpstr>Ejemplo de promesas en ES6</vt:lpstr>
      <vt:lpstr>Ejemplo de promesas</vt:lpstr>
      <vt:lpstr>Servicio $http</vt:lpstr>
      <vt:lpstr>Uso del servicio $http</vt:lpstr>
      <vt:lpstr>Gestión de la respuesta</vt:lpstr>
      <vt:lpstr>Países: consumo de un servicio</vt:lpstr>
      <vt:lpstr>Promesas: $http</vt:lpstr>
      <vt:lpstr>Promesas: $http</vt:lpstr>
      <vt:lpstr>Ejemplo: acceso a datos</vt:lpstr>
      <vt:lpstr>Otros Módulos de Angular</vt:lpstr>
      <vt:lpstr>Angular $resource</vt:lpstr>
    </vt:vector>
  </TitlesOfParts>
  <Company>Boracay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Cerezo</dc:creator>
  <cp:lastModifiedBy>Alejandro Cerezo</cp:lastModifiedBy>
  <cp:revision>1956</cp:revision>
  <cp:lastPrinted>2017-09-16T23:09:47Z</cp:lastPrinted>
  <dcterms:created xsi:type="dcterms:W3CDTF">2013-06-21T18:00:45Z</dcterms:created>
  <dcterms:modified xsi:type="dcterms:W3CDTF">2017-09-17T08:29:53Z</dcterms:modified>
</cp:coreProperties>
</file>